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</p:sldMasterIdLst>
  <p:notesMasterIdLst>
    <p:notesMasterId r:id="rId8"/>
  </p:notesMasterIdLst>
  <p:sldIdLst>
    <p:sldId id="256" r:id="rId2"/>
    <p:sldId id="264" r:id="rId3"/>
    <p:sldId id="307" r:id="rId4"/>
    <p:sldId id="308" r:id="rId5"/>
    <p:sldId id="310" r:id="rId6"/>
    <p:sldId id="309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F8BAA3F-CDC5-4F7D-9203-7988C0900C96}">
  <a:tblStyle styleId="{9F8BAA3F-CDC5-4F7D-9203-7988C0900C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183" autoAdjust="0"/>
  </p:normalViewPr>
  <p:slideViewPr>
    <p:cSldViewPr snapToGrid="0">
      <p:cViewPr varScale="1">
        <p:scale>
          <a:sx n="92" d="100"/>
          <a:sy n="92" d="100"/>
        </p:scale>
        <p:origin x="11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24ed99bf1a4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24ed99bf1a4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 err="1"/>
              <a:t>Functionalitati</a:t>
            </a:r>
            <a:r>
              <a:rPr lang="en-GB" dirty="0"/>
              <a:t> </a:t>
            </a:r>
            <a:r>
              <a:rPr lang="en-GB" dirty="0" err="1"/>
              <a:t>cheie</a:t>
            </a:r>
            <a:r>
              <a:rPr lang="en-GB" dirty="0"/>
              <a:t>: </a:t>
            </a:r>
            <a:r>
              <a:rPr lang="en-GB" dirty="0" err="1"/>
              <a:t>vanzare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cumparare</a:t>
            </a:r>
            <a:r>
              <a:rPr lang="en-GB" dirty="0"/>
              <a:t> de </a:t>
            </a:r>
            <a:r>
              <a:rPr lang="en-GB" dirty="0" err="1"/>
              <a:t>produse</a:t>
            </a:r>
            <a:endParaRPr lang="en-GB" dirty="0"/>
          </a:p>
          <a:p>
            <a:r>
              <a:rPr lang="en-GB" dirty="0"/>
              <a:t>User Stories </a:t>
            </a:r>
            <a:r>
              <a:rPr lang="en-GB" dirty="0" err="1"/>
              <a:t>alese</a:t>
            </a:r>
            <a:r>
              <a:rPr lang="en-GB" dirty="0"/>
              <a:t>:</a:t>
            </a:r>
          </a:p>
          <a:p>
            <a:pPr marL="0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A. Create Product Listing</a:t>
            </a:r>
          </a:p>
          <a:p>
            <a:pPr marL="457200" lvl="1" indent="0">
              <a:buNone/>
            </a:pPr>
            <a:r>
              <a:rPr lang="en-GB" dirty="0"/>
              <a:t>B. Product and Search Filtering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3443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66" name="Google Shape;1166;p26"/>
          <p:cNvSpPr txBox="1">
            <a:spLocks noGrp="1"/>
          </p:cNvSpPr>
          <p:nvPr>
            <p:ph type="subTitle" idx="1"/>
          </p:nvPr>
        </p:nvSpPr>
        <p:spPr>
          <a:xfrm>
            <a:off x="1804750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7" name="Google Shape;1167;p26"/>
          <p:cNvSpPr txBox="1">
            <a:spLocks noGrp="1"/>
          </p:cNvSpPr>
          <p:nvPr>
            <p:ph type="subTitle" idx="2"/>
          </p:nvPr>
        </p:nvSpPr>
        <p:spPr>
          <a:xfrm>
            <a:off x="5237152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8" name="Google Shape;1168;p26"/>
          <p:cNvSpPr txBox="1">
            <a:spLocks noGrp="1"/>
          </p:cNvSpPr>
          <p:nvPr>
            <p:ph type="subTitle" idx="3"/>
          </p:nvPr>
        </p:nvSpPr>
        <p:spPr>
          <a:xfrm>
            <a:off x="1804750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9" name="Google Shape;1169;p26"/>
          <p:cNvSpPr txBox="1">
            <a:spLocks noGrp="1"/>
          </p:cNvSpPr>
          <p:nvPr>
            <p:ph type="subTitle" idx="4"/>
          </p:nvPr>
        </p:nvSpPr>
        <p:spPr>
          <a:xfrm>
            <a:off x="5237152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0" name="Google Shape;1170;p26"/>
          <p:cNvSpPr txBox="1">
            <a:spLocks noGrp="1"/>
          </p:cNvSpPr>
          <p:nvPr>
            <p:ph type="subTitle" idx="5"/>
          </p:nvPr>
        </p:nvSpPr>
        <p:spPr>
          <a:xfrm>
            <a:off x="18047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1" name="Google Shape;1171;p26"/>
          <p:cNvSpPr txBox="1">
            <a:spLocks noGrp="1"/>
          </p:cNvSpPr>
          <p:nvPr>
            <p:ph type="subTitle" idx="6"/>
          </p:nvPr>
        </p:nvSpPr>
        <p:spPr>
          <a:xfrm>
            <a:off x="52371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2" name="Google Shape;1172;p26"/>
          <p:cNvSpPr txBox="1">
            <a:spLocks noGrp="1"/>
          </p:cNvSpPr>
          <p:nvPr>
            <p:ph type="subTitle" idx="7"/>
          </p:nvPr>
        </p:nvSpPr>
        <p:spPr>
          <a:xfrm>
            <a:off x="18047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3" name="Google Shape;1173;p26"/>
          <p:cNvSpPr txBox="1">
            <a:spLocks noGrp="1"/>
          </p:cNvSpPr>
          <p:nvPr>
            <p:ph type="subTitle" idx="8"/>
          </p:nvPr>
        </p:nvSpPr>
        <p:spPr>
          <a:xfrm>
            <a:off x="52371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174" name="Google Shape;1174;p26"/>
          <p:cNvGrpSpPr/>
          <p:nvPr/>
        </p:nvGrpSpPr>
        <p:grpSpPr>
          <a:xfrm>
            <a:off x="-2902027" y="1271890"/>
            <a:ext cx="6191222" cy="6191222"/>
            <a:chOff x="-2825827" y="1271890"/>
            <a:chExt cx="6191222" cy="6191222"/>
          </a:xfrm>
        </p:grpSpPr>
        <p:pic>
          <p:nvPicPr>
            <p:cNvPr id="1175" name="Google Shape;1175;p2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76" name="Google Shape;1176;p26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1177" name="Google Shape;1177;p26"/>
              <p:cNvSpPr/>
              <p:nvPr/>
            </p:nvSpPr>
            <p:spPr>
              <a:xfrm rot="2700000" flipH="1">
                <a:off x="-1733384" y="1992813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26"/>
              <p:cNvSpPr/>
              <p:nvPr/>
            </p:nvSpPr>
            <p:spPr>
              <a:xfrm rot="2700000" flipH="1">
                <a:off x="-1192832" y="2500186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79" name="Google Shape;1179;p26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0" name="Google Shape;1180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1" name="Google Shape;1181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2" name="Google Shape;1182;p26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3" name="Google Shape;1183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5" name="Google Shape;1185;p26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1186" name="Google Shape;1186;p26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7" name="Google Shape;1187;p26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88" name="Google Shape;1188;p26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1189" name="Google Shape;1189;p26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0" name="Google Shape;1190;p26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1191" name="Google Shape;1191;p26"/>
          <p:cNvGrpSpPr/>
          <p:nvPr/>
        </p:nvGrpSpPr>
        <p:grpSpPr>
          <a:xfrm>
            <a:off x="5650173" y="-1036475"/>
            <a:ext cx="6191222" cy="6865137"/>
            <a:chOff x="5497773" y="-1036475"/>
            <a:chExt cx="6191222" cy="6865137"/>
          </a:xfrm>
        </p:grpSpPr>
        <p:grpSp>
          <p:nvGrpSpPr>
            <p:cNvPr id="1192" name="Google Shape;1192;p26"/>
            <p:cNvGrpSpPr/>
            <p:nvPr/>
          </p:nvGrpSpPr>
          <p:grpSpPr>
            <a:xfrm>
              <a:off x="5497773" y="-362560"/>
              <a:ext cx="6191222" cy="6191222"/>
              <a:chOff x="5584373" y="-362560"/>
              <a:chExt cx="6191222" cy="6191222"/>
            </a:xfrm>
          </p:grpSpPr>
          <p:grpSp>
            <p:nvGrpSpPr>
              <p:cNvPr id="1193" name="Google Shape;1193;p26"/>
              <p:cNvGrpSpPr/>
              <p:nvPr/>
            </p:nvGrpSpPr>
            <p:grpSpPr>
              <a:xfrm>
                <a:off x="5584373" y="-362560"/>
                <a:ext cx="6191222" cy="6191222"/>
                <a:chOff x="5443673" y="-405860"/>
                <a:chExt cx="6191222" cy="6191222"/>
              </a:xfrm>
            </p:grpSpPr>
            <p:sp>
              <p:nvSpPr>
                <p:cNvPr id="1194" name="Google Shape;1194;p26"/>
                <p:cNvSpPr/>
                <p:nvPr/>
              </p:nvSpPr>
              <p:spPr>
                <a:xfrm rot="-8100000" flipH="1">
                  <a:off x="6536116" y="315063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5" name="Google Shape;1195;p26"/>
                <p:cNvSpPr/>
                <p:nvPr/>
              </p:nvSpPr>
              <p:spPr>
                <a:xfrm rot="-8100000" flipH="1">
                  <a:off x="7076657" y="1499343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6" name="Google Shape;1196;p26"/>
                <p:cNvSpPr/>
                <p:nvPr/>
              </p:nvSpPr>
              <p:spPr>
                <a:xfrm>
                  <a:off x="8301511" y="-335348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7" name="Google Shape;1197;p26"/>
                <p:cNvSpPr/>
                <p:nvPr/>
              </p:nvSpPr>
              <p:spPr>
                <a:xfrm>
                  <a:off x="8554000" y="27076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98" name="Google Shape;1198;p26"/>
              <p:cNvGrpSpPr/>
              <p:nvPr/>
            </p:nvGrpSpPr>
            <p:grpSpPr>
              <a:xfrm>
                <a:off x="8430786" y="3923547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99" name="Google Shape;1199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0" name="Google Shape;1200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1" name="Google Shape;1201;p26"/>
              <p:cNvGrpSpPr/>
              <p:nvPr/>
            </p:nvGrpSpPr>
            <p:grpSpPr>
              <a:xfrm>
                <a:off x="8669561" y="3255472"/>
                <a:ext cx="134100" cy="134100"/>
                <a:chOff x="-1999139" y="3143772"/>
                <a:chExt cx="134100" cy="134100"/>
              </a:xfrm>
            </p:grpSpPr>
            <p:sp>
              <p:nvSpPr>
                <p:cNvPr id="1202" name="Google Shape;1202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3" name="Google Shape;1203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4" name="Google Shape;1204;p26"/>
              <p:cNvGrpSpPr/>
              <p:nvPr/>
            </p:nvGrpSpPr>
            <p:grpSpPr>
              <a:xfrm>
                <a:off x="8612986" y="3110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205" name="Google Shape;1205;p26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6" name="Google Shape;1206;p26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pic>
          <p:nvPicPr>
            <p:cNvPr id="1207" name="Google Shape;1207;p2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8" name="Google Shape;1208;p26"/>
          <p:cNvGrpSpPr/>
          <p:nvPr/>
        </p:nvGrpSpPr>
        <p:grpSpPr>
          <a:xfrm>
            <a:off x="3983988" y="4933175"/>
            <a:ext cx="667916" cy="439200"/>
            <a:chOff x="3983988" y="4933175"/>
            <a:chExt cx="667916" cy="439200"/>
          </a:xfrm>
        </p:grpSpPr>
        <p:grpSp>
          <p:nvGrpSpPr>
            <p:cNvPr id="1209" name="Google Shape;1209;p26"/>
            <p:cNvGrpSpPr/>
            <p:nvPr/>
          </p:nvGrpSpPr>
          <p:grpSpPr>
            <a:xfrm rot="5400000">
              <a:off x="3983938" y="4933225"/>
              <a:ext cx="439200" cy="439100"/>
              <a:chOff x="1101075" y="2142375"/>
              <a:chExt cx="439200" cy="439100"/>
            </a:xfrm>
          </p:grpSpPr>
          <p:sp>
            <p:nvSpPr>
              <p:cNvPr id="1210" name="Google Shape;1210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2" name="Google Shape;1212;p26"/>
            <p:cNvGrpSpPr/>
            <p:nvPr/>
          </p:nvGrpSpPr>
          <p:grpSpPr>
            <a:xfrm rot="5400000">
              <a:off x="4423062" y="5038369"/>
              <a:ext cx="228867" cy="228815"/>
              <a:chOff x="1101075" y="2142375"/>
              <a:chExt cx="439200" cy="439100"/>
            </a:xfrm>
          </p:grpSpPr>
          <p:sp>
            <p:nvSpPr>
              <p:cNvPr id="1213" name="Google Shape;1213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2" r:id="rId3"/>
    <p:sldLayoutId id="2147483676" r:id="rId4"/>
    <p:sldLayoutId id="2147483677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35"/>
          <p:cNvSpPr txBox="1">
            <a:spLocks noGrp="1"/>
          </p:cNvSpPr>
          <p:nvPr>
            <p:ph type="subTitle" idx="1"/>
          </p:nvPr>
        </p:nvSpPr>
        <p:spPr>
          <a:xfrm>
            <a:off x="1096850" y="2898814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u="sng" dirty="0"/>
              <a:t>MEMBRII ECHIPEI: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400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Ionescu Ioan (Product Owner)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Ioan Radu (</a:t>
            </a:r>
            <a:r>
              <a:rPr lang="en-GB" sz="1400" dirty="0" err="1"/>
              <a:t>Dezvoltator</a:t>
            </a:r>
            <a:r>
              <a:rPr lang="en-GB" sz="1400" dirty="0"/>
              <a:t> </a:t>
            </a:r>
            <a:r>
              <a:rPr lang="en-GB" sz="1400" dirty="0" err="1"/>
              <a:t>si</a:t>
            </a:r>
            <a:r>
              <a:rPr lang="en-GB" sz="1400" dirty="0"/>
              <a:t> Scrum Master)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 err="1"/>
              <a:t>Rinu</a:t>
            </a:r>
            <a:r>
              <a:rPr lang="en-GB" sz="1400" dirty="0"/>
              <a:t> Alexandru (</a:t>
            </a:r>
            <a:r>
              <a:rPr lang="en-GB" sz="1400" dirty="0" err="1"/>
              <a:t>Dezvoltator</a:t>
            </a:r>
            <a:r>
              <a:rPr lang="en-GB" sz="1400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 err="1"/>
              <a:t>Hongu</a:t>
            </a:r>
            <a:r>
              <a:rPr lang="en-GB" sz="1400" dirty="0"/>
              <a:t> Cosmin (</a:t>
            </a:r>
            <a:r>
              <a:rPr lang="en-GB" sz="1400" dirty="0" err="1"/>
              <a:t>Dezvoltator</a:t>
            </a:r>
            <a:r>
              <a:rPr lang="en-GB" sz="1400" dirty="0"/>
              <a:t>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Bocu </a:t>
            </a:r>
            <a:r>
              <a:rPr lang="en-GB" sz="1400" dirty="0" err="1"/>
              <a:t>Denisa</a:t>
            </a:r>
            <a:r>
              <a:rPr lang="en-GB" sz="1400" dirty="0"/>
              <a:t> (</a:t>
            </a:r>
            <a:r>
              <a:rPr lang="en-GB" sz="1400" dirty="0" err="1"/>
              <a:t>Dezvoltator</a:t>
            </a:r>
            <a:r>
              <a:rPr lang="en-GB" sz="1400" dirty="0"/>
              <a:t>)</a:t>
            </a:r>
          </a:p>
        </p:txBody>
      </p:sp>
      <p:sp>
        <p:nvSpPr>
          <p:cNvPr id="1432" name="Google Shape;1432;p35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785665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chemeClr val="dk2"/>
                </a:solidFill>
              </a:rPr>
              <a:t>Test Driven Development </a:t>
            </a:r>
            <a:br>
              <a:rPr lang="en" dirty="0">
                <a:solidFill>
                  <a:schemeClr val="dk2"/>
                </a:solidFill>
              </a:rPr>
            </a:br>
            <a:endParaRPr dirty="0">
              <a:solidFill>
                <a:schemeClr val="dk1"/>
              </a:solidFill>
            </a:endParaRPr>
          </a:p>
        </p:txBody>
      </p:sp>
      <p:grpSp>
        <p:nvGrpSpPr>
          <p:cNvPr id="1433" name="Google Shape;1433;p35"/>
          <p:cNvGrpSpPr/>
          <p:nvPr/>
        </p:nvGrpSpPr>
        <p:grpSpPr>
          <a:xfrm>
            <a:off x="1096850" y="2333702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8" name="Google Shape;1438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9" name="Google Shape;1439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0" name="Google Shape;1440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1" name="Google Shape;1441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3" name="Google Shape;1443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4" name="Google Shape;1444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7" name="Google Shape;1447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8" name="Google Shape;1448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0" name="Google Shape;1450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1" name="Google Shape;1451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3" name="Google Shape;1453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43"/>
          <p:cNvSpPr txBox="1">
            <a:spLocks noGrp="1"/>
          </p:cNvSpPr>
          <p:nvPr>
            <p:ph type="subTitle" idx="8"/>
          </p:nvPr>
        </p:nvSpPr>
        <p:spPr>
          <a:xfrm>
            <a:off x="1244032" y="3046997"/>
            <a:ext cx="3327968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STORIES alese:</a:t>
            </a:r>
            <a:endParaRPr dirty="0"/>
          </a:p>
        </p:txBody>
      </p:sp>
      <p:sp>
        <p:nvSpPr>
          <p:cNvPr id="1735" name="Google Shape;173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Stories</a:t>
            </a:r>
            <a:endParaRPr dirty="0"/>
          </a:p>
        </p:txBody>
      </p:sp>
      <p:sp>
        <p:nvSpPr>
          <p:cNvPr id="1736" name="Google Shape;1736;p43"/>
          <p:cNvSpPr txBox="1">
            <a:spLocks noGrp="1"/>
          </p:cNvSpPr>
          <p:nvPr>
            <p:ph type="subTitle" idx="5"/>
          </p:nvPr>
        </p:nvSpPr>
        <p:spPr>
          <a:xfrm>
            <a:off x="1244032" y="1527653"/>
            <a:ext cx="2301737" cy="705459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ctr">
              <a:lnSpc>
                <a:spcPct val="100000"/>
              </a:lnSpc>
              <a:buClr>
                <a:schemeClr val="dk2"/>
              </a:buClr>
              <a:buSzPts val="3000"/>
            </a:pPr>
            <a:r>
              <a:rPr lang="en-GB" sz="1800" dirty="0">
                <a:solidFill>
                  <a:schemeClr val="tx1"/>
                </a:solidFill>
              </a:rPr>
              <a:t>Aplicatie web de </a:t>
            </a:r>
            <a:r>
              <a:rPr lang="en-GB" sz="1800" dirty="0" err="1">
                <a:solidFill>
                  <a:schemeClr val="tx1"/>
                </a:solidFill>
              </a:rPr>
              <a:t>comert</a:t>
            </a:r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1737" name="Google Shape;1737;p43"/>
          <p:cNvSpPr txBox="1">
            <a:spLocks noGrp="1"/>
          </p:cNvSpPr>
          <p:nvPr>
            <p:ph type="subTitle" idx="6"/>
          </p:nvPr>
        </p:nvSpPr>
        <p:spPr>
          <a:xfrm>
            <a:off x="4400387" y="1223698"/>
            <a:ext cx="3574341" cy="1313371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buClr>
                <a:schemeClr val="dk2"/>
              </a:buClr>
              <a:buSzPts val="3000"/>
            </a:pPr>
            <a:r>
              <a:rPr lang="it-IT" sz="1800" dirty="0">
                <a:solidFill>
                  <a:schemeClr val="tx1"/>
                </a:solidFill>
              </a:rPr>
              <a:t>Functionalitati cheie: vanzare si cumparare de produse</a:t>
            </a:r>
          </a:p>
        </p:txBody>
      </p:sp>
      <p:sp>
        <p:nvSpPr>
          <p:cNvPr id="1740" name="Google Shape;1740;p43"/>
          <p:cNvSpPr txBox="1">
            <a:spLocks noGrp="1"/>
          </p:cNvSpPr>
          <p:nvPr>
            <p:ph type="subTitle" idx="7"/>
          </p:nvPr>
        </p:nvSpPr>
        <p:spPr>
          <a:xfrm>
            <a:off x="1244032" y="3452597"/>
            <a:ext cx="5335743" cy="19236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indent="-342900">
              <a:buAutoNum type="alphaUcPeriod"/>
            </a:pPr>
            <a:r>
              <a:rPr lang="en-GB" sz="1800" dirty="0">
                <a:solidFill>
                  <a:schemeClr val="tx1"/>
                </a:solidFill>
              </a:rPr>
              <a:t>Create Product Listing</a:t>
            </a:r>
          </a:p>
          <a:p>
            <a:pPr marL="342900" indent="-342900">
              <a:buAutoNum type="alphaUcPeriod"/>
            </a:pPr>
            <a:r>
              <a:rPr lang="en-GB" sz="1800" dirty="0">
                <a:solidFill>
                  <a:schemeClr val="tx1"/>
                </a:solidFill>
              </a:rPr>
              <a:t>Product and Search Filtering</a:t>
            </a:r>
          </a:p>
          <a:p>
            <a:pPr marL="342900" indent="-342900">
              <a:buAutoNum type="alphaUcPeriod"/>
            </a:pPr>
            <a:endParaRPr lang="en-GB" sz="1800" dirty="0">
              <a:solidFill>
                <a:schemeClr val="tx1"/>
              </a:solidFill>
            </a:endParaRPr>
          </a:p>
          <a:p>
            <a:pPr marL="342900" indent="-342900">
              <a:buAutoNum type="alphaUcPeriod"/>
            </a:pPr>
            <a:endParaRPr lang="en-GB" sz="1800" dirty="0">
              <a:solidFill>
                <a:schemeClr val="tx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DB47D-95FB-8CC7-D764-D67256F7F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TDD</a:t>
            </a:r>
          </a:p>
        </p:txBody>
      </p:sp>
      <p:pic>
        <p:nvPicPr>
          <p:cNvPr id="11" name="Picture 2" descr="Five Steps of Test-Driven Development">
            <a:extLst>
              <a:ext uri="{FF2B5EF4-FFF2-40B4-BE49-F238E27FC236}">
                <a16:creationId xmlns:a16="http://schemas.microsoft.com/office/drawing/2014/main" id="{9C65399C-C001-B233-75A0-89C6068B8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794" y="998862"/>
            <a:ext cx="2817180" cy="351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TDD is not about testing but the design | ICterra Information and  Communication Technologies">
            <a:extLst>
              <a:ext uri="{FF2B5EF4-FFF2-40B4-BE49-F238E27FC236}">
                <a16:creationId xmlns:a16="http://schemas.microsoft.com/office/drawing/2014/main" id="{B5957FDC-3A41-48F7-D06F-523975D1B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074" y="2346153"/>
            <a:ext cx="3629617" cy="213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1736;p43">
            <a:extLst>
              <a:ext uri="{FF2B5EF4-FFF2-40B4-BE49-F238E27FC236}">
                <a16:creationId xmlns:a16="http://schemas.microsoft.com/office/drawing/2014/main" id="{40ACD3AF-BA77-D90C-8D84-BEF26535F8BB}"/>
              </a:ext>
            </a:extLst>
          </p:cNvPr>
          <p:cNvSpPr txBox="1">
            <a:spLocks/>
          </p:cNvSpPr>
          <p:nvPr/>
        </p:nvSpPr>
        <p:spPr>
          <a:xfrm>
            <a:off x="1139074" y="1476687"/>
            <a:ext cx="3846994" cy="705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285750" indent="-285750">
              <a:lnSpc>
                <a:spcPct val="100000"/>
              </a:lnSpc>
              <a:buClr>
                <a:schemeClr val="dk2"/>
              </a:buClr>
              <a:buSzPts val="3000"/>
              <a:buFont typeface="Arial" panose="020B0604020202020204" pitchFamily="34" charset="0"/>
              <a:buChar char="•"/>
            </a:pPr>
            <a:r>
              <a:rPr lang="en-GB" sz="1800" dirty="0" err="1">
                <a:solidFill>
                  <a:schemeClr val="tx1"/>
                </a:solidFill>
              </a:rPr>
              <a:t>Scrierea</a:t>
            </a:r>
            <a:r>
              <a:rPr lang="en-GB" sz="1800" dirty="0">
                <a:solidFill>
                  <a:schemeClr val="tx1"/>
                </a:solidFill>
              </a:rPr>
              <a:t> </a:t>
            </a:r>
            <a:r>
              <a:rPr lang="en-GB" sz="1800" dirty="0" err="1">
                <a:solidFill>
                  <a:schemeClr val="tx1"/>
                </a:solidFill>
              </a:rPr>
              <a:t>testelor</a:t>
            </a:r>
            <a:r>
              <a:rPr lang="en-GB" sz="1800" dirty="0">
                <a:solidFill>
                  <a:schemeClr val="tx1"/>
                </a:solidFill>
              </a:rPr>
              <a:t> inainte de </a:t>
            </a:r>
            <a:r>
              <a:rPr lang="en-GB" sz="1800" dirty="0" err="1">
                <a:solidFill>
                  <a:schemeClr val="tx1"/>
                </a:solidFill>
              </a:rPr>
              <a:t>implementarea</a:t>
            </a:r>
            <a:r>
              <a:rPr lang="en-GB" sz="1800" dirty="0">
                <a:solidFill>
                  <a:schemeClr val="tx1"/>
                </a:solidFill>
              </a:rPr>
              <a:t> </a:t>
            </a:r>
            <a:r>
              <a:rPr lang="en-GB" sz="1800" dirty="0" err="1">
                <a:solidFill>
                  <a:schemeClr val="tx1"/>
                </a:solidFill>
              </a:rPr>
              <a:t>propriu-zisa</a:t>
            </a:r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105A6D-063B-8FFB-424B-81A430C55333}"/>
              </a:ext>
            </a:extLst>
          </p:cNvPr>
          <p:cNvSpPr txBox="1"/>
          <p:nvPr/>
        </p:nvSpPr>
        <p:spPr>
          <a:xfrm>
            <a:off x="1477714" y="4645520"/>
            <a:ext cx="6581954" cy="455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400"/>
            </a:pPr>
            <a:r>
              <a:rPr lang="en-GB" sz="1000" dirty="0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[https://www.icterra.com/tr/tdd-is-not-about-testing-but-the-design/]</a:t>
            </a:r>
          </a:p>
          <a:p>
            <a:pPr defTabSz="914400" eaLnBrk="1" fontAlgn="auto" latinLnBrk="0" hangingPunct="1">
              <a:lnSpc>
                <a:spcPct val="115000"/>
              </a:lnSpc>
              <a:buClr>
                <a:schemeClr val="dk1"/>
              </a:buClr>
              <a:buSzPts val="1400"/>
              <a:tabLst/>
              <a:defRPr/>
            </a:pPr>
            <a:r>
              <a:rPr lang="en-GB" sz="1000" dirty="0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[https://www.guru99.com/test-driven-development.html]</a:t>
            </a:r>
          </a:p>
        </p:txBody>
      </p:sp>
    </p:spTree>
    <p:extLst>
      <p:ext uri="{BB962C8B-B14F-4D97-AF65-F5344CB8AC3E}">
        <p14:creationId xmlns:p14="http://schemas.microsoft.com/office/powerpoint/2010/main" val="1928887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DB47D-95FB-8CC7-D764-D67256F7F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Metoda</a:t>
            </a:r>
            <a:r>
              <a:rPr lang="en-GB" dirty="0"/>
              <a:t> </a:t>
            </a:r>
            <a:r>
              <a:rPr lang="en-GB" dirty="0" err="1"/>
              <a:t>traditionala</a:t>
            </a:r>
            <a:endParaRPr lang="en-GB" dirty="0"/>
          </a:p>
        </p:txBody>
      </p:sp>
      <p:sp>
        <p:nvSpPr>
          <p:cNvPr id="13" name="Google Shape;1736;p43">
            <a:extLst>
              <a:ext uri="{FF2B5EF4-FFF2-40B4-BE49-F238E27FC236}">
                <a16:creationId xmlns:a16="http://schemas.microsoft.com/office/drawing/2014/main" id="{40ACD3AF-BA77-D90C-8D84-BEF26535F8BB}"/>
              </a:ext>
            </a:extLst>
          </p:cNvPr>
          <p:cNvSpPr txBox="1">
            <a:spLocks/>
          </p:cNvSpPr>
          <p:nvPr/>
        </p:nvSpPr>
        <p:spPr>
          <a:xfrm>
            <a:off x="890350" y="2044285"/>
            <a:ext cx="2577470" cy="705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285750" indent="-285750">
              <a:lnSpc>
                <a:spcPct val="100000"/>
              </a:lnSpc>
              <a:buClr>
                <a:schemeClr val="dk2"/>
              </a:buClr>
              <a:buSzPts val="3000"/>
              <a:buFont typeface="Arial" panose="020B0604020202020204" pitchFamily="34" charset="0"/>
              <a:buChar char="•"/>
            </a:pPr>
            <a:r>
              <a:rPr lang="en-GB" sz="1800" dirty="0" err="1">
                <a:solidFill>
                  <a:schemeClr val="tx1"/>
                </a:solidFill>
              </a:rPr>
              <a:t>Implementarea</a:t>
            </a:r>
            <a:r>
              <a:rPr lang="en-GB" sz="1800" dirty="0">
                <a:solidFill>
                  <a:schemeClr val="tx1"/>
                </a:solidFill>
              </a:rPr>
              <a:t> </a:t>
            </a:r>
            <a:r>
              <a:rPr lang="en-GB" sz="1800" dirty="0" err="1">
                <a:solidFill>
                  <a:schemeClr val="tx1"/>
                </a:solidFill>
              </a:rPr>
              <a:t>propriu-zisa</a:t>
            </a:r>
            <a:r>
              <a:rPr lang="en-GB" sz="1800" dirty="0">
                <a:solidFill>
                  <a:schemeClr val="tx1"/>
                </a:solidFill>
              </a:rPr>
              <a:t> </a:t>
            </a:r>
            <a:r>
              <a:rPr lang="en-GB" sz="1800" dirty="0" err="1">
                <a:solidFill>
                  <a:schemeClr val="tx1"/>
                </a:solidFill>
              </a:rPr>
              <a:t>urmata</a:t>
            </a:r>
            <a:r>
              <a:rPr lang="en-GB" sz="1800" dirty="0">
                <a:solidFill>
                  <a:schemeClr val="tx1"/>
                </a:solidFill>
              </a:rPr>
              <a:t> de </a:t>
            </a:r>
            <a:r>
              <a:rPr lang="en-GB" sz="1800" dirty="0" err="1">
                <a:solidFill>
                  <a:schemeClr val="tx1"/>
                </a:solidFill>
              </a:rPr>
              <a:t>testare</a:t>
            </a:r>
            <a:endParaRPr lang="en-GB" sz="1800" dirty="0">
              <a:solidFill>
                <a:schemeClr val="tx1"/>
              </a:solidFill>
            </a:endParaRPr>
          </a:p>
        </p:txBody>
      </p:sp>
      <p:pic>
        <p:nvPicPr>
          <p:cNvPr id="3" name="Picture 2" descr="What is the Waterfall software development methodology and is it still  relevant?">
            <a:extLst>
              <a:ext uri="{FF2B5EF4-FFF2-40B4-BE49-F238E27FC236}">
                <a16:creationId xmlns:a16="http://schemas.microsoft.com/office/drawing/2014/main" id="{22633F1F-3B5E-2550-C44B-15F7C0CADB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6" t="7466" r="2658" b="5691"/>
          <a:stretch/>
        </p:blipFill>
        <p:spPr bwMode="auto">
          <a:xfrm>
            <a:off x="3467820" y="1224951"/>
            <a:ext cx="4864992" cy="361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4FF2EC-A27C-103B-3F12-2B8E46361BD8}"/>
              </a:ext>
            </a:extLst>
          </p:cNvPr>
          <p:cNvSpPr txBox="1"/>
          <p:nvPr/>
        </p:nvSpPr>
        <p:spPr>
          <a:xfrm>
            <a:off x="1892275" y="4841576"/>
            <a:ext cx="653172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8750" indent="0" algn="r">
              <a:buNone/>
            </a:pPr>
            <a:r>
              <a:rPr lang="en-GB" sz="1000" dirty="0">
                <a:solidFill>
                  <a:schemeClr val="dk1"/>
                </a:solidFill>
                <a:latin typeface="Poppins"/>
                <a:cs typeface="Poppins"/>
              </a:rPr>
              <a:t>[https://kruschecompany.com/waterfall-software-development-methodology/]</a:t>
            </a:r>
          </a:p>
        </p:txBody>
      </p:sp>
    </p:spTree>
    <p:extLst>
      <p:ext uri="{BB962C8B-B14F-4D97-AF65-F5344CB8AC3E}">
        <p14:creationId xmlns:p14="http://schemas.microsoft.com/office/powerpoint/2010/main" val="1325312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49690-4D39-6228-896D-B7D1D502A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Implementare</a:t>
            </a:r>
            <a:r>
              <a:rPr lang="en-GB" dirty="0"/>
              <a:t> TDD vs </a:t>
            </a:r>
            <a:r>
              <a:rPr lang="en-GB" dirty="0" err="1"/>
              <a:t>implementare</a:t>
            </a:r>
            <a:r>
              <a:rPr lang="en-GB" dirty="0"/>
              <a:t> </a:t>
            </a:r>
            <a:r>
              <a:rPr lang="en-GB" dirty="0" err="1"/>
              <a:t>traditionala</a:t>
            </a:r>
            <a:endParaRPr lang="en-GB" dirty="0"/>
          </a:p>
        </p:txBody>
      </p:sp>
      <p:sp>
        <p:nvSpPr>
          <p:cNvPr id="11" name="Google Shape;1736;p43">
            <a:extLst>
              <a:ext uri="{FF2B5EF4-FFF2-40B4-BE49-F238E27FC236}">
                <a16:creationId xmlns:a16="http://schemas.microsoft.com/office/drawing/2014/main" id="{39E9A5E4-5DD1-7797-DE59-7872921720F4}"/>
              </a:ext>
            </a:extLst>
          </p:cNvPr>
          <p:cNvSpPr txBox="1">
            <a:spLocks/>
          </p:cNvSpPr>
          <p:nvPr/>
        </p:nvSpPr>
        <p:spPr>
          <a:xfrm>
            <a:off x="1483134" y="1436220"/>
            <a:ext cx="2301737" cy="705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 algn="ctr">
              <a:lnSpc>
                <a:spcPct val="100000"/>
              </a:lnSpc>
              <a:buClr>
                <a:schemeClr val="dk2"/>
              </a:buClr>
              <a:buSzPts val="3000"/>
            </a:pPr>
            <a:r>
              <a:rPr lang="en-GB" sz="1800" dirty="0">
                <a:solidFill>
                  <a:schemeClr val="tx1"/>
                </a:solidFill>
              </a:rPr>
              <a:t>AVANTAJE</a:t>
            </a:r>
          </a:p>
        </p:txBody>
      </p:sp>
      <p:sp>
        <p:nvSpPr>
          <p:cNvPr id="12" name="Google Shape;1736;p43">
            <a:extLst>
              <a:ext uri="{FF2B5EF4-FFF2-40B4-BE49-F238E27FC236}">
                <a16:creationId xmlns:a16="http://schemas.microsoft.com/office/drawing/2014/main" id="{DFE79060-A7AA-6A9E-C01C-249ACB75638E}"/>
              </a:ext>
            </a:extLst>
          </p:cNvPr>
          <p:cNvSpPr txBox="1">
            <a:spLocks/>
          </p:cNvSpPr>
          <p:nvPr/>
        </p:nvSpPr>
        <p:spPr>
          <a:xfrm>
            <a:off x="5359133" y="1432562"/>
            <a:ext cx="2301737" cy="705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 algn="ctr">
              <a:lnSpc>
                <a:spcPct val="100000"/>
              </a:lnSpc>
              <a:buClr>
                <a:schemeClr val="dk2"/>
              </a:buClr>
              <a:buSzPts val="3000"/>
            </a:pPr>
            <a:r>
              <a:rPr lang="en-GB" sz="1800" dirty="0">
                <a:solidFill>
                  <a:schemeClr val="tx1"/>
                </a:solidFill>
              </a:rPr>
              <a:t>DEZAVANTAJE</a:t>
            </a:r>
          </a:p>
        </p:txBody>
      </p:sp>
      <p:grpSp>
        <p:nvGrpSpPr>
          <p:cNvPr id="13" name="Google Shape;2786;p42">
            <a:extLst>
              <a:ext uri="{FF2B5EF4-FFF2-40B4-BE49-F238E27FC236}">
                <a16:creationId xmlns:a16="http://schemas.microsoft.com/office/drawing/2014/main" id="{698571E2-0190-BD19-CD82-2B05162A6914}"/>
              </a:ext>
            </a:extLst>
          </p:cNvPr>
          <p:cNvGrpSpPr/>
          <p:nvPr/>
        </p:nvGrpSpPr>
        <p:grpSpPr>
          <a:xfrm>
            <a:off x="878680" y="2116451"/>
            <a:ext cx="3510643" cy="455299"/>
            <a:chOff x="1490700" y="1191300"/>
            <a:chExt cx="2134800" cy="1099200"/>
          </a:xfrm>
          <a:solidFill>
            <a:schemeClr val="accent2"/>
          </a:solidFill>
        </p:grpSpPr>
        <p:sp>
          <p:nvSpPr>
            <p:cNvPr id="14" name="Google Shape;2787;p42">
              <a:extLst>
                <a:ext uri="{FF2B5EF4-FFF2-40B4-BE49-F238E27FC236}">
                  <a16:creationId xmlns:a16="http://schemas.microsoft.com/office/drawing/2014/main" id="{53714CB6-2533-46A8-F6FB-F9D8E7F69C87}"/>
                </a:ext>
              </a:extLst>
            </p:cNvPr>
            <p:cNvSpPr/>
            <p:nvPr/>
          </p:nvSpPr>
          <p:spPr>
            <a:xfrm flipH="1">
              <a:off x="1490700" y="1191300"/>
              <a:ext cx="2134800" cy="1099200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789;p42">
              <a:extLst>
                <a:ext uri="{FF2B5EF4-FFF2-40B4-BE49-F238E27FC236}">
                  <a16:creationId xmlns:a16="http://schemas.microsoft.com/office/drawing/2014/main" id="{D3D394C2-AA47-4493-92F2-A19481D65E78}"/>
                </a:ext>
              </a:extLst>
            </p:cNvPr>
            <p:cNvSpPr txBox="1"/>
            <p:nvPr/>
          </p:nvSpPr>
          <p:spPr>
            <a:xfrm flipH="1">
              <a:off x="1587749" y="1241416"/>
              <a:ext cx="1940700" cy="940033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 dirty="0" err="1">
                  <a:solidFill>
                    <a:schemeClr val="tx1"/>
                  </a:solidFill>
                  <a:latin typeface="IBM Plex Mono"/>
                  <a:sym typeface="Fira Sans Extra Condensed"/>
                </a:rPr>
                <a:t>Erorile</a:t>
              </a:r>
              <a:r>
                <a:rPr lang="en-GB" b="1" dirty="0">
                  <a:solidFill>
                    <a:schemeClr val="tx1"/>
                  </a:solidFill>
                  <a:latin typeface="IBM Plex Mono"/>
                  <a:sym typeface="Fira Sans Extra Condensed"/>
                </a:rPr>
                <a:t> sunt </a:t>
              </a:r>
              <a:r>
                <a:rPr lang="en-GB" b="1" dirty="0" err="1">
                  <a:solidFill>
                    <a:schemeClr val="tx1"/>
                  </a:solidFill>
                  <a:latin typeface="IBM Plex Mono"/>
                  <a:sym typeface="Fira Sans Extra Condensed"/>
                </a:rPr>
                <a:t>detectate</a:t>
              </a:r>
              <a:r>
                <a:rPr lang="en-GB" b="1" dirty="0">
                  <a:solidFill>
                    <a:schemeClr val="tx1"/>
                  </a:solidFill>
                  <a:latin typeface="IBM Plex Mono"/>
                  <a:sym typeface="Fira Sans Extra Condensed"/>
                </a:rPr>
                <a:t> instant</a:t>
              </a:r>
            </a:p>
          </p:txBody>
        </p:sp>
      </p:grpSp>
      <p:grpSp>
        <p:nvGrpSpPr>
          <p:cNvPr id="16" name="Google Shape;2786;p42">
            <a:extLst>
              <a:ext uri="{FF2B5EF4-FFF2-40B4-BE49-F238E27FC236}">
                <a16:creationId xmlns:a16="http://schemas.microsoft.com/office/drawing/2014/main" id="{163FAA16-2D56-9D2D-70F0-64CDF54F0DBC}"/>
              </a:ext>
            </a:extLst>
          </p:cNvPr>
          <p:cNvGrpSpPr/>
          <p:nvPr/>
        </p:nvGrpSpPr>
        <p:grpSpPr>
          <a:xfrm>
            <a:off x="878677" y="2680978"/>
            <a:ext cx="3510643" cy="572700"/>
            <a:chOff x="1490700" y="1191300"/>
            <a:chExt cx="2134800" cy="1099200"/>
          </a:xfrm>
          <a:solidFill>
            <a:schemeClr val="accent2"/>
          </a:solidFill>
        </p:grpSpPr>
        <p:sp>
          <p:nvSpPr>
            <p:cNvPr id="17" name="Google Shape;2787;p42">
              <a:extLst>
                <a:ext uri="{FF2B5EF4-FFF2-40B4-BE49-F238E27FC236}">
                  <a16:creationId xmlns:a16="http://schemas.microsoft.com/office/drawing/2014/main" id="{7D21A7C9-C4AF-F710-3945-E2E418B5298C}"/>
                </a:ext>
              </a:extLst>
            </p:cNvPr>
            <p:cNvSpPr/>
            <p:nvPr/>
          </p:nvSpPr>
          <p:spPr>
            <a:xfrm flipH="1">
              <a:off x="1490700" y="1191300"/>
              <a:ext cx="2134800" cy="1099200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789;p42">
              <a:extLst>
                <a:ext uri="{FF2B5EF4-FFF2-40B4-BE49-F238E27FC236}">
                  <a16:creationId xmlns:a16="http://schemas.microsoft.com/office/drawing/2014/main" id="{7B2AC8E1-90E0-B39D-2BD0-F7831A16091D}"/>
                </a:ext>
              </a:extLst>
            </p:cNvPr>
            <p:cNvSpPr txBox="1"/>
            <p:nvPr/>
          </p:nvSpPr>
          <p:spPr>
            <a:xfrm flipH="1">
              <a:off x="1587749" y="1241416"/>
              <a:ext cx="1940700" cy="940033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GB" b="1" dirty="0" err="1">
                  <a:solidFill>
                    <a:schemeClr val="tx1"/>
                  </a:solidFill>
                  <a:latin typeface="IBM Plex Mono"/>
                  <a:sym typeface="Fira Sans Extra Condensed"/>
                </a:rPr>
                <a:t>Implementarea</a:t>
              </a:r>
              <a:r>
                <a:rPr lang="en-GB" b="1" dirty="0">
                  <a:solidFill>
                    <a:schemeClr val="tx1"/>
                  </a:solidFill>
                  <a:latin typeface="IBM Plex Mono"/>
                  <a:sym typeface="Fira Sans Extra Condensed"/>
                </a:rPr>
                <a:t> </a:t>
              </a:r>
              <a:r>
                <a:rPr lang="en-GB" b="1" dirty="0" err="1">
                  <a:solidFill>
                    <a:schemeClr val="tx1"/>
                  </a:solidFill>
                  <a:latin typeface="IBM Plex Mono"/>
                  <a:sym typeface="Fira Sans Extra Condensed"/>
                </a:rPr>
                <a:t>corectă</a:t>
              </a:r>
              <a:r>
                <a:rPr lang="en-GB" b="1" dirty="0">
                  <a:solidFill>
                    <a:schemeClr val="tx1"/>
                  </a:solidFill>
                  <a:latin typeface="IBM Plex Mono"/>
                  <a:sym typeface="Fira Sans Extra Condensed"/>
                </a:rPr>
                <a:t> a </a:t>
              </a:r>
              <a:r>
                <a:rPr lang="en-GB" b="1" dirty="0" err="1">
                  <a:solidFill>
                    <a:schemeClr val="tx1"/>
                  </a:solidFill>
                  <a:latin typeface="IBM Plex Mono"/>
                  <a:sym typeface="Fira Sans Extra Condensed"/>
                </a:rPr>
                <a:t>codului</a:t>
              </a:r>
              <a:endParaRPr lang="en-GB" b="1" dirty="0">
                <a:solidFill>
                  <a:schemeClr val="tx1"/>
                </a:solidFill>
                <a:latin typeface="IBM Plex Mono"/>
                <a:sym typeface="Fira Sans Extra Condensed"/>
              </a:endParaRPr>
            </a:p>
          </p:txBody>
        </p:sp>
      </p:grpSp>
      <p:grpSp>
        <p:nvGrpSpPr>
          <p:cNvPr id="19" name="Google Shape;2786;p42">
            <a:extLst>
              <a:ext uri="{FF2B5EF4-FFF2-40B4-BE49-F238E27FC236}">
                <a16:creationId xmlns:a16="http://schemas.microsoft.com/office/drawing/2014/main" id="{999DB70D-3544-EB5B-DAA3-FC4CA86FF687}"/>
              </a:ext>
            </a:extLst>
          </p:cNvPr>
          <p:cNvGrpSpPr/>
          <p:nvPr/>
        </p:nvGrpSpPr>
        <p:grpSpPr>
          <a:xfrm>
            <a:off x="878674" y="3362906"/>
            <a:ext cx="3510643" cy="572700"/>
            <a:chOff x="1490700" y="1191300"/>
            <a:chExt cx="2134800" cy="1099200"/>
          </a:xfrm>
          <a:solidFill>
            <a:schemeClr val="accent2"/>
          </a:solidFill>
        </p:grpSpPr>
        <p:sp>
          <p:nvSpPr>
            <p:cNvPr id="20" name="Google Shape;2787;p42">
              <a:extLst>
                <a:ext uri="{FF2B5EF4-FFF2-40B4-BE49-F238E27FC236}">
                  <a16:creationId xmlns:a16="http://schemas.microsoft.com/office/drawing/2014/main" id="{379AD6A0-3D51-02B8-B8A0-F2C39ADEA093}"/>
                </a:ext>
              </a:extLst>
            </p:cNvPr>
            <p:cNvSpPr/>
            <p:nvPr/>
          </p:nvSpPr>
          <p:spPr>
            <a:xfrm flipH="1">
              <a:off x="1490700" y="1191300"/>
              <a:ext cx="2134800" cy="1099200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789;p42">
              <a:extLst>
                <a:ext uri="{FF2B5EF4-FFF2-40B4-BE49-F238E27FC236}">
                  <a16:creationId xmlns:a16="http://schemas.microsoft.com/office/drawing/2014/main" id="{6D141F7E-9DE8-ECFC-A7F6-F7DB2C69B702}"/>
                </a:ext>
              </a:extLst>
            </p:cNvPr>
            <p:cNvSpPr txBox="1"/>
            <p:nvPr/>
          </p:nvSpPr>
          <p:spPr>
            <a:xfrm flipH="1">
              <a:off x="1587749" y="1241416"/>
              <a:ext cx="1940700" cy="940033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buFont typeface="Arial"/>
                <a:buNone/>
              </a:pPr>
              <a:r>
                <a:rPr lang="it-IT" b="1" dirty="0">
                  <a:solidFill>
                    <a:schemeClr val="tx1"/>
                  </a:solidFill>
                  <a:latin typeface="IBM Plex Mono"/>
                  <a:sym typeface="Fira Sans Extra Condensed"/>
                </a:rPr>
                <a:t>Codul mai lizibil si mai ușor de întreținut</a:t>
              </a:r>
            </a:p>
          </p:txBody>
        </p:sp>
      </p:grpSp>
      <p:grpSp>
        <p:nvGrpSpPr>
          <p:cNvPr id="22" name="Google Shape;2786;p42">
            <a:extLst>
              <a:ext uri="{FF2B5EF4-FFF2-40B4-BE49-F238E27FC236}">
                <a16:creationId xmlns:a16="http://schemas.microsoft.com/office/drawing/2014/main" id="{F89A9C9A-01F1-9534-BC1E-A2DAD0F7325D}"/>
              </a:ext>
            </a:extLst>
          </p:cNvPr>
          <p:cNvGrpSpPr/>
          <p:nvPr/>
        </p:nvGrpSpPr>
        <p:grpSpPr>
          <a:xfrm>
            <a:off x="878671" y="4044834"/>
            <a:ext cx="3510643" cy="425364"/>
            <a:chOff x="1490700" y="1191300"/>
            <a:chExt cx="2134800" cy="1099200"/>
          </a:xfrm>
          <a:solidFill>
            <a:schemeClr val="accent4"/>
          </a:solidFill>
        </p:grpSpPr>
        <p:sp>
          <p:nvSpPr>
            <p:cNvPr id="23" name="Google Shape;2787;p42">
              <a:extLst>
                <a:ext uri="{FF2B5EF4-FFF2-40B4-BE49-F238E27FC236}">
                  <a16:creationId xmlns:a16="http://schemas.microsoft.com/office/drawing/2014/main" id="{233B3D2B-8C9D-03B2-26A9-3F81699B4CDB}"/>
                </a:ext>
              </a:extLst>
            </p:cNvPr>
            <p:cNvSpPr/>
            <p:nvPr/>
          </p:nvSpPr>
          <p:spPr>
            <a:xfrm flipH="1">
              <a:off x="1490700" y="1191300"/>
              <a:ext cx="2134800" cy="1099200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789;p42">
              <a:extLst>
                <a:ext uri="{FF2B5EF4-FFF2-40B4-BE49-F238E27FC236}">
                  <a16:creationId xmlns:a16="http://schemas.microsoft.com/office/drawing/2014/main" id="{D446630F-A281-97CB-E0D9-56AD996BF491}"/>
                </a:ext>
              </a:extLst>
            </p:cNvPr>
            <p:cNvSpPr txBox="1"/>
            <p:nvPr/>
          </p:nvSpPr>
          <p:spPr>
            <a:xfrm flipH="1">
              <a:off x="1587749" y="1241416"/>
              <a:ext cx="1940700" cy="9400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IBM Plex Mono"/>
                  <a:sym typeface="Fira Sans Extra Condensed"/>
                </a:rPr>
                <a:t>Cod </a:t>
              </a:r>
              <a:r>
                <a:rPr lang="en-GB" b="1" dirty="0" err="1">
                  <a:solidFill>
                    <a:schemeClr val="tx1"/>
                  </a:solidFill>
                  <a:latin typeface="IBM Plex Mono"/>
                  <a:sym typeface="Fira Sans Extra Condensed"/>
                </a:rPr>
                <a:t>testabil</a:t>
              </a:r>
              <a:r>
                <a:rPr lang="en-GB" b="1" dirty="0">
                  <a:solidFill>
                    <a:schemeClr val="tx1"/>
                  </a:solidFill>
                  <a:latin typeface="IBM Plex Mono"/>
                  <a:sym typeface="Fira Sans Extra Condensed"/>
                </a:rPr>
                <a:t> </a:t>
              </a:r>
              <a:r>
                <a:rPr lang="en-GB" b="1" dirty="0" err="1">
                  <a:solidFill>
                    <a:schemeClr val="tx1"/>
                  </a:solidFill>
                  <a:latin typeface="IBM Plex Mono"/>
                  <a:sym typeface="Fira Sans Extra Condensed"/>
                </a:rPr>
                <a:t>în</a:t>
              </a:r>
              <a:r>
                <a:rPr lang="en-GB" b="1" dirty="0">
                  <a:solidFill>
                    <a:schemeClr val="tx1"/>
                  </a:solidFill>
                  <a:latin typeface="IBM Plex Mono"/>
                  <a:sym typeface="Fira Sans Extra Condensed"/>
                </a:rPr>
                <a:t> mod automat</a:t>
              </a:r>
            </a:p>
          </p:txBody>
        </p:sp>
      </p:grpSp>
      <p:grpSp>
        <p:nvGrpSpPr>
          <p:cNvPr id="25" name="Google Shape;2786;p42">
            <a:extLst>
              <a:ext uri="{FF2B5EF4-FFF2-40B4-BE49-F238E27FC236}">
                <a16:creationId xmlns:a16="http://schemas.microsoft.com/office/drawing/2014/main" id="{43611346-696A-16E4-78E8-F026B8C27174}"/>
              </a:ext>
            </a:extLst>
          </p:cNvPr>
          <p:cNvGrpSpPr/>
          <p:nvPr/>
        </p:nvGrpSpPr>
        <p:grpSpPr>
          <a:xfrm>
            <a:off x="4754683" y="2116451"/>
            <a:ext cx="3510643" cy="661915"/>
            <a:chOff x="1490700" y="1191300"/>
            <a:chExt cx="2134800" cy="1099200"/>
          </a:xfrm>
          <a:solidFill>
            <a:schemeClr val="accent3">
              <a:lumMod val="85000"/>
            </a:schemeClr>
          </a:solidFill>
        </p:grpSpPr>
        <p:sp>
          <p:nvSpPr>
            <p:cNvPr id="26" name="Google Shape;2787;p42">
              <a:extLst>
                <a:ext uri="{FF2B5EF4-FFF2-40B4-BE49-F238E27FC236}">
                  <a16:creationId xmlns:a16="http://schemas.microsoft.com/office/drawing/2014/main" id="{22007FED-08CC-6FDA-D7E2-C86F00261B74}"/>
                </a:ext>
              </a:extLst>
            </p:cNvPr>
            <p:cNvSpPr/>
            <p:nvPr/>
          </p:nvSpPr>
          <p:spPr>
            <a:xfrm flipH="1">
              <a:off x="1490700" y="1191300"/>
              <a:ext cx="2134800" cy="1099200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89;p42">
              <a:extLst>
                <a:ext uri="{FF2B5EF4-FFF2-40B4-BE49-F238E27FC236}">
                  <a16:creationId xmlns:a16="http://schemas.microsoft.com/office/drawing/2014/main" id="{C020C000-2069-C315-FE02-0BF903C1C5B0}"/>
                </a:ext>
              </a:extLst>
            </p:cNvPr>
            <p:cNvSpPr txBox="1"/>
            <p:nvPr/>
          </p:nvSpPr>
          <p:spPr>
            <a:xfrm flipH="1">
              <a:off x="1587749" y="1241416"/>
              <a:ext cx="1940700" cy="940033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buFont typeface="Arial"/>
                <a:buNone/>
              </a:pPr>
              <a:r>
                <a:rPr lang="en-GB" b="1" dirty="0" err="1">
                  <a:solidFill>
                    <a:schemeClr val="tx1"/>
                  </a:solidFill>
                  <a:latin typeface="IBM Plex Mono"/>
                  <a:sym typeface="Fira Sans Extra Condensed"/>
                </a:rPr>
                <a:t>Necesită</a:t>
              </a:r>
              <a:r>
                <a:rPr lang="en-GB" b="1" dirty="0">
                  <a:solidFill>
                    <a:schemeClr val="tx1"/>
                  </a:solidFill>
                  <a:latin typeface="IBM Plex Mono"/>
                  <a:sym typeface="Fira Sans Extra Condensed"/>
                </a:rPr>
                <a:t> un </a:t>
              </a:r>
              <a:r>
                <a:rPr lang="en-GB" b="1" dirty="0" err="1">
                  <a:solidFill>
                    <a:schemeClr val="tx1"/>
                  </a:solidFill>
                  <a:latin typeface="IBM Plex Mono"/>
                  <a:sym typeface="Fira Sans Extra Condensed"/>
                </a:rPr>
                <a:t>timp</a:t>
              </a:r>
              <a:r>
                <a:rPr lang="en-GB" b="1" dirty="0">
                  <a:solidFill>
                    <a:schemeClr val="tx1"/>
                  </a:solidFill>
                  <a:latin typeface="IBM Plex Mono"/>
                  <a:sym typeface="Fira Sans Extra Condensed"/>
                </a:rPr>
                <a:t> </a:t>
              </a:r>
              <a:r>
                <a:rPr lang="en-GB" b="1" dirty="0" err="1">
                  <a:solidFill>
                    <a:schemeClr val="tx1"/>
                  </a:solidFill>
                  <a:latin typeface="IBM Plex Mono"/>
                  <a:sym typeface="Fira Sans Extra Condensed"/>
                </a:rPr>
                <a:t>îndelungat</a:t>
              </a:r>
              <a:r>
                <a:rPr lang="en-GB" b="1" dirty="0">
                  <a:solidFill>
                    <a:schemeClr val="tx1"/>
                  </a:solidFill>
                  <a:latin typeface="IBM Plex Mono"/>
                  <a:sym typeface="Fira Sans Extra Condensed"/>
                </a:rPr>
                <a:t> de </a:t>
              </a:r>
              <a:r>
                <a:rPr lang="en-GB" b="1" dirty="0" err="1">
                  <a:solidFill>
                    <a:schemeClr val="tx1"/>
                  </a:solidFill>
                  <a:latin typeface="IBM Plex Mono"/>
                  <a:sym typeface="Fira Sans Extra Condensed"/>
                </a:rPr>
                <a:t>lucru</a:t>
              </a:r>
              <a:endParaRPr lang="en-GB" b="1" dirty="0">
                <a:solidFill>
                  <a:schemeClr val="tx1"/>
                </a:solidFill>
                <a:latin typeface="IBM Plex Mono"/>
                <a:sym typeface="Fira Sans Extra Condensed"/>
              </a:endParaRPr>
            </a:p>
          </p:txBody>
        </p:sp>
      </p:grpSp>
      <p:grpSp>
        <p:nvGrpSpPr>
          <p:cNvPr id="28" name="Google Shape;2786;p42">
            <a:extLst>
              <a:ext uri="{FF2B5EF4-FFF2-40B4-BE49-F238E27FC236}">
                <a16:creationId xmlns:a16="http://schemas.microsoft.com/office/drawing/2014/main" id="{F038E076-9BA4-7CE4-809C-34A4310F5DBF}"/>
              </a:ext>
            </a:extLst>
          </p:cNvPr>
          <p:cNvGrpSpPr/>
          <p:nvPr/>
        </p:nvGrpSpPr>
        <p:grpSpPr>
          <a:xfrm>
            <a:off x="4754679" y="2909887"/>
            <a:ext cx="3510643" cy="805849"/>
            <a:chOff x="1490700" y="1191300"/>
            <a:chExt cx="2134800" cy="1099200"/>
          </a:xfrm>
          <a:solidFill>
            <a:schemeClr val="accent3">
              <a:lumMod val="85000"/>
            </a:schemeClr>
          </a:solidFill>
        </p:grpSpPr>
        <p:sp>
          <p:nvSpPr>
            <p:cNvPr id="29" name="Google Shape;2787;p42">
              <a:extLst>
                <a:ext uri="{FF2B5EF4-FFF2-40B4-BE49-F238E27FC236}">
                  <a16:creationId xmlns:a16="http://schemas.microsoft.com/office/drawing/2014/main" id="{A0191E7F-8436-553C-3012-7A2C7D2C571D}"/>
                </a:ext>
              </a:extLst>
            </p:cNvPr>
            <p:cNvSpPr/>
            <p:nvPr/>
          </p:nvSpPr>
          <p:spPr>
            <a:xfrm flipH="1">
              <a:off x="1490700" y="1191300"/>
              <a:ext cx="2134800" cy="1099200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789;p42">
              <a:extLst>
                <a:ext uri="{FF2B5EF4-FFF2-40B4-BE49-F238E27FC236}">
                  <a16:creationId xmlns:a16="http://schemas.microsoft.com/office/drawing/2014/main" id="{388817CA-6FE2-1EC7-DFF2-62561F355689}"/>
                </a:ext>
              </a:extLst>
            </p:cNvPr>
            <p:cNvSpPr txBox="1"/>
            <p:nvPr/>
          </p:nvSpPr>
          <p:spPr>
            <a:xfrm flipH="1">
              <a:off x="1587749" y="1241416"/>
              <a:ext cx="1940700" cy="940033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 dirty="0">
                  <a:solidFill>
                    <a:schemeClr val="tx1"/>
                  </a:solidFill>
                  <a:latin typeface="IBM Plex Mono"/>
                  <a:sym typeface="Fira Sans Extra Condensed"/>
                </a:rPr>
                <a:t>TDD </a:t>
              </a:r>
              <a:r>
                <a:rPr lang="en-GB" b="1" dirty="0" err="1">
                  <a:solidFill>
                    <a:schemeClr val="tx1"/>
                  </a:solidFill>
                  <a:latin typeface="IBM Plex Mono"/>
                  <a:sym typeface="Fira Sans Extra Condensed"/>
                </a:rPr>
                <a:t>trebuie</a:t>
              </a:r>
              <a:r>
                <a:rPr lang="en-GB" b="1" dirty="0">
                  <a:solidFill>
                    <a:schemeClr val="tx1"/>
                  </a:solidFill>
                  <a:latin typeface="IBM Plex Mono"/>
                  <a:sym typeface="Fira Sans Extra Condensed"/>
                </a:rPr>
                <a:t> </a:t>
              </a:r>
              <a:r>
                <a:rPr lang="en-GB" b="1" dirty="0" err="1">
                  <a:solidFill>
                    <a:schemeClr val="tx1"/>
                  </a:solidFill>
                  <a:latin typeface="IBM Plex Mono"/>
                  <a:sym typeface="Fira Sans Extra Condensed"/>
                </a:rPr>
                <a:t>să</a:t>
              </a:r>
              <a:r>
                <a:rPr lang="en-GB" b="1" dirty="0">
                  <a:solidFill>
                    <a:schemeClr val="tx1"/>
                  </a:solidFill>
                  <a:latin typeface="IBM Plex Mono"/>
                  <a:sym typeface="Fira Sans Extra Condensed"/>
                </a:rPr>
                <a:t> fie </a:t>
              </a:r>
              <a:r>
                <a:rPr lang="en-GB" b="1" dirty="0" err="1">
                  <a:solidFill>
                    <a:schemeClr val="tx1"/>
                  </a:solidFill>
                  <a:latin typeface="IBM Plex Mono"/>
                  <a:sym typeface="Fira Sans Extra Condensed"/>
                </a:rPr>
                <a:t>aplicat</a:t>
              </a:r>
              <a:r>
                <a:rPr lang="en-GB" b="1" dirty="0">
                  <a:solidFill>
                    <a:schemeClr val="tx1"/>
                  </a:solidFill>
                  <a:latin typeface="IBM Plex Mono"/>
                  <a:sym typeface="Fira Sans Extra Condensed"/>
                </a:rPr>
                <a:t> </a:t>
              </a:r>
              <a:r>
                <a:rPr lang="en-GB" b="1" dirty="0" err="1">
                  <a:solidFill>
                    <a:schemeClr val="tx1"/>
                  </a:solidFill>
                  <a:latin typeface="IBM Plex Mono"/>
                  <a:sym typeface="Fira Sans Extra Condensed"/>
                </a:rPr>
                <a:t>în</a:t>
              </a:r>
              <a:r>
                <a:rPr lang="en-GB" b="1" dirty="0">
                  <a:solidFill>
                    <a:schemeClr val="tx1"/>
                  </a:solidFill>
                  <a:latin typeface="IBM Plex Mono"/>
                  <a:sym typeface="Fira Sans Extra Condensed"/>
                </a:rPr>
                <a:t> </a:t>
              </a:r>
              <a:r>
                <a:rPr lang="en-GB" b="1" dirty="0" err="1">
                  <a:solidFill>
                    <a:schemeClr val="tx1"/>
                  </a:solidFill>
                  <a:latin typeface="IBM Plex Mono"/>
                  <a:sym typeface="Fira Sans Extra Condensed"/>
                </a:rPr>
                <a:t>timpul</a:t>
              </a:r>
              <a:r>
                <a:rPr lang="en-GB" b="1" dirty="0">
                  <a:solidFill>
                    <a:schemeClr val="tx1"/>
                  </a:solidFill>
                  <a:latin typeface="IBM Plex Mono"/>
                  <a:sym typeface="Fira Sans Extra Condensed"/>
                </a:rPr>
                <a:t> </a:t>
              </a:r>
              <a:r>
                <a:rPr lang="en-GB" b="1" dirty="0" err="1">
                  <a:solidFill>
                    <a:schemeClr val="tx1"/>
                  </a:solidFill>
                  <a:latin typeface="IBM Plex Mono"/>
                  <a:sym typeface="Fira Sans Extra Condensed"/>
                </a:rPr>
                <a:t>implementării</a:t>
              </a:r>
              <a:r>
                <a:rPr lang="en-GB" b="1" dirty="0">
                  <a:solidFill>
                    <a:schemeClr val="tx1"/>
                  </a:solidFill>
                  <a:latin typeface="IBM Plex Mono"/>
                  <a:sym typeface="Fira Sans Extra Condensed"/>
                </a:rPr>
                <a:t>, nu </a:t>
              </a:r>
              <a:r>
                <a:rPr lang="en-GB" b="1" dirty="0" err="1">
                  <a:solidFill>
                    <a:schemeClr val="tx1"/>
                  </a:solidFill>
                  <a:latin typeface="IBM Plex Mono"/>
                  <a:sym typeface="Fira Sans Extra Condensed"/>
                </a:rPr>
                <a:t>după</a:t>
              </a:r>
              <a:r>
                <a:rPr lang="en-GB" b="1" dirty="0">
                  <a:solidFill>
                    <a:schemeClr val="tx1"/>
                  </a:solidFill>
                  <a:latin typeface="IBM Plex Mono"/>
                  <a:sym typeface="Fira Sans Extra Condensed"/>
                </a:rPr>
                <a:t> </a:t>
              </a:r>
              <a:r>
                <a:rPr lang="en-GB" b="1" dirty="0" err="1">
                  <a:solidFill>
                    <a:schemeClr val="tx1"/>
                  </a:solidFill>
                  <a:latin typeface="IBM Plex Mono"/>
                  <a:sym typeface="Fira Sans Extra Condensed"/>
                </a:rPr>
                <a:t>finalizarea</a:t>
              </a:r>
              <a:r>
                <a:rPr lang="en-GB" b="1" dirty="0">
                  <a:solidFill>
                    <a:schemeClr val="tx1"/>
                  </a:solidFill>
                  <a:latin typeface="IBM Plex Mono"/>
                  <a:sym typeface="Fira Sans Extra Condensed"/>
                </a:rPr>
                <a:t> </a:t>
              </a:r>
              <a:r>
                <a:rPr lang="en-GB" b="1" dirty="0" err="1">
                  <a:solidFill>
                    <a:schemeClr val="tx1"/>
                  </a:solidFill>
                  <a:latin typeface="IBM Plex Mono"/>
                  <a:sym typeface="Fira Sans Extra Condensed"/>
                </a:rPr>
                <a:t>acesteia</a:t>
              </a:r>
              <a:endParaRPr lang="en-GB" b="1" dirty="0">
                <a:solidFill>
                  <a:schemeClr val="tx1"/>
                </a:solidFill>
                <a:latin typeface="IBM Plex Mono"/>
                <a:sym typeface="Fira Sans Extra Condensed"/>
              </a:endParaRPr>
            </a:p>
          </p:txBody>
        </p:sp>
      </p:grpSp>
      <p:grpSp>
        <p:nvGrpSpPr>
          <p:cNvPr id="31" name="Google Shape;2786;p42">
            <a:extLst>
              <a:ext uri="{FF2B5EF4-FFF2-40B4-BE49-F238E27FC236}">
                <a16:creationId xmlns:a16="http://schemas.microsoft.com/office/drawing/2014/main" id="{0EEA702D-C3F8-01B2-9F8D-46508FC3F953}"/>
              </a:ext>
            </a:extLst>
          </p:cNvPr>
          <p:cNvGrpSpPr/>
          <p:nvPr/>
        </p:nvGrpSpPr>
        <p:grpSpPr>
          <a:xfrm>
            <a:off x="4754679" y="3847257"/>
            <a:ext cx="3510643" cy="805849"/>
            <a:chOff x="1490700" y="1191300"/>
            <a:chExt cx="2134800" cy="1099200"/>
          </a:xfrm>
          <a:solidFill>
            <a:schemeClr val="accent4">
              <a:lumMod val="85000"/>
            </a:schemeClr>
          </a:solidFill>
        </p:grpSpPr>
        <p:sp>
          <p:nvSpPr>
            <p:cNvPr id="32" name="Google Shape;2787;p42">
              <a:extLst>
                <a:ext uri="{FF2B5EF4-FFF2-40B4-BE49-F238E27FC236}">
                  <a16:creationId xmlns:a16="http://schemas.microsoft.com/office/drawing/2014/main" id="{F5B9D066-2C31-BCE7-6D7F-3E29A667867C}"/>
                </a:ext>
              </a:extLst>
            </p:cNvPr>
            <p:cNvSpPr/>
            <p:nvPr/>
          </p:nvSpPr>
          <p:spPr>
            <a:xfrm flipH="1">
              <a:off x="1490700" y="1191300"/>
              <a:ext cx="2134800" cy="1099200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789;p42">
              <a:extLst>
                <a:ext uri="{FF2B5EF4-FFF2-40B4-BE49-F238E27FC236}">
                  <a16:creationId xmlns:a16="http://schemas.microsoft.com/office/drawing/2014/main" id="{CA78647F-D175-019B-2E47-0ED5B7E0C8A5}"/>
                </a:ext>
              </a:extLst>
            </p:cNvPr>
            <p:cNvSpPr txBox="1"/>
            <p:nvPr/>
          </p:nvSpPr>
          <p:spPr>
            <a:xfrm flipH="1">
              <a:off x="1587748" y="1241415"/>
              <a:ext cx="1940700" cy="978685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GB" b="1" dirty="0" err="1">
                  <a:solidFill>
                    <a:schemeClr val="tx1"/>
                  </a:solidFill>
                  <a:latin typeface="IBM Plex Mono"/>
                  <a:sym typeface="Fira Sans Extra Condensed"/>
                </a:rPr>
                <a:t>Fazele</a:t>
              </a:r>
              <a:r>
                <a:rPr lang="en-GB" b="1" dirty="0">
                  <a:solidFill>
                    <a:schemeClr val="tx1"/>
                  </a:solidFill>
                  <a:latin typeface="IBM Plex Mono"/>
                  <a:sym typeface="Fira Sans Extra Condensed"/>
                </a:rPr>
                <a:t> </a:t>
              </a:r>
              <a:r>
                <a:rPr lang="en-GB" b="1" dirty="0" err="1">
                  <a:solidFill>
                    <a:schemeClr val="tx1"/>
                  </a:solidFill>
                  <a:latin typeface="IBM Plex Mono"/>
                  <a:sym typeface="Fira Sans Extra Condensed"/>
                </a:rPr>
                <a:t>clasice</a:t>
              </a:r>
              <a:r>
                <a:rPr lang="en-GB" b="1" dirty="0">
                  <a:solidFill>
                    <a:schemeClr val="tx1"/>
                  </a:solidFill>
                  <a:latin typeface="IBM Plex Mono"/>
                  <a:sym typeface="Fira Sans Extra Condensed"/>
                </a:rPr>
                <a:t> de </a:t>
              </a:r>
              <a:r>
                <a:rPr lang="en-GB" b="1" dirty="0" err="1">
                  <a:solidFill>
                    <a:schemeClr val="tx1"/>
                  </a:solidFill>
                  <a:latin typeface="IBM Plex Mono"/>
                  <a:sym typeface="Fira Sans Extra Condensed"/>
                </a:rPr>
                <a:t>dezvoltare</a:t>
              </a:r>
              <a:r>
                <a:rPr lang="en-GB" b="1" dirty="0">
                  <a:solidFill>
                    <a:schemeClr val="tx1"/>
                  </a:solidFill>
                  <a:latin typeface="IBM Plex Mono"/>
                  <a:sym typeface="Fira Sans Extra Condensed"/>
                </a:rPr>
                <a:t> a </a:t>
              </a:r>
              <a:r>
                <a:rPr lang="en-GB" b="1" dirty="0" err="1">
                  <a:solidFill>
                    <a:schemeClr val="tx1"/>
                  </a:solidFill>
                  <a:latin typeface="IBM Plex Mono"/>
                  <a:sym typeface="Fira Sans Extra Condensed"/>
                </a:rPr>
                <a:t>unui</a:t>
              </a:r>
              <a:r>
                <a:rPr lang="en-GB" b="1" dirty="0">
                  <a:solidFill>
                    <a:schemeClr val="tx1"/>
                  </a:solidFill>
                  <a:latin typeface="IBM Plex Mono"/>
                  <a:sym typeface="Fira Sans Extra Condensed"/>
                </a:rPr>
                <a:t> </a:t>
              </a:r>
              <a:r>
                <a:rPr lang="en-GB" b="1" dirty="0" err="1">
                  <a:solidFill>
                    <a:schemeClr val="tx1"/>
                  </a:solidFill>
                  <a:latin typeface="IBM Plex Mono"/>
                  <a:sym typeface="Fira Sans Extra Condensed"/>
                </a:rPr>
                <a:t>proiect</a:t>
              </a:r>
              <a:r>
                <a:rPr lang="en-GB" b="1" dirty="0">
                  <a:solidFill>
                    <a:schemeClr val="tx1"/>
                  </a:solidFill>
                  <a:latin typeface="IBM Plex Mono"/>
                  <a:sym typeface="Fira Sans Extra Condensed"/>
                </a:rPr>
                <a:t> sunt </a:t>
              </a:r>
              <a:r>
                <a:rPr lang="en-GB" b="1" dirty="0" err="1">
                  <a:solidFill>
                    <a:schemeClr val="tx1"/>
                  </a:solidFill>
                  <a:latin typeface="IBM Plex Mono"/>
                  <a:sym typeface="Fira Sans Extra Condensed"/>
                </a:rPr>
                <a:t>mai</a:t>
              </a:r>
              <a:r>
                <a:rPr lang="en-GB" b="1" dirty="0">
                  <a:solidFill>
                    <a:schemeClr val="tx1"/>
                  </a:solidFill>
                  <a:latin typeface="IBM Plex Mono"/>
                  <a:sym typeface="Fira Sans Extra Condensed"/>
                </a:rPr>
                <a:t> </a:t>
              </a:r>
              <a:r>
                <a:rPr lang="en-GB" b="1" dirty="0" err="1">
                  <a:solidFill>
                    <a:schemeClr val="tx1"/>
                  </a:solidFill>
                  <a:latin typeface="IBM Plex Mono"/>
                  <a:sym typeface="Fira Sans Extra Condensed"/>
                </a:rPr>
                <a:t>greu</a:t>
              </a:r>
              <a:r>
                <a:rPr lang="en-GB" b="1" dirty="0">
                  <a:solidFill>
                    <a:schemeClr val="tx1"/>
                  </a:solidFill>
                  <a:latin typeface="IBM Plex Mono"/>
                  <a:sym typeface="Fira Sans Extra Condensed"/>
                </a:rPr>
                <a:t> de </a:t>
              </a:r>
              <a:r>
                <a:rPr lang="en-GB" b="1" dirty="0" err="1">
                  <a:solidFill>
                    <a:schemeClr val="tx1"/>
                  </a:solidFill>
                  <a:latin typeface="IBM Plex Mono"/>
                  <a:sym typeface="Fira Sans Extra Condensed"/>
                </a:rPr>
                <a:t>delimitat</a:t>
              </a:r>
              <a:endParaRPr lang="en-GB" b="1" dirty="0">
                <a:solidFill>
                  <a:schemeClr val="tx1"/>
                </a:solidFill>
                <a:latin typeface="IBM Plex Mono"/>
                <a:sym typeface="Fira Sans Extr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041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ADE3A-E401-4343-442C-31F54A10E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33544050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</Words>
  <Application>Microsoft Office PowerPoint</Application>
  <PresentationFormat>On-screen Show (16:9)</PresentationFormat>
  <Paragraphs>38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IBM Plex Mono</vt:lpstr>
      <vt:lpstr>Poppins</vt:lpstr>
      <vt:lpstr>Introduction to Coding Workshop by Slidesgo</vt:lpstr>
      <vt:lpstr>Test Driven Development  </vt:lpstr>
      <vt:lpstr>User Stories</vt:lpstr>
      <vt:lpstr>TDD</vt:lpstr>
      <vt:lpstr>Metoda traditionala</vt:lpstr>
      <vt:lpstr>Implementare TDD vs implementare traditionala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Driven Development  </dc:title>
  <cp:lastModifiedBy>Stefania-Denisa Bocu</cp:lastModifiedBy>
  <cp:revision>2</cp:revision>
  <dcterms:modified xsi:type="dcterms:W3CDTF">2023-12-10T22:36:55Z</dcterms:modified>
</cp:coreProperties>
</file>