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1" r:id="rId4"/>
    <p:sldId id="290" r:id="rId5"/>
    <p:sldId id="291" r:id="rId6"/>
    <p:sldId id="294" r:id="rId7"/>
    <p:sldId id="295" r:id="rId8"/>
    <p:sldId id="292" r:id="rId9"/>
    <p:sldId id="293" r:id="rId10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79C106-0BF4-4B74-ACE0-7AA52B4BC2F5}">
  <a:tblStyle styleId="{1C79C106-0BF4-4B74-ACE0-7AA52B4BC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86632" autoAdjust="0"/>
  </p:normalViewPr>
  <p:slideViewPr>
    <p:cSldViewPr snapToGrid="0">
      <p:cViewPr varScale="1">
        <p:scale>
          <a:sx n="94" d="100"/>
          <a:sy n="94" d="100"/>
        </p:scale>
        <p:origin x="14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a5a2f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a5a2f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4a5a2fcf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4a5a2fcf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e4b6bc674c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e4b6bc674c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72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e4b6bc674c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e4b6bc674c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5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EBazar</a:t>
            </a:r>
            <a:endParaRPr dirty="0"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772100" y="3239104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</a:pPr>
            <a:r>
              <a:rPr lang="en-GB" sz="1600" u="sng" dirty="0">
                <a:solidFill>
                  <a:srgbClr val="000000"/>
                </a:solidFill>
                <a:latin typeface="Fira Sans Extra Condensed"/>
                <a:sym typeface="Arial"/>
              </a:rPr>
              <a:t>MEMBRII ECHIPEI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:</a:t>
            </a:r>
          </a:p>
          <a:p>
            <a:pPr marL="0" indent="0">
              <a:buClr>
                <a:srgbClr val="000000"/>
              </a:buClr>
              <a:buSzPts val="1100"/>
            </a:pP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 </a:t>
            </a:r>
          </a:p>
          <a:p>
            <a:pPr marL="0" indent="0">
              <a:buClr>
                <a:srgbClr val="000000"/>
              </a:buClr>
              <a:buSzPts val="1100"/>
            </a:pP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Ionescu Ioan (Product Owner)</a:t>
            </a:r>
          </a:p>
          <a:p>
            <a:pPr marL="0" indent="0">
              <a:buClr>
                <a:srgbClr val="000000"/>
              </a:buClr>
              <a:buSzPts val="1100"/>
            </a:pP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Ioan Radu (</a:t>
            </a: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Dezvoltator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si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 Scrum Master)</a:t>
            </a:r>
          </a:p>
          <a:p>
            <a:pPr marL="0" indent="0">
              <a:buClr>
                <a:srgbClr val="000000"/>
              </a:buClr>
              <a:buSzPts val="1100"/>
            </a:pP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Rinu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 Alexandru (</a:t>
            </a: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Dezvoltator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)</a:t>
            </a:r>
          </a:p>
          <a:p>
            <a:pPr marL="0" indent="0">
              <a:buClr>
                <a:srgbClr val="000000"/>
              </a:buClr>
              <a:buSzPts val="1100"/>
            </a:pP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Hongu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 Cosmin (</a:t>
            </a: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Dezvoltator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) </a:t>
            </a:r>
          </a:p>
          <a:p>
            <a:pPr marL="0" indent="0">
              <a:buClr>
                <a:srgbClr val="000000"/>
              </a:buClr>
              <a:buSzPts val="1100"/>
            </a:pP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Bocu </a:t>
            </a: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Denisa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Fira Sans Extra Condensed"/>
                <a:sym typeface="Arial"/>
              </a:rPr>
              <a:t>Dezvoltator</a:t>
            </a:r>
            <a:r>
              <a:rPr lang="en-GB" sz="1600" dirty="0">
                <a:solidFill>
                  <a:srgbClr val="000000"/>
                </a:solidFill>
                <a:latin typeface="Fira Sans Extra Condensed"/>
                <a:sym typeface="Arial"/>
              </a:rPr>
              <a:t>)</a:t>
            </a:r>
            <a:endParaRPr lang="en-GB" sz="1800" dirty="0">
              <a:solidFill>
                <a:srgbClr val="000000"/>
              </a:solidFill>
              <a:latin typeface="Fira Sans Extra Condensed"/>
              <a:sym typeface="Arial"/>
            </a:endParaRPr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Descrierea proiectului</a:t>
            </a:r>
            <a:endParaRPr sz="2400"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-87674" y="2898926"/>
            <a:ext cx="2472429" cy="830243"/>
            <a:chOff x="476992" y="2906826"/>
            <a:chExt cx="1762800" cy="830243"/>
          </a:xfrm>
        </p:grpSpPr>
        <p:sp>
          <p:nvSpPr>
            <p:cNvPr id="207" name="Google Shape;207;p18"/>
            <p:cNvSpPr txBox="1"/>
            <p:nvPr/>
          </p:nvSpPr>
          <p:spPr>
            <a:xfrm>
              <a:off x="696984" y="2906826"/>
              <a:ext cx="13679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Functionalitati cheie: vanzare si cumparare de produse</a:t>
              </a: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476992" y="3185669"/>
              <a:ext cx="1762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85861" y="1380751"/>
            <a:ext cx="2334164" cy="1172324"/>
            <a:chOff x="93733" y="1380751"/>
            <a:chExt cx="2334164" cy="1172324"/>
          </a:xfrm>
        </p:grpSpPr>
        <p:sp>
          <p:nvSpPr>
            <p:cNvPr id="210" name="Google Shape;210;p18"/>
            <p:cNvSpPr txBox="1"/>
            <p:nvPr/>
          </p:nvSpPr>
          <p:spPr>
            <a:xfrm>
              <a:off x="93733" y="1380751"/>
              <a:ext cx="227308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Aplicatie web de </a:t>
              </a:r>
              <a:r>
                <a:rPr lang="en-GB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comert</a:t>
              </a:r>
              <a:endParaRPr lang="en-GB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lang="en-GB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476997" y="2001675"/>
              <a:ext cx="19509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8" name="Google Shape;248;p18"/>
          <p:cNvCxnSpPr>
            <a:cxnSpLocks/>
          </p:cNvCxnSpPr>
          <p:nvPr/>
        </p:nvCxnSpPr>
        <p:spPr>
          <a:xfrm>
            <a:off x="1910195" y="1473820"/>
            <a:ext cx="1430510" cy="958533"/>
          </a:xfrm>
          <a:prstGeom prst="bentConnector3">
            <a:avLst>
              <a:gd name="adj1" fmla="val 345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48;p18">
            <a:extLst>
              <a:ext uri="{FF2B5EF4-FFF2-40B4-BE49-F238E27FC236}">
                <a16:creationId xmlns:a16="http://schemas.microsoft.com/office/drawing/2014/main" id="{46683EFF-2DF8-291B-E2F9-DC930AE4AFEE}"/>
              </a:ext>
            </a:extLst>
          </p:cNvPr>
          <p:cNvCxnSpPr>
            <a:cxnSpLocks/>
          </p:cNvCxnSpPr>
          <p:nvPr/>
        </p:nvCxnSpPr>
        <p:spPr>
          <a:xfrm>
            <a:off x="1942993" y="3122661"/>
            <a:ext cx="1430510" cy="958533"/>
          </a:xfrm>
          <a:prstGeom prst="bentConnector3">
            <a:avLst>
              <a:gd name="adj1" fmla="val 345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2" descr="Importance of E-Commerce and online shopping and why to sell Online. | by  Nyxone | Medium">
            <a:extLst>
              <a:ext uri="{FF2B5EF4-FFF2-40B4-BE49-F238E27FC236}">
                <a16:creationId xmlns:a16="http://schemas.microsoft.com/office/drawing/2014/main" id="{02B9790F-BE57-233E-D2A6-F63C826F0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28" y="1080277"/>
            <a:ext cx="5739063" cy="378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2532F2-E1BF-BB98-8970-EAD74EEFC935}"/>
              </a:ext>
            </a:extLst>
          </p:cNvPr>
          <p:cNvSpPr txBox="1"/>
          <p:nvPr/>
        </p:nvSpPr>
        <p:spPr>
          <a:xfrm>
            <a:off x="1444575" y="4884718"/>
            <a:ext cx="81213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https://medium.com/@nyxonedigital/importance-of-e-commerce-and-online-shopping-and-why-to-sell-online-5a3fd8e6f416]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Detalii tehnice generale</a:t>
            </a:r>
            <a:endParaRPr sz="2400" dirty="0"/>
          </a:p>
        </p:txBody>
      </p:sp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F026FDDA-2A28-302C-33E3-122D2579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1" y="24147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undefined">
            <a:extLst>
              <a:ext uri="{FF2B5EF4-FFF2-40B4-BE49-F238E27FC236}">
                <a16:creationId xmlns:a16="http://schemas.microsoft.com/office/drawing/2014/main" id="{96299005-E11A-AB54-E382-57888A60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12457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undefined">
            <a:extLst>
              <a:ext uri="{FF2B5EF4-FFF2-40B4-BE49-F238E27FC236}">
                <a16:creationId xmlns:a16="http://schemas.microsoft.com/office/drawing/2014/main" id="{D8FC619E-857F-54E8-0207-F1CE24CA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49" y="24147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63EA75-F605-8EDB-6120-C6C8A342819A}"/>
              </a:ext>
            </a:extLst>
          </p:cNvPr>
          <p:cNvSpPr txBox="1"/>
          <p:nvPr/>
        </p:nvSpPr>
        <p:spPr>
          <a:xfrm>
            <a:off x="0" y="4583695"/>
            <a:ext cx="65804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[https://en.wikipedia.org/wiki/C_Sharp_(programming_language)#/media/File:C_Sharp_Logo_2023.svg]</a:t>
            </a:r>
          </a:p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[https://en.wikipedia.org/wiki/Visual_Studio#/media/File:Visual_Studio_Icon_2022.svg]</a:t>
            </a:r>
          </a:p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[https://en.wikipedia.org/wiki/.NET#/media/File:Microsoft_.NET_logo.svg]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3274-D738-B6F5-8C44-75E3194E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 de </a:t>
            </a:r>
            <a:r>
              <a:rPr lang="en-GB" dirty="0" err="1"/>
              <a:t>organizare</a:t>
            </a:r>
            <a:br>
              <a:rPr lang="en-GB" dirty="0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131C3-B70E-096F-45B3-25245466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83" y="1755321"/>
            <a:ext cx="7503233" cy="3388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A85E2-32F1-3D17-EEC7-F45066870435}"/>
              </a:ext>
            </a:extLst>
          </p:cNvPr>
          <p:cNvSpPr txBox="1"/>
          <p:nvPr/>
        </p:nvSpPr>
        <p:spPr>
          <a:xfrm>
            <a:off x="820383" y="11845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GB" sz="1800" b="1" dirty="0">
                <a:latin typeface="Fira Sans Extra Condensed"/>
              </a:rPr>
              <a:t>Agile (Scrum)</a:t>
            </a:r>
          </a:p>
        </p:txBody>
      </p:sp>
    </p:spTree>
    <p:extLst>
      <p:ext uri="{BB962C8B-B14F-4D97-AF65-F5344CB8AC3E}">
        <p14:creationId xmlns:p14="http://schemas.microsoft.com/office/powerpoint/2010/main" val="4419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0B34-963C-C321-60CE-B8DB08E2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Dezvoltare</a:t>
            </a:r>
            <a:endParaRPr lang="en-GB" dirty="0"/>
          </a:p>
        </p:txBody>
      </p:sp>
      <p:pic>
        <p:nvPicPr>
          <p:cNvPr id="3" name="Picture 2" descr="Five Steps of Test-Driven Development">
            <a:extLst>
              <a:ext uri="{FF2B5EF4-FFF2-40B4-BE49-F238E27FC236}">
                <a16:creationId xmlns:a16="http://schemas.microsoft.com/office/drawing/2014/main" id="{2AA8EB0C-A2B8-FA77-9874-3CB6DE2F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4" y="1469573"/>
            <a:ext cx="2798242" cy="34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A2A12A-94FE-B9D4-65FD-79BEEAEF782E}"/>
              </a:ext>
            </a:extLst>
          </p:cNvPr>
          <p:cNvSpPr txBox="1">
            <a:spLocks/>
          </p:cNvSpPr>
          <p:nvPr/>
        </p:nvSpPr>
        <p:spPr>
          <a:xfrm>
            <a:off x="750924" y="917173"/>
            <a:ext cx="1780181" cy="634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rgbClr val="000000"/>
                </a:solidFill>
                <a:latin typeface="Fira Sans Extra Condensed"/>
                <a:cs typeface="Arial"/>
              </a:rPr>
              <a:t>Metoda</a:t>
            </a:r>
            <a:r>
              <a:rPr lang="en-GB" sz="1800" b="1" dirty="0">
                <a:solidFill>
                  <a:srgbClr val="000000"/>
                </a:solidFill>
                <a:latin typeface="Fira Sans Extra Condensed"/>
                <a:cs typeface="Arial"/>
              </a:rPr>
              <a:t> TDD</a:t>
            </a:r>
          </a:p>
        </p:txBody>
      </p:sp>
      <p:pic>
        <p:nvPicPr>
          <p:cNvPr id="5" name="Picture 4" descr="My Experience with Pair Programming | by Brian Sung | Medium">
            <a:extLst>
              <a:ext uri="{FF2B5EF4-FFF2-40B4-BE49-F238E27FC236}">
                <a16:creationId xmlns:a16="http://schemas.microsoft.com/office/drawing/2014/main" id="{41CEEC74-0C32-BC27-0178-84AF65F6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85" y="1946713"/>
            <a:ext cx="2929576" cy="27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D951F8-3A0B-6F5A-C354-88D1A4E3A9C6}"/>
              </a:ext>
            </a:extLst>
          </p:cNvPr>
          <p:cNvSpPr txBox="1">
            <a:spLocks/>
          </p:cNvSpPr>
          <p:nvPr/>
        </p:nvSpPr>
        <p:spPr>
          <a:xfrm>
            <a:off x="5496408" y="981117"/>
            <a:ext cx="297793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rgbClr val="000000"/>
                </a:solidFill>
                <a:latin typeface="Fira Sans Extra Condensed"/>
                <a:cs typeface="Arial"/>
              </a:rPr>
              <a:t>Metoda</a:t>
            </a:r>
            <a:r>
              <a:rPr lang="en-GB" sz="1800" b="1" dirty="0">
                <a:solidFill>
                  <a:srgbClr val="000000"/>
                </a:solidFill>
                <a:latin typeface="Fira Sans Extra Condensed"/>
                <a:cs typeface="Arial"/>
              </a:rPr>
              <a:t> Pair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8E58D-C807-4717-D7CC-187A52075469}"/>
              </a:ext>
            </a:extLst>
          </p:cNvPr>
          <p:cNvSpPr txBox="1"/>
          <p:nvPr/>
        </p:nvSpPr>
        <p:spPr>
          <a:xfrm>
            <a:off x="1338943" y="4725886"/>
            <a:ext cx="7805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[https://www.guru99.com/test-driven-development.html]</a:t>
            </a:r>
          </a:p>
          <a:p>
            <a:pPr algn="r"/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[https://medium.com/@dev.junehoe/my-experience-with-pair-programming-92ad8befa458]</a:t>
            </a:r>
          </a:p>
        </p:txBody>
      </p:sp>
    </p:spTree>
    <p:extLst>
      <p:ext uri="{BB962C8B-B14F-4D97-AF65-F5344CB8AC3E}">
        <p14:creationId xmlns:p14="http://schemas.microsoft.com/office/powerpoint/2010/main" val="26992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GB" dirty="0"/>
              <a:t>m</a:t>
            </a:r>
            <a:r>
              <a:rPr lang="en" dirty="0"/>
              <a:t>plementare TDD vs implementare traditionala</a:t>
            </a:r>
            <a:endParaRPr sz="2400" dirty="0"/>
          </a:p>
        </p:txBody>
      </p:sp>
      <p:grpSp>
        <p:nvGrpSpPr>
          <p:cNvPr id="2786" name="Google Shape;2786;p42"/>
          <p:cNvGrpSpPr/>
          <p:nvPr/>
        </p:nvGrpSpPr>
        <p:grpSpPr>
          <a:xfrm>
            <a:off x="735129" y="1797450"/>
            <a:ext cx="3510643" cy="661915"/>
            <a:chOff x="1490700" y="1191300"/>
            <a:chExt cx="2134800" cy="1099200"/>
          </a:xfrm>
          <a:solidFill>
            <a:schemeClr val="accent4"/>
          </a:solidFill>
        </p:grpSpPr>
        <p:sp>
          <p:nvSpPr>
            <p:cNvPr id="2787" name="Google Shape;2787;p42"/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2"/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Erorile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detectate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instant</a:t>
              </a:r>
            </a:p>
          </p:txBody>
        </p:sp>
      </p:grpSp>
      <p:grpSp>
        <p:nvGrpSpPr>
          <p:cNvPr id="2" name="Google Shape;2786;p42">
            <a:extLst>
              <a:ext uri="{FF2B5EF4-FFF2-40B4-BE49-F238E27FC236}">
                <a16:creationId xmlns:a16="http://schemas.microsoft.com/office/drawing/2014/main" id="{B57F161F-2466-B6F6-62DE-C90664216DD4}"/>
              </a:ext>
            </a:extLst>
          </p:cNvPr>
          <p:cNvGrpSpPr/>
          <p:nvPr/>
        </p:nvGrpSpPr>
        <p:grpSpPr>
          <a:xfrm>
            <a:off x="711458" y="2583283"/>
            <a:ext cx="3510643" cy="661915"/>
            <a:chOff x="1490700" y="1191300"/>
            <a:chExt cx="2134800" cy="1099200"/>
          </a:xfrm>
        </p:grpSpPr>
        <p:sp>
          <p:nvSpPr>
            <p:cNvPr id="3" name="Google Shape;2787;p42">
              <a:extLst>
                <a:ext uri="{FF2B5EF4-FFF2-40B4-BE49-F238E27FC236}">
                  <a16:creationId xmlns:a16="http://schemas.microsoft.com/office/drawing/2014/main" id="{0B4FD560-D2E9-54AE-261F-05397093EE32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89;p42">
              <a:extLst>
                <a:ext uri="{FF2B5EF4-FFF2-40B4-BE49-F238E27FC236}">
                  <a16:creationId xmlns:a16="http://schemas.microsoft.com/office/drawing/2014/main" id="{9A72E824-C18B-DEE1-433A-2D5ABD8E9D51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Implementarea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corectă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codului</a:t>
              </a:r>
              <a:endPara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" name="Google Shape;2786;p42">
            <a:extLst>
              <a:ext uri="{FF2B5EF4-FFF2-40B4-BE49-F238E27FC236}">
                <a16:creationId xmlns:a16="http://schemas.microsoft.com/office/drawing/2014/main" id="{5E0BB0D5-C8A3-B8C8-2861-FB1F58033C69}"/>
              </a:ext>
            </a:extLst>
          </p:cNvPr>
          <p:cNvGrpSpPr/>
          <p:nvPr/>
        </p:nvGrpSpPr>
        <p:grpSpPr>
          <a:xfrm>
            <a:off x="711455" y="3369116"/>
            <a:ext cx="3510643" cy="661915"/>
            <a:chOff x="1490700" y="1191300"/>
            <a:chExt cx="2134800" cy="1099200"/>
          </a:xfrm>
          <a:solidFill>
            <a:schemeClr val="accent4"/>
          </a:solidFill>
        </p:grpSpPr>
        <p:sp>
          <p:nvSpPr>
            <p:cNvPr id="6" name="Google Shape;2787;p42">
              <a:extLst>
                <a:ext uri="{FF2B5EF4-FFF2-40B4-BE49-F238E27FC236}">
                  <a16:creationId xmlns:a16="http://schemas.microsoft.com/office/drawing/2014/main" id="{E118F305-9FB3-D26C-C091-CAE418500582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89;p42">
              <a:extLst>
                <a:ext uri="{FF2B5EF4-FFF2-40B4-BE49-F238E27FC236}">
                  <a16:creationId xmlns:a16="http://schemas.microsoft.com/office/drawing/2014/main" id="{2DC16916-2509-9CC3-C14F-48EF41B7B506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Codul mai lizibil si mai ușor de întreținut</a:t>
              </a:r>
            </a:p>
          </p:txBody>
        </p:sp>
      </p:grpSp>
      <p:grpSp>
        <p:nvGrpSpPr>
          <p:cNvPr id="8" name="Google Shape;2786;p42">
            <a:extLst>
              <a:ext uri="{FF2B5EF4-FFF2-40B4-BE49-F238E27FC236}">
                <a16:creationId xmlns:a16="http://schemas.microsoft.com/office/drawing/2014/main" id="{D4AF9E4E-2829-9C43-D4A5-51BC7E1696B5}"/>
              </a:ext>
            </a:extLst>
          </p:cNvPr>
          <p:cNvGrpSpPr/>
          <p:nvPr/>
        </p:nvGrpSpPr>
        <p:grpSpPr>
          <a:xfrm>
            <a:off x="711452" y="4154949"/>
            <a:ext cx="3510643" cy="661915"/>
            <a:chOff x="1490700" y="1191300"/>
            <a:chExt cx="2134800" cy="1099200"/>
          </a:xfrm>
          <a:solidFill>
            <a:schemeClr val="accent4"/>
          </a:solidFill>
        </p:grpSpPr>
        <p:sp>
          <p:nvSpPr>
            <p:cNvPr id="9" name="Google Shape;2787;p42">
              <a:extLst>
                <a:ext uri="{FF2B5EF4-FFF2-40B4-BE49-F238E27FC236}">
                  <a16:creationId xmlns:a16="http://schemas.microsoft.com/office/drawing/2014/main" id="{54F5768F-5174-9D86-737E-A974B83DB9E9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89;p42">
              <a:extLst>
                <a:ext uri="{FF2B5EF4-FFF2-40B4-BE49-F238E27FC236}">
                  <a16:creationId xmlns:a16="http://schemas.microsoft.com/office/drawing/2014/main" id="{7059B932-EAFA-F077-F366-82AAC65A3206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Cod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testabil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în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mod automat</a:t>
              </a:r>
            </a:p>
          </p:txBody>
        </p:sp>
      </p:grpSp>
      <p:sp>
        <p:nvSpPr>
          <p:cNvPr id="11" name="Google Shape;2789;p42">
            <a:extLst>
              <a:ext uri="{FF2B5EF4-FFF2-40B4-BE49-F238E27FC236}">
                <a16:creationId xmlns:a16="http://schemas.microsoft.com/office/drawing/2014/main" id="{F3F3BE6F-9B2C-839E-5152-4FC20B4C5CEC}"/>
              </a:ext>
            </a:extLst>
          </p:cNvPr>
          <p:cNvSpPr txBox="1"/>
          <p:nvPr/>
        </p:nvSpPr>
        <p:spPr>
          <a:xfrm flipH="1">
            <a:off x="735127" y="1107464"/>
            <a:ext cx="3486967" cy="56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AVANTAJE</a:t>
            </a:r>
          </a:p>
        </p:txBody>
      </p:sp>
      <p:grpSp>
        <p:nvGrpSpPr>
          <p:cNvPr id="12" name="Google Shape;2786;p42">
            <a:extLst>
              <a:ext uri="{FF2B5EF4-FFF2-40B4-BE49-F238E27FC236}">
                <a16:creationId xmlns:a16="http://schemas.microsoft.com/office/drawing/2014/main" id="{14DF732B-7CC1-794D-9573-DEA50EDB4572}"/>
              </a:ext>
            </a:extLst>
          </p:cNvPr>
          <p:cNvGrpSpPr/>
          <p:nvPr/>
        </p:nvGrpSpPr>
        <p:grpSpPr>
          <a:xfrm>
            <a:off x="4898228" y="1797450"/>
            <a:ext cx="3510643" cy="661915"/>
            <a:chOff x="1490700" y="1191300"/>
            <a:chExt cx="2134800" cy="1099200"/>
          </a:xfrm>
          <a:solidFill>
            <a:srgbClr val="FFC000"/>
          </a:solidFill>
        </p:grpSpPr>
        <p:sp>
          <p:nvSpPr>
            <p:cNvPr id="13" name="Google Shape;2787;p42">
              <a:extLst>
                <a:ext uri="{FF2B5EF4-FFF2-40B4-BE49-F238E27FC236}">
                  <a16:creationId xmlns:a16="http://schemas.microsoft.com/office/drawing/2014/main" id="{FBBB90E7-0470-661F-0781-1BE1599BD4B2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89;p42">
              <a:extLst>
                <a:ext uri="{FF2B5EF4-FFF2-40B4-BE49-F238E27FC236}">
                  <a16:creationId xmlns:a16="http://schemas.microsoft.com/office/drawing/2014/main" id="{A226BDC8-CF4E-DE16-A5DA-F60196E40C79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Necesită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un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timp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îndelungat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lucru</a:t>
              </a:r>
              <a:endPara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" name="Google Shape;2786;p42">
            <a:extLst>
              <a:ext uri="{FF2B5EF4-FFF2-40B4-BE49-F238E27FC236}">
                <a16:creationId xmlns:a16="http://schemas.microsoft.com/office/drawing/2014/main" id="{B95E104A-2472-8211-06B8-FF6323450C3B}"/>
              </a:ext>
            </a:extLst>
          </p:cNvPr>
          <p:cNvGrpSpPr/>
          <p:nvPr/>
        </p:nvGrpSpPr>
        <p:grpSpPr>
          <a:xfrm>
            <a:off x="4874557" y="2583283"/>
            <a:ext cx="3510643" cy="1025331"/>
            <a:chOff x="1490700" y="1191300"/>
            <a:chExt cx="2134800" cy="1099200"/>
          </a:xfrm>
          <a:solidFill>
            <a:schemeClr val="accent3"/>
          </a:solidFill>
        </p:grpSpPr>
        <p:sp>
          <p:nvSpPr>
            <p:cNvPr id="16" name="Google Shape;2787;p42">
              <a:extLst>
                <a:ext uri="{FF2B5EF4-FFF2-40B4-BE49-F238E27FC236}">
                  <a16:creationId xmlns:a16="http://schemas.microsoft.com/office/drawing/2014/main" id="{BC34D308-3387-DE94-FC16-DB2D9579A266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9;p42">
              <a:extLst>
                <a:ext uri="{FF2B5EF4-FFF2-40B4-BE49-F238E27FC236}">
                  <a16:creationId xmlns:a16="http://schemas.microsoft.com/office/drawing/2014/main" id="{B5D7249E-0EE2-64E3-F7EF-5DE2CB6446B5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TDD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trebuie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să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fie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aplicat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în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timpul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implementării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, nu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după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finalizarea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acesteia</a:t>
              </a:r>
              <a:endPara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" name="Google Shape;2786;p42">
            <a:extLst>
              <a:ext uri="{FF2B5EF4-FFF2-40B4-BE49-F238E27FC236}">
                <a16:creationId xmlns:a16="http://schemas.microsoft.com/office/drawing/2014/main" id="{52978650-28E0-6E3F-10CD-E391566E0631}"/>
              </a:ext>
            </a:extLst>
          </p:cNvPr>
          <p:cNvGrpSpPr/>
          <p:nvPr/>
        </p:nvGrpSpPr>
        <p:grpSpPr>
          <a:xfrm>
            <a:off x="4874550" y="3791533"/>
            <a:ext cx="3510643" cy="1025331"/>
            <a:chOff x="1490700" y="1191300"/>
            <a:chExt cx="2134800" cy="1099200"/>
          </a:xfrm>
          <a:solidFill>
            <a:srgbClr val="FFC000"/>
          </a:solidFill>
        </p:grpSpPr>
        <p:sp>
          <p:nvSpPr>
            <p:cNvPr id="22" name="Google Shape;2787;p42">
              <a:extLst>
                <a:ext uri="{FF2B5EF4-FFF2-40B4-BE49-F238E27FC236}">
                  <a16:creationId xmlns:a16="http://schemas.microsoft.com/office/drawing/2014/main" id="{3BB6745E-32D3-750A-BD83-BE9B6B5980C0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9;p42">
              <a:extLst>
                <a:ext uri="{FF2B5EF4-FFF2-40B4-BE49-F238E27FC236}">
                  <a16:creationId xmlns:a16="http://schemas.microsoft.com/office/drawing/2014/main" id="{6931C30A-7697-F552-453E-E42A70D53826}"/>
                </a:ext>
              </a:extLst>
            </p:cNvPr>
            <p:cNvSpPr txBox="1"/>
            <p:nvPr/>
          </p:nvSpPr>
          <p:spPr>
            <a:xfrm flipH="1">
              <a:off x="1587748" y="1241415"/>
              <a:ext cx="1940700" cy="97868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Fazele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clasice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dezvoltare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unui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proiect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sunt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greu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delimitat</a:t>
              </a:r>
              <a:endPara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" name="Google Shape;2789;p42">
            <a:extLst>
              <a:ext uri="{FF2B5EF4-FFF2-40B4-BE49-F238E27FC236}">
                <a16:creationId xmlns:a16="http://schemas.microsoft.com/office/drawing/2014/main" id="{243E291F-1987-E94E-9685-4B4B4471275F}"/>
              </a:ext>
            </a:extLst>
          </p:cNvPr>
          <p:cNvSpPr txBox="1"/>
          <p:nvPr/>
        </p:nvSpPr>
        <p:spPr>
          <a:xfrm flipH="1">
            <a:off x="4898226" y="1107464"/>
            <a:ext cx="3486967" cy="56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DEZAVANTAJE</a:t>
            </a:r>
          </a:p>
        </p:txBody>
      </p:sp>
    </p:spTree>
    <p:extLst>
      <p:ext uri="{BB962C8B-B14F-4D97-AF65-F5344CB8AC3E}">
        <p14:creationId xmlns:p14="http://schemas.microsoft.com/office/powerpoint/2010/main" val="1303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Pair Programming vs Individual Programming</a:t>
            </a:r>
            <a:endParaRPr sz="2400" dirty="0"/>
          </a:p>
        </p:txBody>
      </p:sp>
      <p:grpSp>
        <p:nvGrpSpPr>
          <p:cNvPr id="2786" name="Google Shape;2786;p42"/>
          <p:cNvGrpSpPr/>
          <p:nvPr/>
        </p:nvGrpSpPr>
        <p:grpSpPr>
          <a:xfrm>
            <a:off x="735129" y="1797450"/>
            <a:ext cx="3510643" cy="661915"/>
            <a:chOff x="1490700" y="1191300"/>
            <a:chExt cx="2134800" cy="1099200"/>
          </a:xfrm>
          <a:solidFill>
            <a:schemeClr val="accent1"/>
          </a:solidFill>
        </p:grpSpPr>
        <p:sp>
          <p:nvSpPr>
            <p:cNvPr id="2787" name="Google Shape;2787;p42"/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2"/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Nivel de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calitate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codului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ridicat</a:t>
              </a:r>
              <a:endPara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oogle Shape;2786;p42">
            <a:extLst>
              <a:ext uri="{FF2B5EF4-FFF2-40B4-BE49-F238E27FC236}">
                <a16:creationId xmlns:a16="http://schemas.microsoft.com/office/drawing/2014/main" id="{B57F161F-2466-B6F6-62DE-C90664216DD4}"/>
              </a:ext>
            </a:extLst>
          </p:cNvPr>
          <p:cNvGrpSpPr/>
          <p:nvPr/>
        </p:nvGrpSpPr>
        <p:grpSpPr>
          <a:xfrm>
            <a:off x="711458" y="2583283"/>
            <a:ext cx="3510643" cy="1069444"/>
            <a:chOff x="1490700" y="1191300"/>
            <a:chExt cx="2134800" cy="1099200"/>
          </a:xfrm>
          <a:solidFill>
            <a:schemeClr val="accent1"/>
          </a:solidFill>
        </p:grpSpPr>
        <p:sp>
          <p:nvSpPr>
            <p:cNvPr id="3" name="Google Shape;2787;p42">
              <a:extLst>
                <a:ext uri="{FF2B5EF4-FFF2-40B4-BE49-F238E27FC236}">
                  <a16:creationId xmlns:a16="http://schemas.microsoft.com/office/drawing/2014/main" id="{0B4FD560-D2E9-54AE-261F-05397093EE32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89;p42">
              <a:extLst>
                <a:ext uri="{FF2B5EF4-FFF2-40B4-BE49-F238E27FC236}">
                  <a16:creationId xmlns:a16="http://schemas.microsoft.com/office/drawing/2014/main" id="{9A72E824-C18B-DEE1-433A-2D5ABD8E9D51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Apariția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erorilor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și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bug-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urilor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redusă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</a:p>
          </p:txBody>
        </p:sp>
      </p:grpSp>
      <p:grpSp>
        <p:nvGrpSpPr>
          <p:cNvPr id="5" name="Google Shape;2786;p42">
            <a:extLst>
              <a:ext uri="{FF2B5EF4-FFF2-40B4-BE49-F238E27FC236}">
                <a16:creationId xmlns:a16="http://schemas.microsoft.com/office/drawing/2014/main" id="{5E0BB0D5-C8A3-B8C8-2861-FB1F58033C69}"/>
              </a:ext>
            </a:extLst>
          </p:cNvPr>
          <p:cNvGrpSpPr/>
          <p:nvPr/>
        </p:nvGrpSpPr>
        <p:grpSpPr>
          <a:xfrm>
            <a:off x="735129" y="3776645"/>
            <a:ext cx="3510643" cy="854039"/>
            <a:chOff x="1490700" y="1191300"/>
            <a:chExt cx="2134800" cy="1099200"/>
          </a:xfrm>
          <a:solidFill>
            <a:schemeClr val="accent1"/>
          </a:solidFill>
        </p:grpSpPr>
        <p:sp>
          <p:nvSpPr>
            <p:cNvPr id="6" name="Google Shape;2787;p42">
              <a:extLst>
                <a:ext uri="{FF2B5EF4-FFF2-40B4-BE49-F238E27FC236}">
                  <a16:creationId xmlns:a16="http://schemas.microsoft.com/office/drawing/2014/main" id="{E118F305-9FB3-D26C-C091-CAE418500582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89;p42">
              <a:extLst>
                <a:ext uri="{FF2B5EF4-FFF2-40B4-BE49-F238E27FC236}">
                  <a16:creationId xmlns:a16="http://schemas.microsoft.com/office/drawing/2014/main" id="{2DC16916-2509-9CC3-C14F-48EF41B7B506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Mediu mai favorabil si productiv</a:t>
              </a:r>
            </a:p>
          </p:txBody>
        </p:sp>
      </p:grpSp>
      <p:sp>
        <p:nvSpPr>
          <p:cNvPr id="11" name="Google Shape;2789;p42">
            <a:extLst>
              <a:ext uri="{FF2B5EF4-FFF2-40B4-BE49-F238E27FC236}">
                <a16:creationId xmlns:a16="http://schemas.microsoft.com/office/drawing/2014/main" id="{F3F3BE6F-9B2C-839E-5152-4FC20B4C5CEC}"/>
              </a:ext>
            </a:extLst>
          </p:cNvPr>
          <p:cNvSpPr txBox="1"/>
          <p:nvPr/>
        </p:nvSpPr>
        <p:spPr>
          <a:xfrm flipH="1">
            <a:off x="735127" y="1107464"/>
            <a:ext cx="3486967" cy="56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AVANTAJE</a:t>
            </a:r>
          </a:p>
        </p:txBody>
      </p:sp>
      <p:grpSp>
        <p:nvGrpSpPr>
          <p:cNvPr id="12" name="Google Shape;2786;p42">
            <a:extLst>
              <a:ext uri="{FF2B5EF4-FFF2-40B4-BE49-F238E27FC236}">
                <a16:creationId xmlns:a16="http://schemas.microsoft.com/office/drawing/2014/main" id="{14DF732B-7CC1-794D-9573-DEA50EDB4572}"/>
              </a:ext>
            </a:extLst>
          </p:cNvPr>
          <p:cNvGrpSpPr/>
          <p:nvPr/>
        </p:nvGrpSpPr>
        <p:grpSpPr>
          <a:xfrm>
            <a:off x="4898228" y="1797450"/>
            <a:ext cx="3510643" cy="962079"/>
            <a:chOff x="1490700" y="1191300"/>
            <a:chExt cx="2134800" cy="1099200"/>
          </a:xfrm>
          <a:solidFill>
            <a:schemeClr val="accent2"/>
          </a:solidFill>
        </p:grpSpPr>
        <p:sp>
          <p:nvSpPr>
            <p:cNvPr id="13" name="Google Shape;2787;p42">
              <a:extLst>
                <a:ext uri="{FF2B5EF4-FFF2-40B4-BE49-F238E27FC236}">
                  <a16:creationId xmlns:a16="http://schemas.microsoft.com/office/drawing/2014/main" id="{FBBB90E7-0470-661F-0781-1BE1599BD4B2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89;p42">
              <a:extLst>
                <a:ext uri="{FF2B5EF4-FFF2-40B4-BE49-F238E27FC236}">
                  <a16:creationId xmlns:a16="http://schemas.microsoft.com/office/drawing/2014/main" id="{A226BDC8-CF4E-DE16-A5DA-F60196E40C79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Posibilitate de neînțelegeri cu privire la abordarea anumitor probleme</a:t>
              </a:r>
            </a:p>
          </p:txBody>
        </p:sp>
      </p:grpSp>
      <p:grpSp>
        <p:nvGrpSpPr>
          <p:cNvPr id="15" name="Google Shape;2786;p42">
            <a:extLst>
              <a:ext uri="{FF2B5EF4-FFF2-40B4-BE49-F238E27FC236}">
                <a16:creationId xmlns:a16="http://schemas.microsoft.com/office/drawing/2014/main" id="{B95E104A-2472-8211-06B8-FF6323450C3B}"/>
              </a:ext>
            </a:extLst>
          </p:cNvPr>
          <p:cNvGrpSpPr/>
          <p:nvPr/>
        </p:nvGrpSpPr>
        <p:grpSpPr>
          <a:xfrm>
            <a:off x="4900754" y="2879366"/>
            <a:ext cx="3510643" cy="858536"/>
            <a:chOff x="1490700" y="1191300"/>
            <a:chExt cx="2134800" cy="1099200"/>
          </a:xfrm>
          <a:solidFill>
            <a:schemeClr val="accent2"/>
          </a:solidFill>
        </p:grpSpPr>
        <p:sp>
          <p:nvSpPr>
            <p:cNvPr id="16" name="Google Shape;2787;p42">
              <a:extLst>
                <a:ext uri="{FF2B5EF4-FFF2-40B4-BE49-F238E27FC236}">
                  <a16:creationId xmlns:a16="http://schemas.microsoft.com/office/drawing/2014/main" id="{BC34D308-3387-DE94-FC16-DB2D9579A266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9;p42">
              <a:extLst>
                <a:ext uri="{FF2B5EF4-FFF2-40B4-BE49-F238E27FC236}">
                  <a16:creationId xmlns:a16="http://schemas.microsoft.com/office/drawing/2014/main" id="{B5D7249E-0EE2-64E3-F7EF-5DE2CB6446B5}"/>
                </a:ext>
              </a:extLst>
            </p:cNvPr>
            <p:cNvSpPr txBox="1"/>
            <p:nvPr/>
          </p:nvSpPr>
          <p:spPr>
            <a:xfrm flipH="1">
              <a:off x="1587749" y="1241416"/>
              <a:ext cx="1940700" cy="9400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Nivelul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atenție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al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persoanelor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care nu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scriu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cod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poate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GB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scădea</a:t>
              </a:r>
              <a:r>
                <a:rPr lang="en-GB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pe termen lung</a:t>
              </a:r>
            </a:p>
          </p:txBody>
        </p:sp>
      </p:grpSp>
      <p:grpSp>
        <p:nvGrpSpPr>
          <p:cNvPr id="21" name="Google Shape;2786;p42">
            <a:extLst>
              <a:ext uri="{FF2B5EF4-FFF2-40B4-BE49-F238E27FC236}">
                <a16:creationId xmlns:a16="http://schemas.microsoft.com/office/drawing/2014/main" id="{52978650-28E0-6E3F-10CD-E391566E0631}"/>
              </a:ext>
            </a:extLst>
          </p:cNvPr>
          <p:cNvGrpSpPr/>
          <p:nvPr/>
        </p:nvGrpSpPr>
        <p:grpSpPr>
          <a:xfrm>
            <a:off x="4898228" y="3857739"/>
            <a:ext cx="3510643" cy="1025331"/>
            <a:chOff x="1490700" y="1191300"/>
            <a:chExt cx="2134800" cy="1099200"/>
          </a:xfrm>
          <a:solidFill>
            <a:schemeClr val="accent2"/>
          </a:solidFill>
        </p:grpSpPr>
        <p:sp>
          <p:nvSpPr>
            <p:cNvPr id="22" name="Google Shape;2787;p42">
              <a:extLst>
                <a:ext uri="{FF2B5EF4-FFF2-40B4-BE49-F238E27FC236}">
                  <a16:creationId xmlns:a16="http://schemas.microsoft.com/office/drawing/2014/main" id="{3BB6745E-32D3-750A-BD83-BE9B6B5980C0}"/>
                </a:ext>
              </a:extLst>
            </p:cNvPr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9;p42">
              <a:extLst>
                <a:ext uri="{FF2B5EF4-FFF2-40B4-BE49-F238E27FC236}">
                  <a16:creationId xmlns:a16="http://schemas.microsoft.com/office/drawing/2014/main" id="{6931C30A-7697-F552-453E-E42A70D53826}"/>
                </a:ext>
              </a:extLst>
            </p:cNvPr>
            <p:cNvSpPr txBox="1"/>
            <p:nvPr/>
          </p:nvSpPr>
          <p:spPr>
            <a:xfrm flipH="1">
              <a:off x="1587748" y="1241415"/>
              <a:ext cx="1940700" cy="97868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Utilizare ineficienta a resurselor (mai multi developeri pentru un singur task)</a:t>
              </a:r>
            </a:p>
          </p:txBody>
        </p:sp>
      </p:grpSp>
      <p:sp>
        <p:nvSpPr>
          <p:cNvPr id="24" name="Google Shape;2789;p42">
            <a:extLst>
              <a:ext uri="{FF2B5EF4-FFF2-40B4-BE49-F238E27FC236}">
                <a16:creationId xmlns:a16="http://schemas.microsoft.com/office/drawing/2014/main" id="{243E291F-1987-E94E-9685-4B4B4471275F}"/>
              </a:ext>
            </a:extLst>
          </p:cNvPr>
          <p:cNvSpPr txBox="1"/>
          <p:nvPr/>
        </p:nvSpPr>
        <p:spPr>
          <a:xfrm flipH="1">
            <a:off x="4898226" y="1107464"/>
            <a:ext cx="3486967" cy="56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DEZAVANTAJE</a:t>
            </a:r>
          </a:p>
        </p:txBody>
      </p:sp>
    </p:spTree>
    <p:extLst>
      <p:ext uri="{BB962C8B-B14F-4D97-AF65-F5344CB8AC3E}">
        <p14:creationId xmlns:p14="http://schemas.microsoft.com/office/powerpoint/2010/main" val="344896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AA9-F8F9-856C-F187-1914C517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Testare</a:t>
            </a:r>
            <a:endParaRPr lang="en-GB" dirty="0"/>
          </a:p>
        </p:txBody>
      </p:sp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BAF67F6C-DCAB-2EA0-EBCB-787CA413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08" y="2231236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747FCC4E-D5A6-6D10-5AC0-D923717D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43" y="164653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376DC-4550-3FE8-9104-EB293B95C251}"/>
              </a:ext>
            </a:extLst>
          </p:cNvPr>
          <p:cNvSpPr txBox="1"/>
          <p:nvPr/>
        </p:nvSpPr>
        <p:spPr>
          <a:xfrm>
            <a:off x="97971" y="464353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[https://en.wikipedia.org/wiki/NUnit#/media/File:Nunit_logo_250.png]</a:t>
            </a:r>
          </a:p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[https://twitter.com/dotCover/photo]</a:t>
            </a:r>
          </a:p>
        </p:txBody>
      </p:sp>
    </p:spTree>
    <p:extLst>
      <p:ext uri="{BB962C8B-B14F-4D97-AF65-F5344CB8AC3E}">
        <p14:creationId xmlns:p14="http://schemas.microsoft.com/office/powerpoint/2010/main" val="219377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44F-2F43-3BD3-83D9-49F7ECB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Controlul</a:t>
            </a:r>
            <a:r>
              <a:rPr lang="en-GB" dirty="0"/>
              <a:t> </a:t>
            </a:r>
            <a:r>
              <a:rPr lang="en-GB" dirty="0" err="1"/>
              <a:t>versiunilor</a:t>
            </a:r>
            <a:endParaRPr lang="en-GB" dirty="0"/>
          </a:p>
        </p:txBody>
      </p:sp>
      <p:pic>
        <p:nvPicPr>
          <p:cNvPr id="3" name="Picture 2" descr="Beginner's Guide to proper Git Workflow | by Anjula Paulus | Medium">
            <a:extLst>
              <a:ext uri="{FF2B5EF4-FFF2-40B4-BE49-F238E27FC236}">
                <a16:creationId xmlns:a16="http://schemas.microsoft.com/office/drawing/2014/main" id="{C5DD3342-C1D5-C22F-A25D-82FDBC6F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2" y="441902"/>
            <a:ext cx="1996893" cy="112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 Bash">
            <a:extLst>
              <a:ext uri="{FF2B5EF4-FFF2-40B4-BE49-F238E27FC236}">
                <a16:creationId xmlns:a16="http://schemas.microsoft.com/office/drawing/2014/main" id="{176A2100-4406-0051-B4FA-F7B4FF98F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t="4919" r="1507" b="5813"/>
          <a:stretch/>
        </p:blipFill>
        <p:spPr bwMode="auto">
          <a:xfrm>
            <a:off x="7070772" y="696750"/>
            <a:ext cx="1160135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BB724-2C49-3250-D882-A628CDCA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92" y="1432461"/>
            <a:ext cx="7317815" cy="3300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2A0A8-8D88-AFD3-C785-64FA20F778A8}"/>
              </a:ext>
            </a:extLst>
          </p:cNvPr>
          <p:cNvSpPr txBox="1"/>
          <p:nvPr/>
        </p:nvSpPr>
        <p:spPr>
          <a:xfrm>
            <a:off x="0" y="4733100"/>
            <a:ext cx="7053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[https://medium.com/@anjulapaulus_84798/beginners-guide-to-proper-git-workflow-35a2d967734e]</a:t>
            </a:r>
          </a:p>
          <a:p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[https://www.gitkraken.com/blog/what-is-git-bash]</a:t>
            </a:r>
          </a:p>
        </p:txBody>
      </p:sp>
    </p:spTree>
    <p:extLst>
      <p:ext uri="{BB962C8B-B14F-4D97-AF65-F5344CB8AC3E}">
        <p14:creationId xmlns:p14="http://schemas.microsoft.com/office/powerpoint/2010/main" val="24529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376</Words>
  <Application>Microsoft Office PowerPoint</Application>
  <PresentationFormat>On-screen Show (16:9)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Fira Sans Extra Condensed</vt:lpstr>
      <vt:lpstr>Arial</vt:lpstr>
      <vt:lpstr>Roboto</vt:lpstr>
      <vt:lpstr>Online Shopping Sales Infographics by Slidesgo</vt:lpstr>
      <vt:lpstr>EBazar</vt:lpstr>
      <vt:lpstr>Descrierea proiectului</vt:lpstr>
      <vt:lpstr>Detalii tehnice generale</vt:lpstr>
      <vt:lpstr>Mod de organizare </vt:lpstr>
      <vt:lpstr>Dezvoltare</vt:lpstr>
      <vt:lpstr>Implementare TDD vs implementare traditionala</vt:lpstr>
      <vt:lpstr>Pair Programming vs Individual Programming</vt:lpstr>
      <vt:lpstr>Testare</vt:lpstr>
      <vt:lpstr>Controlul versiunilor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EBazar</dc:title>
  <cp:lastModifiedBy>Stefania-Denisa Bocu</cp:lastModifiedBy>
  <cp:revision>3</cp:revision>
  <dcterms:modified xsi:type="dcterms:W3CDTF">2023-12-10T22:03:52Z</dcterms:modified>
</cp:coreProperties>
</file>