
<file path=[Content_Types].xml><?xml version="1.0" encoding="utf-8"?>
<Types xmlns="http://schemas.openxmlformats.org/package/2006/content-types">
  <Default Extension="png" ContentType="image/png"/>
  <Default Extension="mp3" ContentType="audio/unknown"/>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handoutMasterIdLst>
    <p:handoutMasterId r:id="rId41"/>
  </p:handoutMasterIdLst>
  <p:sldIdLst>
    <p:sldId id="256" r:id="rId2"/>
    <p:sldId id="257" r:id="rId3"/>
    <p:sldId id="258" r:id="rId4"/>
    <p:sldId id="260" r:id="rId5"/>
    <p:sldId id="261" r:id="rId6"/>
    <p:sldId id="262" r:id="rId7"/>
    <p:sldId id="264" r:id="rId8"/>
    <p:sldId id="282" r:id="rId9"/>
    <p:sldId id="265" r:id="rId10"/>
    <p:sldId id="284" r:id="rId11"/>
    <p:sldId id="266" r:id="rId12"/>
    <p:sldId id="268" r:id="rId13"/>
    <p:sldId id="263" r:id="rId14"/>
    <p:sldId id="267" r:id="rId15"/>
    <p:sldId id="269" r:id="rId16"/>
    <p:sldId id="270" r:id="rId17"/>
    <p:sldId id="289" r:id="rId18"/>
    <p:sldId id="272" r:id="rId19"/>
    <p:sldId id="274" r:id="rId20"/>
    <p:sldId id="273" r:id="rId21"/>
    <p:sldId id="277" r:id="rId22"/>
    <p:sldId id="278" r:id="rId23"/>
    <p:sldId id="280" r:id="rId24"/>
    <p:sldId id="279" r:id="rId25"/>
    <p:sldId id="283" r:id="rId26"/>
    <p:sldId id="285" r:id="rId27"/>
    <p:sldId id="288" r:id="rId28"/>
    <p:sldId id="287" r:id="rId29"/>
    <p:sldId id="290" r:id="rId30"/>
    <p:sldId id="292" r:id="rId31"/>
    <p:sldId id="293" r:id="rId32"/>
    <p:sldId id="294" r:id="rId33"/>
    <p:sldId id="291" r:id="rId34"/>
    <p:sldId id="295" r:id="rId35"/>
    <p:sldId id="296" r:id="rId36"/>
    <p:sldId id="297" r:id="rId37"/>
    <p:sldId id="299" r:id="rId38"/>
    <p:sldId id="300" r:id="rId39"/>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95" autoAdjust="0"/>
    <p:restoredTop sz="94622" autoAdjust="0"/>
  </p:normalViewPr>
  <p:slideViewPr>
    <p:cSldViewPr>
      <p:cViewPr varScale="1">
        <p:scale>
          <a:sx n="97" d="100"/>
          <a:sy n="97" d="100"/>
        </p:scale>
        <p:origin x="-1998"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s-ES" smtClean="0"/>
              <a:t>Defensa de tésis de licenciatura</a:t>
            </a:r>
            <a:endParaRPr lang="es-ES"/>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69F84D8-BC80-48B6-95A7-60E47B347B22}" type="datetimeFigureOut">
              <a:rPr lang="es-ES" smtClean="0"/>
              <a:t>14/12/2016</a:t>
            </a:fld>
            <a:endParaRPr lang="es-ES"/>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0730277-2ED4-428E-A22A-2789A86AE66D}" type="slidenum">
              <a:rPr lang="es-ES" smtClean="0"/>
              <a:t>‹Nº›</a:t>
            </a:fld>
            <a:endParaRPr lang="es-ES"/>
          </a:p>
        </p:txBody>
      </p:sp>
    </p:spTree>
    <p:extLst>
      <p:ext uri="{BB962C8B-B14F-4D97-AF65-F5344CB8AC3E}">
        <p14:creationId xmlns:p14="http://schemas.microsoft.com/office/powerpoint/2010/main" val="1446224025"/>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s-ES" smtClean="0"/>
              <a:t>Defensa de tésis de licenciatura</a:t>
            </a:r>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F7D300-F8B8-4A3E-9E51-3DBF14BFE534}" type="datetimeFigureOut">
              <a:rPr lang="es-ES" smtClean="0"/>
              <a:t>14/12/2016</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EC932F-7E40-4A9D-860D-8369AEE1ADB1}" type="slidenum">
              <a:rPr lang="es-ES" smtClean="0"/>
              <a:t>‹Nº›</a:t>
            </a:fld>
            <a:endParaRPr lang="es-ES"/>
          </a:p>
        </p:txBody>
      </p:sp>
    </p:spTree>
    <p:extLst>
      <p:ext uri="{BB962C8B-B14F-4D97-AF65-F5344CB8AC3E}">
        <p14:creationId xmlns:p14="http://schemas.microsoft.com/office/powerpoint/2010/main" val="88867299"/>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F6EC932F-7E40-4A9D-860D-8369AEE1ADB1}" type="slidenum">
              <a:rPr lang="es-ES" smtClean="0"/>
              <a:t>1</a:t>
            </a:fld>
            <a:endParaRPr lang="es-ES"/>
          </a:p>
        </p:txBody>
      </p:sp>
      <p:sp>
        <p:nvSpPr>
          <p:cNvPr id="5" name="4 Marcador de encabezado"/>
          <p:cNvSpPr>
            <a:spLocks noGrp="1"/>
          </p:cNvSpPr>
          <p:nvPr>
            <p:ph type="hdr" sz="quarter" idx="11"/>
          </p:nvPr>
        </p:nvSpPr>
        <p:spPr/>
        <p:txBody>
          <a:bodyPr/>
          <a:lstStyle/>
          <a:p>
            <a:r>
              <a:rPr lang="es-ES" smtClean="0"/>
              <a:t>Defensa de tésis de licenciatura</a:t>
            </a:r>
            <a:endParaRPr lang="es-ES"/>
          </a:p>
        </p:txBody>
      </p:sp>
    </p:spTree>
    <p:extLst>
      <p:ext uri="{BB962C8B-B14F-4D97-AF65-F5344CB8AC3E}">
        <p14:creationId xmlns:p14="http://schemas.microsoft.com/office/powerpoint/2010/main" val="12293064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F6EC932F-7E40-4A9D-860D-8369AEE1ADB1}" type="slidenum">
              <a:rPr lang="es-ES" smtClean="0"/>
              <a:t>10</a:t>
            </a:fld>
            <a:endParaRPr lang="es-ES"/>
          </a:p>
        </p:txBody>
      </p:sp>
      <p:sp>
        <p:nvSpPr>
          <p:cNvPr id="5" name="4 Marcador de encabezado"/>
          <p:cNvSpPr>
            <a:spLocks noGrp="1"/>
          </p:cNvSpPr>
          <p:nvPr>
            <p:ph type="hdr" sz="quarter" idx="11"/>
          </p:nvPr>
        </p:nvSpPr>
        <p:spPr/>
        <p:txBody>
          <a:bodyPr/>
          <a:lstStyle/>
          <a:p>
            <a:r>
              <a:rPr lang="es-ES" smtClean="0"/>
              <a:t>Defensa de tésis de licenciatura</a:t>
            </a:r>
            <a:endParaRPr lang="es-ES"/>
          </a:p>
        </p:txBody>
      </p:sp>
    </p:spTree>
    <p:extLst>
      <p:ext uri="{BB962C8B-B14F-4D97-AF65-F5344CB8AC3E}">
        <p14:creationId xmlns:p14="http://schemas.microsoft.com/office/powerpoint/2010/main" val="12293064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F6EC932F-7E40-4A9D-860D-8369AEE1ADB1}" type="slidenum">
              <a:rPr lang="es-ES" smtClean="0"/>
              <a:t>11</a:t>
            </a:fld>
            <a:endParaRPr lang="es-ES"/>
          </a:p>
        </p:txBody>
      </p:sp>
      <p:sp>
        <p:nvSpPr>
          <p:cNvPr id="5" name="4 Marcador de encabezado"/>
          <p:cNvSpPr>
            <a:spLocks noGrp="1"/>
          </p:cNvSpPr>
          <p:nvPr>
            <p:ph type="hdr" sz="quarter" idx="11"/>
          </p:nvPr>
        </p:nvSpPr>
        <p:spPr/>
        <p:txBody>
          <a:bodyPr/>
          <a:lstStyle/>
          <a:p>
            <a:r>
              <a:rPr lang="es-ES" smtClean="0"/>
              <a:t>Defensa de tésis de licenciatura</a:t>
            </a:r>
            <a:endParaRPr lang="es-ES"/>
          </a:p>
        </p:txBody>
      </p:sp>
    </p:spTree>
    <p:extLst>
      <p:ext uri="{BB962C8B-B14F-4D97-AF65-F5344CB8AC3E}">
        <p14:creationId xmlns:p14="http://schemas.microsoft.com/office/powerpoint/2010/main" val="12293064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F6EC932F-7E40-4A9D-860D-8369AEE1ADB1}" type="slidenum">
              <a:rPr lang="es-ES" smtClean="0"/>
              <a:t>12</a:t>
            </a:fld>
            <a:endParaRPr lang="es-ES"/>
          </a:p>
        </p:txBody>
      </p:sp>
      <p:sp>
        <p:nvSpPr>
          <p:cNvPr id="5" name="4 Marcador de encabezado"/>
          <p:cNvSpPr>
            <a:spLocks noGrp="1"/>
          </p:cNvSpPr>
          <p:nvPr>
            <p:ph type="hdr" sz="quarter" idx="11"/>
          </p:nvPr>
        </p:nvSpPr>
        <p:spPr/>
        <p:txBody>
          <a:bodyPr/>
          <a:lstStyle/>
          <a:p>
            <a:r>
              <a:rPr lang="es-ES" smtClean="0"/>
              <a:t>Defensa de tésis de licenciatura</a:t>
            </a:r>
            <a:endParaRPr lang="es-ES"/>
          </a:p>
        </p:txBody>
      </p:sp>
    </p:spTree>
    <p:extLst>
      <p:ext uri="{BB962C8B-B14F-4D97-AF65-F5344CB8AC3E}">
        <p14:creationId xmlns:p14="http://schemas.microsoft.com/office/powerpoint/2010/main" val="12293064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F6EC932F-7E40-4A9D-860D-8369AEE1ADB1}" type="slidenum">
              <a:rPr lang="es-ES" smtClean="0"/>
              <a:t>13</a:t>
            </a:fld>
            <a:endParaRPr lang="es-ES"/>
          </a:p>
        </p:txBody>
      </p:sp>
      <p:sp>
        <p:nvSpPr>
          <p:cNvPr id="5" name="4 Marcador de encabezado"/>
          <p:cNvSpPr>
            <a:spLocks noGrp="1"/>
          </p:cNvSpPr>
          <p:nvPr>
            <p:ph type="hdr" sz="quarter" idx="11"/>
          </p:nvPr>
        </p:nvSpPr>
        <p:spPr/>
        <p:txBody>
          <a:bodyPr/>
          <a:lstStyle/>
          <a:p>
            <a:r>
              <a:rPr lang="es-ES" smtClean="0"/>
              <a:t>Defensa de tésis de licenciatura</a:t>
            </a:r>
            <a:endParaRPr lang="es-ES"/>
          </a:p>
        </p:txBody>
      </p:sp>
    </p:spTree>
    <p:extLst>
      <p:ext uri="{BB962C8B-B14F-4D97-AF65-F5344CB8AC3E}">
        <p14:creationId xmlns:p14="http://schemas.microsoft.com/office/powerpoint/2010/main" val="12293064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F6EC932F-7E40-4A9D-860D-8369AEE1ADB1}" type="slidenum">
              <a:rPr lang="es-ES" smtClean="0"/>
              <a:t>14</a:t>
            </a:fld>
            <a:endParaRPr lang="es-ES"/>
          </a:p>
        </p:txBody>
      </p:sp>
      <p:sp>
        <p:nvSpPr>
          <p:cNvPr id="5" name="4 Marcador de encabezado"/>
          <p:cNvSpPr>
            <a:spLocks noGrp="1"/>
          </p:cNvSpPr>
          <p:nvPr>
            <p:ph type="hdr" sz="quarter" idx="11"/>
          </p:nvPr>
        </p:nvSpPr>
        <p:spPr/>
        <p:txBody>
          <a:bodyPr/>
          <a:lstStyle/>
          <a:p>
            <a:r>
              <a:rPr lang="es-ES" smtClean="0"/>
              <a:t>Defensa de tésis de licenciatura</a:t>
            </a:r>
            <a:endParaRPr lang="es-ES"/>
          </a:p>
        </p:txBody>
      </p:sp>
    </p:spTree>
    <p:extLst>
      <p:ext uri="{BB962C8B-B14F-4D97-AF65-F5344CB8AC3E}">
        <p14:creationId xmlns:p14="http://schemas.microsoft.com/office/powerpoint/2010/main" val="12293064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F6EC932F-7E40-4A9D-860D-8369AEE1ADB1}" type="slidenum">
              <a:rPr lang="es-ES" smtClean="0"/>
              <a:t>15</a:t>
            </a:fld>
            <a:endParaRPr lang="es-ES"/>
          </a:p>
        </p:txBody>
      </p:sp>
      <p:sp>
        <p:nvSpPr>
          <p:cNvPr id="5" name="4 Marcador de encabezado"/>
          <p:cNvSpPr>
            <a:spLocks noGrp="1"/>
          </p:cNvSpPr>
          <p:nvPr>
            <p:ph type="hdr" sz="quarter" idx="11"/>
          </p:nvPr>
        </p:nvSpPr>
        <p:spPr/>
        <p:txBody>
          <a:bodyPr/>
          <a:lstStyle/>
          <a:p>
            <a:r>
              <a:rPr lang="es-ES" smtClean="0"/>
              <a:t>Defensa de tésis de licenciatura</a:t>
            </a:r>
            <a:endParaRPr lang="es-ES"/>
          </a:p>
        </p:txBody>
      </p:sp>
    </p:spTree>
    <p:extLst>
      <p:ext uri="{BB962C8B-B14F-4D97-AF65-F5344CB8AC3E}">
        <p14:creationId xmlns:p14="http://schemas.microsoft.com/office/powerpoint/2010/main" val="12293064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F6EC932F-7E40-4A9D-860D-8369AEE1ADB1}" type="slidenum">
              <a:rPr lang="es-ES" smtClean="0"/>
              <a:t>16</a:t>
            </a:fld>
            <a:endParaRPr lang="es-ES"/>
          </a:p>
        </p:txBody>
      </p:sp>
      <p:sp>
        <p:nvSpPr>
          <p:cNvPr id="5" name="4 Marcador de encabezado"/>
          <p:cNvSpPr>
            <a:spLocks noGrp="1"/>
          </p:cNvSpPr>
          <p:nvPr>
            <p:ph type="hdr" sz="quarter" idx="11"/>
          </p:nvPr>
        </p:nvSpPr>
        <p:spPr/>
        <p:txBody>
          <a:bodyPr/>
          <a:lstStyle/>
          <a:p>
            <a:r>
              <a:rPr lang="es-ES" smtClean="0"/>
              <a:t>Defensa de tésis de licenciatura</a:t>
            </a:r>
            <a:endParaRPr lang="es-ES"/>
          </a:p>
        </p:txBody>
      </p:sp>
    </p:spTree>
    <p:extLst>
      <p:ext uri="{BB962C8B-B14F-4D97-AF65-F5344CB8AC3E}">
        <p14:creationId xmlns:p14="http://schemas.microsoft.com/office/powerpoint/2010/main" val="12293064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F6EC932F-7E40-4A9D-860D-8369AEE1ADB1}" type="slidenum">
              <a:rPr lang="es-ES" smtClean="0"/>
              <a:t>17</a:t>
            </a:fld>
            <a:endParaRPr lang="es-ES"/>
          </a:p>
        </p:txBody>
      </p:sp>
      <p:sp>
        <p:nvSpPr>
          <p:cNvPr id="5" name="4 Marcador de encabezado"/>
          <p:cNvSpPr>
            <a:spLocks noGrp="1"/>
          </p:cNvSpPr>
          <p:nvPr>
            <p:ph type="hdr" sz="quarter" idx="11"/>
          </p:nvPr>
        </p:nvSpPr>
        <p:spPr/>
        <p:txBody>
          <a:bodyPr/>
          <a:lstStyle/>
          <a:p>
            <a:r>
              <a:rPr lang="es-ES" smtClean="0"/>
              <a:t>Defensa de tésis de licenciatura</a:t>
            </a:r>
            <a:endParaRPr lang="es-ES"/>
          </a:p>
        </p:txBody>
      </p:sp>
    </p:spTree>
    <p:extLst>
      <p:ext uri="{BB962C8B-B14F-4D97-AF65-F5344CB8AC3E}">
        <p14:creationId xmlns:p14="http://schemas.microsoft.com/office/powerpoint/2010/main" val="12293064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F6EC932F-7E40-4A9D-860D-8369AEE1ADB1}" type="slidenum">
              <a:rPr lang="es-ES" smtClean="0"/>
              <a:t>18</a:t>
            </a:fld>
            <a:endParaRPr lang="es-ES"/>
          </a:p>
        </p:txBody>
      </p:sp>
      <p:sp>
        <p:nvSpPr>
          <p:cNvPr id="5" name="4 Marcador de encabezado"/>
          <p:cNvSpPr>
            <a:spLocks noGrp="1"/>
          </p:cNvSpPr>
          <p:nvPr>
            <p:ph type="hdr" sz="quarter" idx="11"/>
          </p:nvPr>
        </p:nvSpPr>
        <p:spPr/>
        <p:txBody>
          <a:bodyPr/>
          <a:lstStyle/>
          <a:p>
            <a:r>
              <a:rPr lang="es-ES" smtClean="0"/>
              <a:t>Defensa de tésis de licenciatura</a:t>
            </a:r>
            <a:endParaRPr lang="es-ES"/>
          </a:p>
        </p:txBody>
      </p:sp>
    </p:spTree>
    <p:extLst>
      <p:ext uri="{BB962C8B-B14F-4D97-AF65-F5344CB8AC3E}">
        <p14:creationId xmlns:p14="http://schemas.microsoft.com/office/powerpoint/2010/main" val="12293064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F6EC932F-7E40-4A9D-860D-8369AEE1ADB1}" type="slidenum">
              <a:rPr lang="es-ES" smtClean="0"/>
              <a:t>19</a:t>
            </a:fld>
            <a:endParaRPr lang="es-ES"/>
          </a:p>
        </p:txBody>
      </p:sp>
      <p:sp>
        <p:nvSpPr>
          <p:cNvPr id="5" name="4 Marcador de encabezado"/>
          <p:cNvSpPr>
            <a:spLocks noGrp="1"/>
          </p:cNvSpPr>
          <p:nvPr>
            <p:ph type="hdr" sz="quarter" idx="11"/>
          </p:nvPr>
        </p:nvSpPr>
        <p:spPr/>
        <p:txBody>
          <a:bodyPr/>
          <a:lstStyle/>
          <a:p>
            <a:r>
              <a:rPr lang="es-ES" smtClean="0"/>
              <a:t>Defensa de tésis de licenciatura</a:t>
            </a:r>
            <a:endParaRPr lang="es-ES"/>
          </a:p>
        </p:txBody>
      </p:sp>
    </p:spTree>
    <p:extLst>
      <p:ext uri="{BB962C8B-B14F-4D97-AF65-F5344CB8AC3E}">
        <p14:creationId xmlns:p14="http://schemas.microsoft.com/office/powerpoint/2010/main" val="12293064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F6EC932F-7E40-4A9D-860D-8369AEE1ADB1}" type="slidenum">
              <a:rPr lang="es-ES" smtClean="0"/>
              <a:t>2</a:t>
            </a:fld>
            <a:endParaRPr lang="es-ES"/>
          </a:p>
        </p:txBody>
      </p:sp>
      <p:sp>
        <p:nvSpPr>
          <p:cNvPr id="5" name="4 Marcador de encabezado"/>
          <p:cNvSpPr>
            <a:spLocks noGrp="1"/>
          </p:cNvSpPr>
          <p:nvPr>
            <p:ph type="hdr" sz="quarter" idx="11"/>
          </p:nvPr>
        </p:nvSpPr>
        <p:spPr/>
        <p:txBody>
          <a:bodyPr/>
          <a:lstStyle/>
          <a:p>
            <a:r>
              <a:rPr lang="es-ES" smtClean="0"/>
              <a:t>Defensa de tésis de licenciatura</a:t>
            </a:r>
            <a:endParaRPr lang="es-ES"/>
          </a:p>
        </p:txBody>
      </p:sp>
    </p:spTree>
    <p:extLst>
      <p:ext uri="{BB962C8B-B14F-4D97-AF65-F5344CB8AC3E}">
        <p14:creationId xmlns:p14="http://schemas.microsoft.com/office/powerpoint/2010/main" val="12293064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F6EC932F-7E40-4A9D-860D-8369AEE1ADB1}" type="slidenum">
              <a:rPr lang="es-ES" smtClean="0"/>
              <a:t>20</a:t>
            </a:fld>
            <a:endParaRPr lang="es-ES"/>
          </a:p>
        </p:txBody>
      </p:sp>
      <p:sp>
        <p:nvSpPr>
          <p:cNvPr id="5" name="4 Marcador de encabezado"/>
          <p:cNvSpPr>
            <a:spLocks noGrp="1"/>
          </p:cNvSpPr>
          <p:nvPr>
            <p:ph type="hdr" sz="quarter" idx="11"/>
          </p:nvPr>
        </p:nvSpPr>
        <p:spPr/>
        <p:txBody>
          <a:bodyPr/>
          <a:lstStyle/>
          <a:p>
            <a:r>
              <a:rPr lang="es-ES" smtClean="0"/>
              <a:t>Defensa de tésis de licenciatura</a:t>
            </a:r>
            <a:endParaRPr lang="es-ES"/>
          </a:p>
        </p:txBody>
      </p:sp>
    </p:spTree>
    <p:extLst>
      <p:ext uri="{BB962C8B-B14F-4D97-AF65-F5344CB8AC3E}">
        <p14:creationId xmlns:p14="http://schemas.microsoft.com/office/powerpoint/2010/main" val="12293064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F6EC932F-7E40-4A9D-860D-8369AEE1ADB1}" type="slidenum">
              <a:rPr lang="es-ES" smtClean="0"/>
              <a:t>21</a:t>
            </a:fld>
            <a:endParaRPr lang="es-ES"/>
          </a:p>
        </p:txBody>
      </p:sp>
      <p:sp>
        <p:nvSpPr>
          <p:cNvPr id="5" name="4 Marcador de encabezado"/>
          <p:cNvSpPr>
            <a:spLocks noGrp="1"/>
          </p:cNvSpPr>
          <p:nvPr>
            <p:ph type="hdr" sz="quarter" idx="11"/>
          </p:nvPr>
        </p:nvSpPr>
        <p:spPr/>
        <p:txBody>
          <a:bodyPr/>
          <a:lstStyle/>
          <a:p>
            <a:r>
              <a:rPr lang="es-ES" smtClean="0"/>
              <a:t>Defensa de tésis de licenciatura</a:t>
            </a:r>
            <a:endParaRPr lang="es-ES"/>
          </a:p>
        </p:txBody>
      </p:sp>
    </p:spTree>
    <p:extLst>
      <p:ext uri="{BB962C8B-B14F-4D97-AF65-F5344CB8AC3E}">
        <p14:creationId xmlns:p14="http://schemas.microsoft.com/office/powerpoint/2010/main" val="12293064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F6EC932F-7E40-4A9D-860D-8369AEE1ADB1}" type="slidenum">
              <a:rPr lang="es-ES" smtClean="0"/>
              <a:t>22</a:t>
            </a:fld>
            <a:endParaRPr lang="es-ES"/>
          </a:p>
        </p:txBody>
      </p:sp>
      <p:sp>
        <p:nvSpPr>
          <p:cNvPr id="5" name="4 Marcador de encabezado"/>
          <p:cNvSpPr>
            <a:spLocks noGrp="1"/>
          </p:cNvSpPr>
          <p:nvPr>
            <p:ph type="hdr" sz="quarter" idx="11"/>
          </p:nvPr>
        </p:nvSpPr>
        <p:spPr/>
        <p:txBody>
          <a:bodyPr/>
          <a:lstStyle/>
          <a:p>
            <a:r>
              <a:rPr lang="es-ES" smtClean="0"/>
              <a:t>Defensa de tésis de licenciatura</a:t>
            </a:r>
            <a:endParaRPr lang="es-ES"/>
          </a:p>
        </p:txBody>
      </p:sp>
    </p:spTree>
    <p:extLst>
      <p:ext uri="{BB962C8B-B14F-4D97-AF65-F5344CB8AC3E}">
        <p14:creationId xmlns:p14="http://schemas.microsoft.com/office/powerpoint/2010/main" val="12293064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F6EC932F-7E40-4A9D-860D-8369AEE1ADB1}" type="slidenum">
              <a:rPr lang="es-ES" smtClean="0"/>
              <a:t>23</a:t>
            </a:fld>
            <a:endParaRPr lang="es-ES"/>
          </a:p>
        </p:txBody>
      </p:sp>
      <p:sp>
        <p:nvSpPr>
          <p:cNvPr id="5" name="4 Marcador de encabezado"/>
          <p:cNvSpPr>
            <a:spLocks noGrp="1"/>
          </p:cNvSpPr>
          <p:nvPr>
            <p:ph type="hdr" sz="quarter" idx="11"/>
          </p:nvPr>
        </p:nvSpPr>
        <p:spPr/>
        <p:txBody>
          <a:bodyPr/>
          <a:lstStyle/>
          <a:p>
            <a:r>
              <a:rPr lang="es-ES" smtClean="0"/>
              <a:t>Defensa de tésis de licenciatura</a:t>
            </a:r>
            <a:endParaRPr lang="es-ES"/>
          </a:p>
        </p:txBody>
      </p:sp>
    </p:spTree>
    <p:extLst>
      <p:ext uri="{BB962C8B-B14F-4D97-AF65-F5344CB8AC3E}">
        <p14:creationId xmlns:p14="http://schemas.microsoft.com/office/powerpoint/2010/main" val="12293064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F6EC932F-7E40-4A9D-860D-8369AEE1ADB1}" type="slidenum">
              <a:rPr lang="es-ES" smtClean="0"/>
              <a:t>24</a:t>
            </a:fld>
            <a:endParaRPr lang="es-ES"/>
          </a:p>
        </p:txBody>
      </p:sp>
      <p:sp>
        <p:nvSpPr>
          <p:cNvPr id="5" name="4 Marcador de encabezado"/>
          <p:cNvSpPr>
            <a:spLocks noGrp="1"/>
          </p:cNvSpPr>
          <p:nvPr>
            <p:ph type="hdr" sz="quarter" idx="11"/>
          </p:nvPr>
        </p:nvSpPr>
        <p:spPr/>
        <p:txBody>
          <a:bodyPr/>
          <a:lstStyle/>
          <a:p>
            <a:r>
              <a:rPr lang="es-ES" smtClean="0"/>
              <a:t>Defensa de tésis de licenciatura</a:t>
            </a:r>
            <a:endParaRPr lang="es-ES"/>
          </a:p>
        </p:txBody>
      </p:sp>
    </p:spTree>
    <p:extLst>
      <p:ext uri="{BB962C8B-B14F-4D97-AF65-F5344CB8AC3E}">
        <p14:creationId xmlns:p14="http://schemas.microsoft.com/office/powerpoint/2010/main" val="12293064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F6EC932F-7E40-4A9D-860D-8369AEE1ADB1}" type="slidenum">
              <a:rPr lang="es-ES" smtClean="0"/>
              <a:t>25</a:t>
            </a:fld>
            <a:endParaRPr lang="es-ES"/>
          </a:p>
        </p:txBody>
      </p:sp>
      <p:sp>
        <p:nvSpPr>
          <p:cNvPr id="5" name="4 Marcador de encabezado"/>
          <p:cNvSpPr>
            <a:spLocks noGrp="1"/>
          </p:cNvSpPr>
          <p:nvPr>
            <p:ph type="hdr" sz="quarter" idx="11"/>
          </p:nvPr>
        </p:nvSpPr>
        <p:spPr/>
        <p:txBody>
          <a:bodyPr/>
          <a:lstStyle/>
          <a:p>
            <a:r>
              <a:rPr lang="es-ES" smtClean="0"/>
              <a:t>Defensa de tésis de licenciatura</a:t>
            </a:r>
            <a:endParaRPr lang="es-ES"/>
          </a:p>
        </p:txBody>
      </p:sp>
    </p:spTree>
    <p:extLst>
      <p:ext uri="{BB962C8B-B14F-4D97-AF65-F5344CB8AC3E}">
        <p14:creationId xmlns:p14="http://schemas.microsoft.com/office/powerpoint/2010/main" val="12293064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F6EC932F-7E40-4A9D-860D-8369AEE1ADB1}" type="slidenum">
              <a:rPr lang="es-ES" smtClean="0"/>
              <a:t>26</a:t>
            </a:fld>
            <a:endParaRPr lang="es-ES"/>
          </a:p>
        </p:txBody>
      </p:sp>
      <p:sp>
        <p:nvSpPr>
          <p:cNvPr id="5" name="4 Marcador de encabezado"/>
          <p:cNvSpPr>
            <a:spLocks noGrp="1"/>
          </p:cNvSpPr>
          <p:nvPr>
            <p:ph type="hdr" sz="quarter" idx="11"/>
          </p:nvPr>
        </p:nvSpPr>
        <p:spPr/>
        <p:txBody>
          <a:bodyPr/>
          <a:lstStyle/>
          <a:p>
            <a:r>
              <a:rPr lang="es-ES" smtClean="0"/>
              <a:t>Defensa de tésis de licenciatura</a:t>
            </a:r>
            <a:endParaRPr lang="es-ES"/>
          </a:p>
        </p:txBody>
      </p:sp>
    </p:spTree>
    <p:extLst>
      <p:ext uri="{BB962C8B-B14F-4D97-AF65-F5344CB8AC3E}">
        <p14:creationId xmlns:p14="http://schemas.microsoft.com/office/powerpoint/2010/main" val="12293064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F6EC932F-7E40-4A9D-860D-8369AEE1ADB1}" type="slidenum">
              <a:rPr lang="es-ES" smtClean="0"/>
              <a:t>27</a:t>
            </a:fld>
            <a:endParaRPr lang="es-ES"/>
          </a:p>
        </p:txBody>
      </p:sp>
      <p:sp>
        <p:nvSpPr>
          <p:cNvPr id="5" name="4 Marcador de encabezado"/>
          <p:cNvSpPr>
            <a:spLocks noGrp="1"/>
          </p:cNvSpPr>
          <p:nvPr>
            <p:ph type="hdr" sz="quarter" idx="11"/>
          </p:nvPr>
        </p:nvSpPr>
        <p:spPr/>
        <p:txBody>
          <a:bodyPr/>
          <a:lstStyle/>
          <a:p>
            <a:r>
              <a:rPr lang="es-ES" smtClean="0"/>
              <a:t>Defensa de tésis de licenciatura</a:t>
            </a:r>
            <a:endParaRPr lang="es-ES"/>
          </a:p>
        </p:txBody>
      </p:sp>
    </p:spTree>
    <p:extLst>
      <p:ext uri="{BB962C8B-B14F-4D97-AF65-F5344CB8AC3E}">
        <p14:creationId xmlns:p14="http://schemas.microsoft.com/office/powerpoint/2010/main" val="12293064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F6EC932F-7E40-4A9D-860D-8369AEE1ADB1}" type="slidenum">
              <a:rPr lang="es-ES" smtClean="0"/>
              <a:t>28</a:t>
            </a:fld>
            <a:endParaRPr lang="es-ES"/>
          </a:p>
        </p:txBody>
      </p:sp>
      <p:sp>
        <p:nvSpPr>
          <p:cNvPr id="5" name="4 Marcador de encabezado"/>
          <p:cNvSpPr>
            <a:spLocks noGrp="1"/>
          </p:cNvSpPr>
          <p:nvPr>
            <p:ph type="hdr" sz="quarter" idx="11"/>
          </p:nvPr>
        </p:nvSpPr>
        <p:spPr/>
        <p:txBody>
          <a:bodyPr/>
          <a:lstStyle/>
          <a:p>
            <a:r>
              <a:rPr lang="es-ES" smtClean="0"/>
              <a:t>Defensa de tésis de licenciatura</a:t>
            </a:r>
            <a:endParaRPr lang="es-ES"/>
          </a:p>
        </p:txBody>
      </p:sp>
    </p:spTree>
    <p:extLst>
      <p:ext uri="{BB962C8B-B14F-4D97-AF65-F5344CB8AC3E}">
        <p14:creationId xmlns:p14="http://schemas.microsoft.com/office/powerpoint/2010/main" val="12293064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F6EC932F-7E40-4A9D-860D-8369AEE1ADB1}" type="slidenum">
              <a:rPr lang="es-ES" smtClean="0"/>
              <a:t>29</a:t>
            </a:fld>
            <a:endParaRPr lang="es-ES"/>
          </a:p>
        </p:txBody>
      </p:sp>
      <p:sp>
        <p:nvSpPr>
          <p:cNvPr id="5" name="4 Marcador de encabezado"/>
          <p:cNvSpPr>
            <a:spLocks noGrp="1"/>
          </p:cNvSpPr>
          <p:nvPr>
            <p:ph type="hdr" sz="quarter" idx="11"/>
          </p:nvPr>
        </p:nvSpPr>
        <p:spPr/>
        <p:txBody>
          <a:bodyPr/>
          <a:lstStyle/>
          <a:p>
            <a:r>
              <a:rPr lang="es-ES" smtClean="0"/>
              <a:t>Defensa de tésis de licenciatura</a:t>
            </a:r>
            <a:endParaRPr lang="es-ES"/>
          </a:p>
        </p:txBody>
      </p:sp>
    </p:spTree>
    <p:extLst>
      <p:ext uri="{BB962C8B-B14F-4D97-AF65-F5344CB8AC3E}">
        <p14:creationId xmlns:p14="http://schemas.microsoft.com/office/powerpoint/2010/main" val="12293064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F6EC932F-7E40-4A9D-860D-8369AEE1ADB1}" type="slidenum">
              <a:rPr lang="es-ES" smtClean="0"/>
              <a:t>3</a:t>
            </a:fld>
            <a:endParaRPr lang="es-ES"/>
          </a:p>
        </p:txBody>
      </p:sp>
      <p:sp>
        <p:nvSpPr>
          <p:cNvPr id="5" name="4 Marcador de encabezado"/>
          <p:cNvSpPr>
            <a:spLocks noGrp="1"/>
          </p:cNvSpPr>
          <p:nvPr>
            <p:ph type="hdr" sz="quarter" idx="11"/>
          </p:nvPr>
        </p:nvSpPr>
        <p:spPr/>
        <p:txBody>
          <a:bodyPr/>
          <a:lstStyle/>
          <a:p>
            <a:r>
              <a:rPr lang="es-ES" smtClean="0"/>
              <a:t>Defensa de tésis de licenciatura</a:t>
            </a:r>
            <a:endParaRPr lang="es-ES"/>
          </a:p>
        </p:txBody>
      </p:sp>
    </p:spTree>
    <p:extLst>
      <p:ext uri="{BB962C8B-B14F-4D97-AF65-F5344CB8AC3E}">
        <p14:creationId xmlns:p14="http://schemas.microsoft.com/office/powerpoint/2010/main" val="12293064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F6EC932F-7E40-4A9D-860D-8369AEE1ADB1}" type="slidenum">
              <a:rPr lang="es-ES" smtClean="0"/>
              <a:t>30</a:t>
            </a:fld>
            <a:endParaRPr lang="es-ES"/>
          </a:p>
        </p:txBody>
      </p:sp>
      <p:sp>
        <p:nvSpPr>
          <p:cNvPr id="5" name="4 Marcador de encabezado"/>
          <p:cNvSpPr>
            <a:spLocks noGrp="1"/>
          </p:cNvSpPr>
          <p:nvPr>
            <p:ph type="hdr" sz="quarter" idx="11"/>
          </p:nvPr>
        </p:nvSpPr>
        <p:spPr/>
        <p:txBody>
          <a:bodyPr/>
          <a:lstStyle/>
          <a:p>
            <a:r>
              <a:rPr lang="es-ES" smtClean="0"/>
              <a:t>Defensa de tésis de licenciatura</a:t>
            </a:r>
            <a:endParaRPr lang="es-ES"/>
          </a:p>
        </p:txBody>
      </p:sp>
    </p:spTree>
    <p:extLst>
      <p:ext uri="{BB962C8B-B14F-4D97-AF65-F5344CB8AC3E}">
        <p14:creationId xmlns:p14="http://schemas.microsoft.com/office/powerpoint/2010/main" val="12293064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F6EC932F-7E40-4A9D-860D-8369AEE1ADB1}" type="slidenum">
              <a:rPr lang="es-ES" smtClean="0"/>
              <a:t>31</a:t>
            </a:fld>
            <a:endParaRPr lang="es-ES"/>
          </a:p>
        </p:txBody>
      </p:sp>
      <p:sp>
        <p:nvSpPr>
          <p:cNvPr id="5" name="4 Marcador de encabezado"/>
          <p:cNvSpPr>
            <a:spLocks noGrp="1"/>
          </p:cNvSpPr>
          <p:nvPr>
            <p:ph type="hdr" sz="quarter" idx="11"/>
          </p:nvPr>
        </p:nvSpPr>
        <p:spPr/>
        <p:txBody>
          <a:bodyPr/>
          <a:lstStyle/>
          <a:p>
            <a:r>
              <a:rPr lang="es-ES" smtClean="0"/>
              <a:t>Defensa de tésis de licenciatura</a:t>
            </a:r>
            <a:endParaRPr lang="es-ES"/>
          </a:p>
        </p:txBody>
      </p:sp>
    </p:spTree>
    <p:extLst>
      <p:ext uri="{BB962C8B-B14F-4D97-AF65-F5344CB8AC3E}">
        <p14:creationId xmlns:p14="http://schemas.microsoft.com/office/powerpoint/2010/main" val="12293064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F6EC932F-7E40-4A9D-860D-8369AEE1ADB1}" type="slidenum">
              <a:rPr lang="es-ES" smtClean="0"/>
              <a:t>32</a:t>
            </a:fld>
            <a:endParaRPr lang="es-ES"/>
          </a:p>
        </p:txBody>
      </p:sp>
      <p:sp>
        <p:nvSpPr>
          <p:cNvPr id="5" name="4 Marcador de encabezado"/>
          <p:cNvSpPr>
            <a:spLocks noGrp="1"/>
          </p:cNvSpPr>
          <p:nvPr>
            <p:ph type="hdr" sz="quarter" idx="11"/>
          </p:nvPr>
        </p:nvSpPr>
        <p:spPr/>
        <p:txBody>
          <a:bodyPr/>
          <a:lstStyle/>
          <a:p>
            <a:r>
              <a:rPr lang="es-ES" smtClean="0"/>
              <a:t>Defensa de tésis de licenciatura</a:t>
            </a:r>
            <a:endParaRPr lang="es-ES"/>
          </a:p>
        </p:txBody>
      </p:sp>
    </p:spTree>
    <p:extLst>
      <p:ext uri="{BB962C8B-B14F-4D97-AF65-F5344CB8AC3E}">
        <p14:creationId xmlns:p14="http://schemas.microsoft.com/office/powerpoint/2010/main" val="12293064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F6EC932F-7E40-4A9D-860D-8369AEE1ADB1}" type="slidenum">
              <a:rPr lang="es-ES" smtClean="0"/>
              <a:t>33</a:t>
            </a:fld>
            <a:endParaRPr lang="es-ES"/>
          </a:p>
        </p:txBody>
      </p:sp>
      <p:sp>
        <p:nvSpPr>
          <p:cNvPr id="5" name="4 Marcador de encabezado"/>
          <p:cNvSpPr>
            <a:spLocks noGrp="1"/>
          </p:cNvSpPr>
          <p:nvPr>
            <p:ph type="hdr" sz="quarter" idx="11"/>
          </p:nvPr>
        </p:nvSpPr>
        <p:spPr/>
        <p:txBody>
          <a:bodyPr/>
          <a:lstStyle/>
          <a:p>
            <a:r>
              <a:rPr lang="es-ES" smtClean="0"/>
              <a:t>Defensa de tésis de licenciatura</a:t>
            </a:r>
            <a:endParaRPr lang="es-ES"/>
          </a:p>
        </p:txBody>
      </p:sp>
    </p:spTree>
    <p:extLst>
      <p:ext uri="{BB962C8B-B14F-4D97-AF65-F5344CB8AC3E}">
        <p14:creationId xmlns:p14="http://schemas.microsoft.com/office/powerpoint/2010/main" val="12293064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F6EC932F-7E40-4A9D-860D-8369AEE1ADB1}" type="slidenum">
              <a:rPr lang="es-ES" smtClean="0"/>
              <a:t>34</a:t>
            </a:fld>
            <a:endParaRPr lang="es-ES"/>
          </a:p>
        </p:txBody>
      </p:sp>
      <p:sp>
        <p:nvSpPr>
          <p:cNvPr id="5" name="4 Marcador de encabezado"/>
          <p:cNvSpPr>
            <a:spLocks noGrp="1"/>
          </p:cNvSpPr>
          <p:nvPr>
            <p:ph type="hdr" sz="quarter" idx="11"/>
          </p:nvPr>
        </p:nvSpPr>
        <p:spPr/>
        <p:txBody>
          <a:bodyPr/>
          <a:lstStyle/>
          <a:p>
            <a:r>
              <a:rPr lang="es-ES" smtClean="0"/>
              <a:t>Defensa de tésis de licenciatura</a:t>
            </a:r>
            <a:endParaRPr lang="es-ES"/>
          </a:p>
        </p:txBody>
      </p:sp>
    </p:spTree>
    <p:extLst>
      <p:ext uri="{BB962C8B-B14F-4D97-AF65-F5344CB8AC3E}">
        <p14:creationId xmlns:p14="http://schemas.microsoft.com/office/powerpoint/2010/main" val="12293064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F6EC932F-7E40-4A9D-860D-8369AEE1ADB1}" type="slidenum">
              <a:rPr lang="es-ES" smtClean="0"/>
              <a:t>35</a:t>
            </a:fld>
            <a:endParaRPr lang="es-ES"/>
          </a:p>
        </p:txBody>
      </p:sp>
      <p:sp>
        <p:nvSpPr>
          <p:cNvPr id="5" name="4 Marcador de encabezado"/>
          <p:cNvSpPr>
            <a:spLocks noGrp="1"/>
          </p:cNvSpPr>
          <p:nvPr>
            <p:ph type="hdr" sz="quarter" idx="11"/>
          </p:nvPr>
        </p:nvSpPr>
        <p:spPr/>
        <p:txBody>
          <a:bodyPr/>
          <a:lstStyle/>
          <a:p>
            <a:r>
              <a:rPr lang="es-ES" smtClean="0"/>
              <a:t>Defensa de tésis de licenciatura</a:t>
            </a:r>
            <a:endParaRPr lang="es-ES"/>
          </a:p>
        </p:txBody>
      </p:sp>
    </p:spTree>
    <p:extLst>
      <p:ext uri="{BB962C8B-B14F-4D97-AF65-F5344CB8AC3E}">
        <p14:creationId xmlns:p14="http://schemas.microsoft.com/office/powerpoint/2010/main" val="122930646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F6EC932F-7E40-4A9D-860D-8369AEE1ADB1}" type="slidenum">
              <a:rPr lang="es-ES" smtClean="0"/>
              <a:t>36</a:t>
            </a:fld>
            <a:endParaRPr lang="es-ES"/>
          </a:p>
        </p:txBody>
      </p:sp>
      <p:sp>
        <p:nvSpPr>
          <p:cNvPr id="5" name="4 Marcador de encabezado"/>
          <p:cNvSpPr>
            <a:spLocks noGrp="1"/>
          </p:cNvSpPr>
          <p:nvPr>
            <p:ph type="hdr" sz="quarter" idx="11"/>
          </p:nvPr>
        </p:nvSpPr>
        <p:spPr/>
        <p:txBody>
          <a:bodyPr/>
          <a:lstStyle/>
          <a:p>
            <a:r>
              <a:rPr lang="es-ES" smtClean="0"/>
              <a:t>Defensa de tésis de licenciatura</a:t>
            </a:r>
            <a:endParaRPr lang="es-ES"/>
          </a:p>
        </p:txBody>
      </p:sp>
    </p:spTree>
    <p:extLst>
      <p:ext uri="{BB962C8B-B14F-4D97-AF65-F5344CB8AC3E}">
        <p14:creationId xmlns:p14="http://schemas.microsoft.com/office/powerpoint/2010/main" val="12293064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F6EC932F-7E40-4A9D-860D-8369AEE1ADB1}" type="slidenum">
              <a:rPr lang="es-ES" smtClean="0"/>
              <a:t>37</a:t>
            </a:fld>
            <a:endParaRPr lang="es-ES"/>
          </a:p>
        </p:txBody>
      </p:sp>
      <p:sp>
        <p:nvSpPr>
          <p:cNvPr id="5" name="4 Marcador de encabezado"/>
          <p:cNvSpPr>
            <a:spLocks noGrp="1"/>
          </p:cNvSpPr>
          <p:nvPr>
            <p:ph type="hdr" sz="quarter" idx="11"/>
          </p:nvPr>
        </p:nvSpPr>
        <p:spPr/>
        <p:txBody>
          <a:bodyPr/>
          <a:lstStyle/>
          <a:p>
            <a:r>
              <a:rPr lang="es-ES" smtClean="0"/>
              <a:t>Defensa de tésis de licenciatura</a:t>
            </a:r>
            <a:endParaRPr lang="es-ES"/>
          </a:p>
        </p:txBody>
      </p:sp>
    </p:spTree>
    <p:extLst>
      <p:ext uri="{BB962C8B-B14F-4D97-AF65-F5344CB8AC3E}">
        <p14:creationId xmlns:p14="http://schemas.microsoft.com/office/powerpoint/2010/main" val="122930646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F6EC932F-7E40-4A9D-860D-8369AEE1ADB1}" type="slidenum">
              <a:rPr lang="es-ES" smtClean="0"/>
              <a:t>38</a:t>
            </a:fld>
            <a:endParaRPr lang="es-ES"/>
          </a:p>
        </p:txBody>
      </p:sp>
      <p:sp>
        <p:nvSpPr>
          <p:cNvPr id="5" name="4 Marcador de encabezado"/>
          <p:cNvSpPr>
            <a:spLocks noGrp="1"/>
          </p:cNvSpPr>
          <p:nvPr>
            <p:ph type="hdr" sz="quarter" idx="11"/>
          </p:nvPr>
        </p:nvSpPr>
        <p:spPr/>
        <p:txBody>
          <a:bodyPr/>
          <a:lstStyle/>
          <a:p>
            <a:r>
              <a:rPr lang="es-ES" smtClean="0"/>
              <a:t>Defensa de tésis de licenciatura</a:t>
            </a:r>
            <a:endParaRPr lang="es-ES"/>
          </a:p>
        </p:txBody>
      </p:sp>
    </p:spTree>
    <p:extLst>
      <p:ext uri="{BB962C8B-B14F-4D97-AF65-F5344CB8AC3E}">
        <p14:creationId xmlns:p14="http://schemas.microsoft.com/office/powerpoint/2010/main" val="1229306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F6EC932F-7E40-4A9D-860D-8369AEE1ADB1}" type="slidenum">
              <a:rPr lang="es-ES" smtClean="0"/>
              <a:t>4</a:t>
            </a:fld>
            <a:endParaRPr lang="es-ES"/>
          </a:p>
        </p:txBody>
      </p:sp>
      <p:sp>
        <p:nvSpPr>
          <p:cNvPr id="5" name="4 Marcador de encabezado"/>
          <p:cNvSpPr>
            <a:spLocks noGrp="1"/>
          </p:cNvSpPr>
          <p:nvPr>
            <p:ph type="hdr" sz="quarter" idx="11"/>
          </p:nvPr>
        </p:nvSpPr>
        <p:spPr/>
        <p:txBody>
          <a:bodyPr/>
          <a:lstStyle/>
          <a:p>
            <a:r>
              <a:rPr lang="es-ES" smtClean="0"/>
              <a:t>Defensa de tésis de licenciatura</a:t>
            </a:r>
            <a:endParaRPr lang="es-ES"/>
          </a:p>
        </p:txBody>
      </p:sp>
    </p:spTree>
    <p:extLst>
      <p:ext uri="{BB962C8B-B14F-4D97-AF65-F5344CB8AC3E}">
        <p14:creationId xmlns:p14="http://schemas.microsoft.com/office/powerpoint/2010/main" val="1229306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F6EC932F-7E40-4A9D-860D-8369AEE1ADB1}" type="slidenum">
              <a:rPr lang="es-ES" smtClean="0"/>
              <a:t>5</a:t>
            </a:fld>
            <a:endParaRPr lang="es-ES"/>
          </a:p>
        </p:txBody>
      </p:sp>
      <p:sp>
        <p:nvSpPr>
          <p:cNvPr id="5" name="4 Marcador de encabezado"/>
          <p:cNvSpPr>
            <a:spLocks noGrp="1"/>
          </p:cNvSpPr>
          <p:nvPr>
            <p:ph type="hdr" sz="quarter" idx="11"/>
          </p:nvPr>
        </p:nvSpPr>
        <p:spPr/>
        <p:txBody>
          <a:bodyPr/>
          <a:lstStyle/>
          <a:p>
            <a:r>
              <a:rPr lang="es-ES" smtClean="0"/>
              <a:t>Defensa de tésis de licenciatura</a:t>
            </a:r>
            <a:endParaRPr lang="es-ES"/>
          </a:p>
        </p:txBody>
      </p:sp>
    </p:spTree>
    <p:extLst>
      <p:ext uri="{BB962C8B-B14F-4D97-AF65-F5344CB8AC3E}">
        <p14:creationId xmlns:p14="http://schemas.microsoft.com/office/powerpoint/2010/main" val="12293064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F6EC932F-7E40-4A9D-860D-8369AEE1ADB1}" type="slidenum">
              <a:rPr lang="es-ES" smtClean="0"/>
              <a:t>6</a:t>
            </a:fld>
            <a:endParaRPr lang="es-ES"/>
          </a:p>
        </p:txBody>
      </p:sp>
      <p:sp>
        <p:nvSpPr>
          <p:cNvPr id="5" name="4 Marcador de encabezado"/>
          <p:cNvSpPr>
            <a:spLocks noGrp="1"/>
          </p:cNvSpPr>
          <p:nvPr>
            <p:ph type="hdr" sz="quarter" idx="11"/>
          </p:nvPr>
        </p:nvSpPr>
        <p:spPr/>
        <p:txBody>
          <a:bodyPr/>
          <a:lstStyle/>
          <a:p>
            <a:r>
              <a:rPr lang="es-ES" smtClean="0"/>
              <a:t>Defensa de tésis de licenciatura</a:t>
            </a:r>
            <a:endParaRPr lang="es-ES"/>
          </a:p>
        </p:txBody>
      </p:sp>
    </p:spTree>
    <p:extLst>
      <p:ext uri="{BB962C8B-B14F-4D97-AF65-F5344CB8AC3E}">
        <p14:creationId xmlns:p14="http://schemas.microsoft.com/office/powerpoint/2010/main" val="12293064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F6EC932F-7E40-4A9D-860D-8369AEE1ADB1}" type="slidenum">
              <a:rPr lang="es-ES" smtClean="0"/>
              <a:t>7</a:t>
            </a:fld>
            <a:endParaRPr lang="es-ES"/>
          </a:p>
        </p:txBody>
      </p:sp>
      <p:sp>
        <p:nvSpPr>
          <p:cNvPr id="5" name="4 Marcador de encabezado"/>
          <p:cNvSpPr>
            <a:spLocks noGrp="1"/>
          </p:cNvSpPr>
          <p:nvPr>
            <p:ph type="hdr" sz="quarter" idx="11"/>
          </p:nvPr>
        </p:nvSpPr>
        <p:spPr/>
        <p:txBody>
          <a:bodyPr/>
          <a:lstStyle/>
          <a:p>
            <a:r>
              <a:rPr lang="es-ES" smtClean="0"/>
              <a:t>Defensa de tésis de licenciatura</a:t>
            </a:r>
            <a:endParaRPr lang="es-ES"/>
          </a:p>
        </p:txBody>
      </p:sp>
    </p:spTree>
    <p:extLst>
      <p:ext uri="{BB962C8B-B14F-4D97-AF65-F5344CB8AC3E}">
        <p14:creationId xmlns:p14="http://schemas.microsoft.com/office/powerpoint/2010/main" val="12293064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F6EC932F-7E40-4A9D-860D-8369AEE1ADB1}" type="slidenum">
              <a:rPr lang="es-ES" smtClean="0"/>
              <a:t>8</a:t>
            </a:fld>
            <a:endParaRPr lang="es-ES"/>
          </a:p>
        </p:txBody>
      </p:sp>
      <p:sp>
        <p:nvSpPr>
          <p:cNvPr id="5" name="4 Marcador de encabezado"/>
          <p:cNvSpPr>
            <a:spLocks noGrp="1"/>
          </p:cNvSpPr>
          <p:nvPr>
            <p:ph type="hdr" sz="quarter" idx="11"/>
          </p:nvPr>
        </p:nvSpPr>
        <p:spPr/>
        <p:txBody>
          <a:bodyPr/>
          <a:lstStyle/>
          <a:p>
            <a:r>
              <a:rPr lang="es-ES" smtClean="0"/>
              <a:t>Defensa de tésis de licenciatura</a:t>
            </a:r>
            <a:endParaRPr lang="es-ES"/>
          </a:p>
        </p:txBody>
      </p:sp>
    </p:spTree>
    <p:extLst>
      <p:ext uri="{BB962C8B-B14F-4D97-AF65-F5344CB8AC3E}">
        <p14:creationId xmlns:p14="http://schemas.microsoft.com/office/powerpoint/2010/main" val="12293064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F6EC932F-7E40-4A9D-860D-8369AEE1ADB1}" type="slidenum">
              <a:rPr lang="es-ES" smtClean="0"/>
              <a:t>9</a:t>
            </a:fld>
            <a:endParaRPr lang="es-ES"/>
          </a:p>
        </p:txBody>
      </p:sp>
      <p:sp>
        <p:nvSpPr>
          <p:cNvPr id="5" name="4 Marcador de encabezado"/>
          <p:cNvSpPr>
            <a:spLocks noGrp="1"/>
          </p:cNvSpPr>
          <p:nvPr>
            <p:ph type="hdr" sz="quarter" idx="11"/>
          </p:nvPr>
        </p:nvSpPr>
        <p:spPr/>
        <p:txBody>
          <a:bodyPr/>
          <a:lstStyle/>
          <a:p>
            <a:r>
              <a:rPr lang="es-ES" smtClean="0"/>
              <a:t>Defensa de tésis de licenciatura</a:t>
            </a:r>
            <a:endParaRPr lang="es-ES"/>
          </a:p>
        </p:txBody>
      </p:sp>
    </p:spTree>
    <p:extLst>
      <p:ext uri="{BB962C8B-B14F-4D97-AF65-F5344CB8AC3E}">
        <p14:creationId xmlns:p14="http://schemas.microsoft.com/office/powerpoint/2010/main" val="12293064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r>
              <a:rPr lang="es-ES" smtClean="0"/>
              <a:t>Diciembre 2016</a:t>
            </a:r>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B528E58D-DFCD-482A-A5F2-23943CACC786}" type="slidenum">
              <a:rPr lang="es-ES" smtClean="0"/>
              <a:t>‹Nº›</a:t>
            </a:fld>
            <a:endParaRPr lang="es-ES"/>
          </a:p>
        </p:txBody>
      </p:sp>
    </p:spTree>
    <p:extLst>
      <p:ext uri="{BB962C8B-B14F-4D97-AF65-F5344CB8AC3E}">
        <p14:creationId xmlns:p14="http://schemas.microsoft.com/office/powerpoint/2010/main" val="3987846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r>
              <a:rPr lang="es-ES" smtClean="0"/>
              <a:t>Diciembre 2016</a:t>
            </a:r>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B528E58D-DFCD-482A-A5F2-23943CACC786}" type="slidenum">
              <a:rPr lang="es-ES" smtClean="0"/>
              <a:t>‹Nº›</a:t>
            </a:fld>
            <a:endParaRPr lang="es-ES"/>
          </a:p>
        </p:txBody>
      </p:sp>
    </p:spTree>
    <p:extLst>
      <p:ext uri="{BB962C8B-B14F-4D97-AF65-F5344CB8AC3E}">
        <p14:creationId xmlns:p14="http://schemas.microsoft.com/office/powerpoint/2010/main" val="1393092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r>
              <a:rPr lang="es-ES" smtClean="0"/>
              <a:t>Diciembre 2016</a:t>
            </a:r>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B528E58D-DFCD-482A-A5F2-23943CACC786}" type="slidenum">
              <a:rPr lang="es-ES" smtClean="0"/>
              <a:t>‹Nº›</a:t>
            </a:fld>
            <a:endParaRPr lang="es-ES"/>
          </a:p>
        </p:txBody>
      </p:sp>
    </p:spTree>
    <p:extLst>
      <p:ext uri="{BB962C8B-B14F-4D97-AF65-F5344CB8AC3E}">
        <p14:creationId xmlns:p14="http://schemas.microsoft.com/office/powerpoint/2010/main" val="3169282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r>
              <a:rPr lang="es-ES" smtClean="0"/>
              <a:t>Diciembre 2016</a:t>
            </a:r>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B528E58D-DFCD-482A-A5F2-23943CACC786}" type="slidenum">
              <a:rPr lang="es-ES" smtClean="0"/>
              <a:t>‹Nº›</a:t>
            </a:fld>
            <a:endParaRPr lang="es-ES"/>
          </a:p>
        </p:txBody>
      </p:sp>
    </p:spTree>
    <p:extLst>
      <p:ext uri="{BB962C8B-B14F-4D97-AF65-F5344CB8AC3E}">
        <p14:creationId xmlns:p14="http://schemas.microsoft.com/office/powerpoint/2010/main" val="1486856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r>
              <a:rPr lang="es-ES" smtClean="0"/>
              <a:t>Diciembre 2016</a:t>
            </a:r>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B528E58D-DFCD-482A-A5F2-23943CACC786}" type="slidenum">
              <a:rPr lang="es-ES" smtClean="0"/>
              <a:t>‹Nº›</a:t>
            </a:fld>
            <a:endParaRPr lang="es-ES"/>
          </a:p>
        </p:txBody>
      </p:sp>
    </p:spTree>
    <p:extLst>
      <p:ext uri="{BB962C8B-B14F-4D97-AF65-F5344CB8AC3E}">
        <p14:creationId xmlns:p14="http://schemas.microsoft.com/office/powerpoint/2010/main" val="2306308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r>
              <a:rPr lang="es-ES" smtClean="0"/>
              <a:t>Diciembre 2016</a:t>
            </a:r>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B528E58D-DFCD-482A-A5F2-23943CACC786}" type="slidenum">
              <a:rPr lang="es-ES" smtClean="0"/>
              <a:t>‹Nº›</a:t>
            </a:fld>
            <a:endParaRPr lang="es-ES"/>
          </a:p>
        </p:txBody>
      </p:sp>
    </p:spTree>
    <p:extLst>
      <p:ext uri="{BB962C8B-B14F-4D97-AF65-F5344CB8AC3E}">
        <p14:creationId xmlns:p14="http://schemas.microsoft.com/office/powerpoint/2010/main" val="2058033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r>
              <a:rPr lang="es-ES" smtClean="0"/>
              <a:t>Diciembre 2016</a:t>
            </a:r>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B528E58D-DFCD-482A-A5F2-23943CACC786}" type="slidenum">
              <a:rPr lang="es-ES" smtClean="0"/>
              <a:t>‹Nº›</a:t>
            </a:fld>
            <a:endParaRPr lang="es-ES"/>
          </a:p>
        </p:txBody>
      </p:sp>
    </p:spTree>
    <p:extLst>
      <p:ext uri="{BB962C8B-B14F-4D97-AF65-F5344CB8AC3E}">
        <p14:creationId xmlns:p14="http://schemas.microsoft.com/office/powerpoint/2010/main" val="2840347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r>
              <a:rPr lang="es-ES" smtClean="0"/>
              <a:t>Diciembre 2016</a:t>
            </a:r>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B528E58D-DFCD-482A-A5F2-23943CACC786}" type="slidenum">
              <a:rPr lang="es-ES" smtClean="0"/>
              <a:t>‹Nº›</a:t>
            </a:fld>
            <a:endParaRPr lang="es-ES"/>
          </a:p>
        </p:txBody>
      </p:sp>
    </p:spTree>
    <p:extLst>
      <p:ext uri="{BB962C8B-B14F-4D97-AF65-F5344CB8AC3E}">
        <p14:creationId xmlns:p14="http://schemas.microsoft.com/office/powerpoint/2010/main" val="3361142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r>
              <a:rPr lang="es-ES" smtClean="0"/>
              <a:t>Diciembre 2016</a:t>
            </a:r>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B528E58D-DFCD-482A-A5F2-23943CACC786}" type="slidenum">
              <a:rPr lang="es-ES" smtClean="0"/>
              <a:t>‹Nº›</a:t>
            </a:fld>
            <a:endParaRPr lang="es-ES"/>
          </a:p>
        </p:txBody>
      </p:sp>
    </p:spTree>
    <p:extLst>
      <p:ext uri="{BB962C8B-B14F-4D97-AF65-F5344CB8AC3E}">
        <p14:creationId xmlns:p14="http://schemas.microsoft.com/office/powerpoint/2010/main" val="2355970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r>
              <a:rPr lang="es-ES" smtClean="0"/>
              <a:t>Diciembre 2016</a:t>
            </a:r>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B528E58D-DFCD-482A-A5F2-23943CACC786}" type="slidenum">
              <a:rPr lang="es-ES" smtClean="0"/>
              <a:t>‹Nº›</a:t>
            </a:fld>
            <a:endParaRPr lang="es-ES"/>
          </a:p>
        </p:txBody>
      </p:sp>
    </p:spTree>
    <p:extLst>
      <p:ext uri="{BB962C8B-B14F-4D97-AF65-F5344CB8AC3E}">
        <p14:creationId xmlns:p14="http://schemas.microsoft.com/office/powerpoint/2010/main" val="4047499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r>
              <a:rPr lang="es-ES" smtClean="0"/>
              <a:t>Diciembre 2016</a:t>
            </a:r>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B528E58D-DFCD-482A-A5F2-23943CACC786}" type="slidenum">
              <a:rPr lang="es-ES" smtClean="0"/>
              <a:t>‹Nº›</a:t>
            </a:fld>
            <a:endParaRPr lang="es-ES"/>
          </a:p>
        </p:txBody>
      </p:sp>
    </p:spTree>
    <p:extLst>
      <p:ext uri="{BB962C8B-B14F-4D97-AF65-F5344CB8AC3E}">
        <p14:creationId xmlns:p14="http://schemas.microsoft.com/office/powerpoint/2010/main" val="1035577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s-ES" smtClean="0"/>
              <a:t>Diciembre 2016</a:t>
            </a:r>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28E58D-DFCD-482A-A5F2-23943CACC786}" type="slidenum">
              <a:rPr lang="es-ES" smtClean="0"/>
              <a:t>‹Nº›</a:t>
            </a:fld>
            <a:endParaRPr lang="es-ES"/>
          </a:p>
        </p:txBody>
      </p:sp>
    </p:spTree>
    <p:extLst>
      <p:ext uri="{BB962C8B-B14F-4D97-AF65-F5344CB8AC3E}">
        <p14:creationId xmlns:p14="http://schemas.microsoft.com/office/powerpoint/2010/main" val="5211838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microsoft.com/office/2007/relationships/media" Target="../media/media4.mp3"/><Relationship Id="rId7" Type="http://schemas.openxmlformats.org/officeDocument/2006/relationships/image" Target="../media/image20.png"/><Relationship Id="rId2" Type="http://schemas.openxmlformats.org/officeDocument/2006/relationships/audio" Target="../media/media5.mp3"/><Relationship Id="rId1" Type="http://schemas.microsoft.com/office/2007/relationships/media" Target="../media/media5.mp3"/><Relationship Id="rId6" Type="http://schemas.openxmlformats.org/officeDocument/2006/relationships/notesSlide" Target="../notesSlides/notesSlide10.xml"/><Relationship Id="rId5" Type="http://schemas.openxmlformats.org/officeDocument/2006/relationships/slideLayout" Target="../slideLayouts/slideLayout1.xml"/><Relationship Id="rId10" Type="http://schemas.openxmlformats.org/officeDocument/2006/relationships/image" Target="../media/image22.png"/><Relationship Id="rId4" Type="http://schemas.openxmlformats.org/officeDocument/2006/relationships/audio" Target="../media/media4.mp3"/><Relationship Id="rId9"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12" Type="http://schemas.openxmlformats.org/officeDocument/2006/relationships/image" Target="../media/image36.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8" Type="http://schemas.openxmlformats.org/officeDocument/2006/relationships/image" Target="../media/image15.png"/><Relationship Id="rId3" Type="http://schemas.microsoft.com/office/2007/relationships/media" Target="../media/media7.mp3"/><Relationship Id="rId7" Type="http://schemas.openxmlformats.org/officeDocument/2006/relationships/image" Target="../media/image38.png"/><Relationship Id="rId2" Type="http://schemas.openxmlformats.org/officeDocument/2006/relationships/audio" Target="../media/media6.mp3"/><Relationship Id="rId1" Type="http://schemas.microsoft.com/office/2007/relationships/media" Target="../media/media6.mp3"/><Relationship Id="rId6" Type="http://schemas.openxmlformats.org/officeDocument/2006/relationships/notesSlide" Target="../notesSlides/notesSlide17.xml"/><Relationship Id="rId5" Type="http://schemas.openxmlformats.org/officeDocument/2006/relationships/slideLayout" Target="../slideLayouts/slideLayout1.xml"/><Relationship Id="rId4" Type="http://schemas.openxmlformats.org/officeDocument/2006/relationships/audio" Target="../media/media7.mp3"/><Relationship Id="rId9" Type="http://schemas.openxmlformats.org/officeDocument/2006/relationships/image" Target="../media/image37.png"/></Relationships>
</file>

<file path=ppt/slides/_rels/slide18.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 Id="rId9" Type="http://schemas.openxmlformats.org/officeDocument/2006/relationships/image" Target="../media/image45.png"/></Relationships>
</file>

<file path=ppt/slides/_rels/slide19.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42.png"/><Relationship Id="rId5" Type="http://schemas.openxmlformats.org/officeDocument/2006/relationships/image" Target="../media/image41.png"/><Relationship Id="rId10" Type="http://schemas.openxmlformats.org/officeDocument/2006/relationships/image" Target="../media/image46.png"/><Relationship Id="rId4" Type="http://schemas.openxmlformats.org/officeDocument/2006/relationships/image" Target="../media/image40.png"/><Relationship Id="rId9" Type="http://schemas.openxmlformats.org/officeDocument/2006/relationships/image" Target="../media/image4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48.png"/></Relationships>
</file>

<file path=ppt/slides/_rels/slide21.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49.png"/><Relationship Id="rId7" Type="http://schemas.openxmlformats.org/officeDocument/2006/relationships/image" Target="../media/image53.png"/><Relationship Id="rId12" Type="http://schemas.openxmlformats.org/officeDocument/2006/relationships/image" Target="../media/image58.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52.png"/><Relationship Id="rId11" Type="http://schemas.openxmlformats.org/officeDocument/2006/relationships/image" Target="../media/image57.png"/><Relationship Id="rId5" Type="http://schemas.openxmlformats.org/officeDocument/2006/relationships/image" Target="../media/image51.png"/><Relationship Id="rId10" Type="http://schemas.openxmlformats.org/officeDocument/2006/relationships/image" Target="../media/image56.png"/><Relationship Id="rId4" Type="http://schemas.openxmlformats.org/officeDocument/2006/relationships/image" Target="../media/image50.png"/><Relationship Id="rId9" Type="http://schemas.openxmlformats.org/officeDocument/2006/relationships/image" Target="../media/image55.png"/></Relationships>
</file>

<file path=ppt/slides/_rels/slide22.xml.rels><?xml version="1.0" encoding="UTF-8" standalone="yes"?>
<Relationships xmlns="http://schemas.openxmlformats.org/package/2006/relationships"><Relationship Id="rId8" Type="http://schemas.openxmlformats.org/officeDocument/2006/relationships/image" Target="../media/image54.png"/><Relationship Id="rId13" Type="http://schemas.openxmlformats.org/officeDocument/2006/relationships/image" Target="../media/image59.png"/><Relationship Id="rId3" Type="http://schemas.openxmlformats.org/officeDocument/2006/relationships/image" Target="../media/image49.png"/><Relationship Id="rId7" Type="http://schemas.openxmlformats.org/officeDocument/2006/relationships/image" Target="../media/image53.png"/><Relationship Id="rId12" Type="http://schemas.openxmlformats.org/officeDocument/2006/relationships/image" Target="../media/image58.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52.png"/><Relationship Id="rId11" Type="http://schemas.openxmlformats.org/officeDocument/2006/relationships/image" Target="../media/image57.png"/><Relationship Id="rId5" Type="http://schemas.openxmlformats.org/officeDocument/2006/relationships/image" Target="../media/image51.png"/><Relationship Id="rId10" Type="http://schemas.openxmlformats.org/officeDocument/2006/relationships/image" Target="../media/image56.png"/><Relationship Id="rId4" Type="http://schemas.openxmlformats.org/officeDocument/2006/relationships/image" Target="../media/image50.png"/><Relationship Id="rId9" Type="http://schemas.openxmlformats.org/officeDocument/2006/relationships/image" Target="../media/image55.png"/><Relationship Id="rId14" Type="http://schemas.openxmlformats.org/officeDocument/2006/relationships/image" Target="../media/image60.png"/></Relationships>
</file>

<file path=ppt/slides/_rels/slide23.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49.png"/><Relationship Id="rId7" Type="http://schemas.openxmlformats.org/officeDocument/2006/relationships/image" Target="../media/image53.png"/><Relationship Id="rId12" Type="http://schemas.openxmlformats.org/officeDocument/2006/relationships/image" Target="../media/image58.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52.png"/><Relationship Id="rId11" Type="http://schemas.openxmlformats.org/officeDocument/2006/relationships/image" Target="../media/image57.png"/><Relationship Id="rId5" Type="http://schemas.openxmlformats.org/officeDocument/2006/relationships/image" Target="../media/image51.png"/><Relationship Id="rId10" Type="http://schemas.openxmlformats.org/officeDocument/2006/relationships/image" Target="../media/image56.png"/><Relationship Id="rId4" Type="http://schemas.openxmlformats.org/officeDocument/2006/relationships/image" Target="../media/image50.png"/><Relationship Id="rId9" Type="http://schemas.openxmlformats.org/officeDocument/2006/relationships/image" Target="../media/image55.png"/></Relationships>
</file>

<file path=ppt/slides/_rels/slide24.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61.png"/><Relationship Id="rId3" Type="http://schemas.openxmlformats.org/officeDocument/2006/relationships/image" Target="../media/image49.png"/><Relationship Id="rId7" Type="http://schemas.openxmlformats.org/officeDocument/2006/relationships/image" Target="../media/image55.png"/><Relationship Id="rId12" Type="http://schemas.openxmlformats.org/officeDocument/2006/relationships/image" Target="../media/image56.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50.png"/><Relationship Id="rId11" Type="http://schemas.openxmlformats.org/officeDocument/2006/relationships/image" Target="../media/image53.png"/><Relationship Id="rId5" Type="http://schemas.openxmlformats.org/officeDocument/2006/relationships/image" Target="../media/image52.png"/><Relationship Id="rId10" Type="http://schemas.openxmlformats.org/officeDocument/2006/relationships/image" Target="../media/image54.png"/><Relationship Id="rId4" Type="http://schemas.openxmlformats.org/officeDocument/2006/relationships/image" Target="../media/image57.png"/><Relationship Id="rId9" Type="http://schemas.openxmlformats.org/officeDocument/2006/relationships/image" Target="../media/image58.png"/><Relationship Id="rId14" Type="http://schemas.openxmlformats.org/officeDocument/2006/relationships/image" Target="../media/image62.png"/></Relationships>
</file>

<file path=ppt/slides/_rels/slide2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65.png"/></Relationships>
</file>

<file path=ppt/slides/_rels/slide28.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65.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8.mp3"/><Relationship Id="rId1" Type="http://schemas.microsoft.com/office/2007/relationships/media" Target="../media/media8.mp3"/><Relationship Id="rId5" Type="http://schemas.openxmlformats.org/officeDocument/2006/relationships/image" Target="../media/image15.png"/><Relationship Id="rId4"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8.mp3"/><Relationship Id="rId1" Type="http://schemas.microsoft.com/office/2007/relationships/media" Target="../media/media8.mp3"/><Relationship Id="rId5" Type="http://schemas.openxmlformats.org/officeDocument/2006/relationships/image" Target="../media/image15.png"/><Relationship Id="rId4"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audio" Target="../media/media4.mp3"/><Relationship Id="rId13" Type="http://schemas.openxmlformats.org/officeDocument/2006/relationships/image" Target="../media/image12.png"/><Relationship Id="rId18" Type="http://schemas.openxmlformats.org/officeDocument/2006/relationships/image" Target="../media/image17.png"/><Relationship Id="rId3" Type="http://schemas.microsoft.com/office/2007/relationships/media" Target="../media/media2.mp3"/><Relationship Id="rId21" Type="http://schemas.openxmlformats.org/officeDocument/2006/relationships/image" Target="../media/image20.png"/><Relationship Id="rId7" Type="http://schemas.microsoft.com/office/2007/relationships/media" Target="../media/media4.mp3"/><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audio" Target="../media/media1.mp3"/><Relationship Id="rId16" Type="http://schemas.openxmlformats.org/officeDocument/2006/relationships/image" Target="../media/image15.png"/><Relationship Id="rId20" Type="http://schemas.openxmlformats.org/officeDocument/2006/relationships/image" Target="../media/image19.png"/><Relationship Id="rId1" Type="http://schemas.microsoft.com/office/2007/relationships/media" Target="../media/media1.mp3"/><Relationship Id="rId6" Type="http://schemas.openxmlformats.org/officeDocument/2006/relationships/audio" Target="../media/media3.mp3"/><Relationship Id="rId11" Type="http://schemas.openxmlformats.org/officeDocument/2006/relationships/image" Target="../media/image10.png"/><Relationship Id="rId5" Type="http://schemas.microsoft.com/office/2007/relationships/media" Target="../media/media3.mp3"/><Relationship Id="rId15" Type="http://schemas.openxmlformats.org/officeDocument/2006/relationships/image" Target="../media/image14.png"/><Relationship Id="rId10" Type="http://schemas.openxmlformats.org/officeDocument/2006/relationships/notesSlide" Target="../notesSlides/notesSlide7.xml"/><Relationship Id="rId19" Type="http://schemas.openxmlformats.org/officeDocument/2006/relationships/image" Target="../media/image18.png"/><Relationship Id="rId4" Type="http://schemas.openxmlformats.org/officeDocument/2006/relationships/audio" Target="../media/media2.mp3"/><Relationship Id="rId9" Type="http://schemas.openxmlformats.org/officeDocument/2006/relationships/slideLayout" Target="../slideLayouts/slideLayout1.xml"/><Relationship Id="rId14"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openxmlformats.org/officeDocument/2006/relationships/audio" Target="../media/media4.mp3"/><Relationship Id="rId13" Type="http://schemas.openxmlformats.org/officeDocument/2006/relationships/image" Target="../media/image12.png"/><Relationship Id="rId18" Type="http://schemas.openxmlformats.org/officeDocument/2006/relationships/image" Target="../media/image17.png"/><Relationship Id="rId3" Type="http://schemas.microsoft.com/office/2007/relationships/media" Target="../media/media2.mp3"/><Relationship Id="rId21" Type="http://schemas.openxmlformats.org/officeDocument/2006/relationships/image" Target="../media/image20.png"/><Relationship Id="rId7" Type="http://schemas.microsoft.com/office/2007/relationships/media" Target="../media/media4.mp3"/><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audio" Target="../media/media1.mp3"/><Relationship Id="rId16" Type="http://schemas.openxmlformats.org/officeDocument/2006/relationships/image" Target="../media/image15.png"/><Relationship Id="rId20" Type="http://schemas.openxmlformats.org/officeDocument/2006/relationships/image" Target="../media/image19.png"/><Relationship Id="rId1" Type="http://schemas.microsoft.com/office/2007/relationships/media" Target="../media/media1.mp3"/><Relationship Id="rId6" Type="http://schemas.openxmlformats.org/officeDocument/2006/relationships/audio" Target="../media/media3.mp3"/><Relationship Id="rId11" Type="http://schemas.openxmlformats.org/officeDocument/2006/relationships/image" Target="../media/image10.png"/><Relationship Id="rId5" Type="http://schemas.microsoft.com/office/2007/relationships/media" Target="../media/media3.mp3"/><Relationship Id="rId15" Type="http://schemas.openxmlformats.org/officeDocument/2006/relationships/image" Target="../media/image14.png"/><Relationship Id="rId10" Type="http://schemas.openxmlformats.org/officeDocument/2006/relationships/notesSlide" Target="../notesSlides/notesSlide8.xml"/><Relationship Id="rId19" Type="http://schemas.openxmlformats.org/officeDocument/2006/relationships/image" Target="../media/image18.png"/><Relationship Id="rId4" Type="http://schemas.openxmlformats.org/officeDocument/2006/relationships/audio" Target="../media/media2.mp3"/><Relationship Id="rId9" Type="http://schemas.openxmlformats.org/officeDocument/2006/relationships/slideLayout" Target="../slideLayouts/slideLayout1.xml"/><Relationship Id="rId14" Type="http://schemas.openxmlformats.org/officeDocument/2006/relationships/image" Target="../media/image13.png"/></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microsoft.com/office/2007/relationships/media" Target="../media/media4.mp3"/><Relationship Id="rId7" Type="http://schemas.openxmlformats.org/officeDocument/2006/relationships/image" Target="../media/image20.png"/><Relationship Id="rId2" Type="http://schemas.openxmlformats.org/officeDocument/2006/relationships/audio" Target="../media/media5.mp3"/><Relationship Id="rId1" Type="http://schemas.microsoft.com/office/2007/relationships/media" Target="../media/media5.mp3"/><Relationship Id="rId6" Type="http://schemas.openxmlformats.org/officeDocument/2006/relationships/notesSlide" Target="../notesSlides/notesSlide9.xml"/><Relationship Id="rId5" Type="http://schemas.openxmlformats.org/officeDocument/2006/relationships/slideLayout" Target="../slideLayouts/slideLayout1.xml"/><Relationship Id="rId10" Type="http://schemas.openxmlformats.org/officeDocument/2006/relationships/image" Target="../media/image22.png"/><Relationship Id="rId4" Type="http://schemas.openxmlformats.org/officeDocument/2006/relationships/audio" Target="../media/media4.mp3"/><Relationship Id="rId9"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1" y="1628800"/>
            <a:ext cx="9144000" cy="1569660"/>
          </a:xfrm>
          <a:prstGeom prst="rect">
            <a:avLst/>
          </a:prstGeom>
          <a:noFill/>
        </p:spPr>
        <p:txBody>
          <a:bodyPr wrap="square" rtlCol="0">
            <a:spAutoFit/>
          </a:bodyPr>
          <a:lstStyle/>
          <a:p>
            <a:pPr algn="ctr"/>
            <a:r>
              <a:rPr lang="es-ES" sz="3200" dirty="0" smtClean="0"/>
              <a:t>“Estudio de percepción de invariantes geométricos mediante el uso de mecanismo de sustitución sensorial y la tecnología </a:t>
            </a:r>
            <a:r>
              <a:rPr lang="es-ES" sz="3200" dirty="0" err="1" smtClean="0"/>
              <a:t>vOICe</a:t>
            </a:r>
            <a:r>
              <a:rPr lang="es-ES" sz="3200" dirty="0" smtClean="0"/>
              <a:t>”</a:t>
            </a:r>
            <a:endParaRPr lang="es-ES" sz="3200" dirty="0"/>
          </a:p>
        </p:txBody>
      </p:sp>
      <p:sp>
        <p:nvSpPr>
          <p:cNvPr id="7" name="6 CuadroTexto"/>
          <p:cNvSpPr txBox="1"/>
          <p:nvPr/>
        </p:nvSpPr>
        <p:spPr>
          <a:xfrm>
            <a:off x="0" y="836712"/>
            <a:ext cx="9144001" cy="461665"/>
          </a:xfrm>
          <a:prstGeom prst="rect">
            <a:avLst/>
          </a:prstGeom>
          <a:noFill/>
        </p:spPr>
        <p:txBody>
          <a:bodyPr wrap="square" rtlCol="0">
            <a:spAutoFit/>
          </a:bodyPr>
          <a:lstStyle/>
          <a:p>
            <a:pPr algn="ctr"/>
            <a:r>
              <a:rPr lang="es-ES" sz="2400" dirty="0" smtClean="0"/>
              <a:t>Defensa de tesis de licenciatura</a:t>
            </a:r>
            <a:endParaRPr lang="es-ES" sz="2400" dirty="0"/>
          </a:p>
        </p:txBody>
      </p:sp>
      <p:sp>
        <p:nvSpPr>
          <p:cNvPr id="8" name="7 CuadroTexto"/>
          <p:cNvSpPr txBox="1"/>
          <p:nvPr/>
        </p:nvSpPr>
        <p:spPr>
          <a:xfrm>
            <a:off x="-917" y="3947864"/>
            <a:ext cx="9144001" cy="400110"/>
          </a:xfrm>
          <a:prstGeom prst="rect">
            <a:avLst/>
          </a:prstGeom>
          <a:noFill/>
        </p:spPr>
        <p:txBody>
          <a:bodyPr wrap="square" rtlCol="0">
            <a:spAutoFit/>
          </a:bodyPr>
          <a:lstStyle/>
          <a:p>
            <a:pPr algn="ctr"/>
            <a:r>
              <a:rPr lang="es-ES" sz="2000" dirty="0" smtClean="0"/>
              <a:t>Autor: </a:t>
            </a:r>
            <a:r>
              <a:rPr lang="es-ES" sz="2000" dirty="0" err="1" smtClean="0"/>
              <a:t>Ionatan</a:t>
            </a:r>
            <a:r>
              <a:rPr lang="es-ES" sz="2000" dirty="0" smtClean="0"/>
              <a:t> </a:t>
            </a:r>
            <a:r>
              <a:rPr lang="es-ES" sz="2000" dirty="0" err="1" smtClean="0"/>
              <a:t>Perez</a:t>
            </a:r>
            <a:endParaRPr lang="es-ES" sz="2000" dirty="0"/>
          </a:p>
        </p:txBody>
      </p:sp>
      <p:sp>
        <p:nvSpPr>
          <p:cNvPr id="9" name="8 CuadroTexto"/>
          <p:cNvSpPr txBox="1"/>
          <p:nvPr/>
        </p:nvSpPr>
        <p:spPr>
          <a:xfrm>
            <a:off x="-918" y="4365104"/>
            <a:ext cx="9144001" cy="400110"/>
          </a:xfrm>
          <a:prstGeom prst="rect">
            <a:avLst/>
          </a:prstGeom>
          <a:noFill/>
        </p:spPr>
        <p:txBody>
          <a:bodyPr wrap="square" rtlCol="0">
            <a:spAutoFit/>
          </a:bodyPr>
          <a:lstStyle/>
          <a:p>
            <a:pPr algn="ctr"/>
            <a:r>
              <a:rPr lang="es-ES" sz="2000" dirty="0" smtClean="0"/>
              <a:t>Director: </a:t>
            </a:r>
            <a:r>
              <a:rPr lang="es-ES" sz="2000" dirty="0"/>
              <a:t>D</a:t>
            </a:r>
            <a:r>
              <a:rPr lang="es-ES" sz="2000" dirty="0" smtClean="0"/>
              <a:t>r. Mariano </a:t>
            </a:r>
            <a:r>
              <a:rPr lang="es-ES" sz="2000" dirty="0" err="1" smtClean="0"/>
              <a:t>Sigman</a:t>
            </a:r>
            <a:endParaRPr lang="es-ES" sz="2000" dirty="0"/>
          </a:p>
        </p:txBody>
      </p:sp>
      <p:sp>
        <p:nvSpPr>
          <p:cNvPr id="10" name="9 CuadroTexto"/>
          <p:cNvSpPr txBox="1"/>
          <p:nvPr/>
        </p:nvSpPr>
        <p:spPr>
          <a:xfrm>
            <a:off x="1" y="4797152"/>
            <a:ext cx="9144001" cy="400110"/>
          </a:xfrm>
          <a:prstGeom prst="rect">
            <a:avLst/>
          </a:prstGeom>
          <a:noFill/>
        </p:spPr>
        <p:txBody>
          <a:bodyPr wrap="square" rtlCol="0">
            <a:spAutoFit/>
          </a:bodyPr>
          <a:lstStyle/>
          <a:p>
            <a:pPr algn="ctr"/>
            <a:r>
              <a:rPr lang="es-ES" sz="2000" dirty="0" smtClean="0"/>
              <a:t>Lugar de trabajo: Universidad Torcuato Di Tella</a:t>
            </a:r>
            <a:endParaRPr lang="es-ES" sz="2000" dirty="0"/>
          </a:p>
        </p:txBody>
      </p:sp>
    </p:spTree>
    <p:extLst>
      <p:ext uri="{BB962C8B-B14F-4D97-AF65-F5344CB8AC3E}">
        <p14:creationId xmlns:p14="http://schemas.microsoft.com/office/powerpoint/2010/main" val="14962253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19 Rectángulo"/>
          <p:cNvSpPr/>
          <p:nvPr/>
        </p:nvSpPr>
        <p:spPr>
          <a:xfrm>
            <a:off x="107504" y="1309410"/>
            <a:ext cx="8928992" cy="36565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2 CuadroTexto"/>
          <p:cNvSpPr txBox="1"/>
          <p:nvPr/>
        </p:nvSpPr>
        <p:spPr>
          <a:xfrm>
            <a:off x="0" y="-1"/>
            <a:ext cx="2987825" cy="307777"/>
          </a:xfrm>
          <a:prstGeom prst="rect">
            <a:avLst/>
          </a:prstGeom>
          <a:noFill/>
        </p:spPr>
        <p:txBody>
          <a:bodyPr wrap="square" rtlCol="0">
            <a:spAutoFit/>
          </a:bodyPr>
          <a:lstStyle/>
          <a:p>
            <a:r>
              <a:rPr lang="es-ES" sz="1400" dirty="0" smtClean="0">
                <a:solidFill>
                  <a:schemeClr val="bg1">
                    <a:lumMod val="50000"/>
                  </a:schemeClr>
                </a:solidFill>
              </a:rPr>
              <a:t>Herramientas desarrolladas</a:t>
            </a:r>
            <a:endParaRPr lang="es-ES" sz="1400" dirty="0">
              <a:solidFill>
                <a:schemeClr val="bg1">
                  <a:lumMod val="50000"/>
                </a:schemeClr>
              </a:solidFill>
            </a:endParaRPr>
          </a:p>
        </p:txBody>
      </p:sp>
      <p:sp>
        <p:nvSpPr>
          <p:cNvPr id="6" name="5 CuadroTexto"/>
          <p:cNvSpPr txBox="1"/>
          <p:nvPr/>
        </p:nvSpPr>
        <p:spPr>
          <a:xfrm>
            <a:off x="6156175" y="0"/>
            <a:ext cx="2987825" cy="307777"/>
          </a:xfrm>
          <a:prstGeom prst="rect">
            <a:avLst/>
          </a:prstGeom>
          <a:noFill/>
        </p:spPr>
        <p:txBody>
          <a:bodyPr wrap="square" rtlCol="0">
            <a:spAutoFit/>
          </a:bodyPr>
          <a:lstStyle/>
          <a:p>
            <a:pPr algn="r"/>
            <a:r>
              <a:rPr lang="es-ES" sz="1400" dirty="0" smtClean="0">
                <a:solidFill>
                  <a:schemeClr val="bg1">
                    <a:lumMod val="50000"/>
                  </a:schemeClr>
                </a:solidFill>
              </a:rPr>
              <a:t>Defensa de tesis – Diciembre 2016</a:t>
            </a:r>
            <a:endParaRPr lang="es-ES" sz="1400" dirty="0">
              <a:solidFill>
                <a:schemeClr val="bg1">
                  <a:lumMod val="50000"/>
                </a:schemeClr>
              </a:solidFill>
            </a:endParaRPr>
          </a:p>
        </p:txBody>
      </p:sp>
      <p:sp>
        <p:nvSpPr>
          <p:cNvPr id="8" name="7 CuadroTexto"/>
          <p:cNvSpPr txBox="1"/>
          <p:nvPr/>
        </p:nvSpPr>
        <p:spPr>
          <a:xfrm>
            <a:off x="1" y="323945"/>
            <a:ext cx="9143999" cy="584775"/>
          </a:xfrm>
          <a:prstGeom prst="rect">
            <a:avLst/>
          </a:prstGeom>
          <a:noFill/>
        </p:spPr>
        <p:txBody>
          <a:bodyPr wrap="square" rtlCol="0">
            <a:spAutoFit/>
          </a:bodyPr>
          <a:lstStyle/>
          <a:p>
            <a:pPr algn="ctr"/>
            <a:r>
              <a:rPr lang="es-ES" sz="3200" dirty="0" smtClean="0">
                <a:latin typeface="+mj-lt"/>
              </a:rPr>
              <a:t>Las limitaciones del </a:t>
            </a:r>
            <a:r>
              <a:rPr lang="es-ES" sz="3200" dirty="0" err="1" smtClean="0">
                <a:latin typeface="+mj-lt"/>
              </a:rPr>
              <a:t>vOICe</a:t>
            </a:r>
            <a:endParaRPr lang="es-ES" sz="3200" dirty="0">
              <a:latin typeface="+mj-lt"/>
            </a:endParaRPr>
          </a:p>
        </p:txBody>
      </p:sp>
      <p:sp>
        <p:nvSpPr>
          <p:cNvPr id="9" name="8 CuadroTexto"/>
          <p:cNvSpPr txBox="1"/>
          <p:nvPr/>
        </p:nvSpPr>
        <p:spPr>
          <a:xfrm>
            <a:off x="0" y="1124744"/>
            <a:ext cx="9143999" cy="369332"/>
          </a:xfrm>
          <a:prstGeom prst="rect">
            <a:avLst/>
          </a:prstGeom>
          <a:noFill/>
        </p:spPr>
        <p:txBody>
          <a:bodyPr wrap="square" rtlCol="0">
            <a:spAutoFit/>
          </a:bodyPr>
          <a:lstStyle/>
          <a:p>
            <a:pPr algn="ctr"/>
            <a:endParaRPr lang="es-ES" dirty="0"/>
          </a:p>
        </p:txBody>
      </p:sp>
      <p:sp>
        <p:nvSpPr>
          <p:cNvPr id="2" name="1 CuadroTexto"/>
          <p:cNvSpPr txBox="1"/>
          <p:nvPr/>
        </p:nvSpPr>
        <p:spPr>
          <a:xfrm>
            <a:off x="-1" y="889499"/>
            <a:ext cx="9144000" cy="369332"/>
          </a:xfrm>
          <a:prstGeom prst="rect">
            <a:avLst/>
          </a:prstGeom>
          <a:noFill/>
        </p:spPr>
        <p:txBody>
          <a:bodyPr wrap="square" rtlCol="0">
            <a:spAutoFit/>
          </a:bodyPr>
          <a:lstStyle/>
          <a:p>
            <a:pPr algn="ctr"/>
            <a:r>
              <a:rPr lang="es-ES" dirty="0" smtClean="0"/>
              <a:t>En realidad las cosas no sonaban tan lindas con el </a:t>
            </a:r>
            <a:r>
              <a:rPr lang="es-ES" dirty="0" err="1" smtClean="0"/>
              <a:t>vOICe</a:t>
            </a:r>
            <a:r>
              <a:rPr lang="es-ES" dirty="0" smtClean="0"/>
              <a:t>…</a:t>
            </a:r>
            <a:endParaRPr lang="es-ES" dirty="0"/>
          </a:p>
        </p:txBody>
      </p:sp>
      <p:pic>
        <p:nvPicPr>
          <p:cNvPr id="4" name="3 Imagen"/>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59832" y="2661705"/>
            <a:ext cx="2281884" cy="2304256"/>
          </a:xfrm>
          <a:prstGeom prst="rect">
            <a:avLst/>
          </a:prstGeom>
        </p:spPr>
      </p:pic>
      <p:pic>
        <p:nvPicPr>
          <p:cNvPr id="5" name="PreHorrible.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8"/>
          <a:stretch>
            <a:fillRect/>
          </a:stretch>
        </p:blipFill>
        <p:spPr>
          <a:xfrm>
            <a:off x="1189112" y="1412776"/>
            <a:ext cx="609600" cy="609600"/>
          </a:xfrm>
          <a:prstGeom prst="rect">
            <a:avLst/>
          </a:prstGeom>
        </p:spPr>
      </p:pic>
      <p:pic>
        <p:nvPicPr>
          <p:cNvPr id="7" name="PostHorrible.mp3">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8"/>
          <a:stretch>
            <a:fillRect/>
          </a:stretch>
        </p:blipFill>
        <p:spPr>
          <a:xfrm>
            <a:off x="6777210" y="1412776"/>
            <a:ext cx="609600" cy="609600"/>
          </a:xfrm>
          <a:prstGeom prst="rect">
            <a:avLst/>
          </a:prstGeom>
        </p:spPr>
      </p:pic>
      <p:pic>
        <p:nvPicPr>
          <p:cNvPr id="16" name="15 Imagen"/>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796136" y="2366320"/>
            <a:ext cx="2571749" cy="2238374"/>
          </a:xfrm>
          <a:prstGeom prst="rect">
            <a:avLst/>
          </a:prstGeom>
        </p:spPr>
      </p:pic>
      <p:pic>
        <p:nvPicPr>
          <p:cNvPr id="17" name="16 Imagen"/>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01806" y="2348880"/>
            <a:ext cx="2537073" cy="2255814"/>
          </a:xfrm>
          <a:prstGeom prst="rect">
            <a:avLst/>
          </a:prstGeom>
        </p:spPr>
      </p:pic>
      <p:sp>
        <p:nvSpPr>
          <p:cNvPr id="18" name="17 CuadroTexto"/>
          <p:cNvSpPr txBox="1"/>
          <p:nvPr/>
        </p:nvSpPr>
        <p:spPr>
          <a:xfrm>
            <a:off x="401807" y="5085184"/>
            <a:ext cx="8418666" cy="1569660"/>
          </a:xfrm>
          <a:prstGeom prst="rect">
            <a:avLst/>
          </a:prstGeom>
          <a:noFill/>
        </p:spPr>
        <p:txBody>
          <a:bodyPr wrap="square" rtlCol="0">
            <a:spAutoFit/>
          </a:bodyPr>
          <a:lstStyle/>
          <a:p>
            <a:r>
              <a:rPr lang="es-ES" dirty="0" smtClean="0"/>
              <a:t>El </a:t>
            </a:r>
            <a:r>
              <a:rPr lang="es-ES" dirty="0" err="1" smtClean="0"/>
              <a:t>vOICe</a:t>
            </a:r>
            <a:r>
              <a:rPr lang="es-ES" dirty="0" smtClean="0"/>
              <a:t> tiene dos problemas para representar figuras formadas por segmentos:</a:t>
            </a:r>
          </a:p>
          <a:p>
            <a:r>
              <a:rPr lang="es-ES" dirty="0"/>
              <a:t>	</a:t>
            </a:r>
            <a:r>
              <a:rPr lang="es-ES" dirty="0" smtClean="0"/>
              <a:t>	</a:t>
            </a:r>
            <a:r>
              <a:rPr lang="es-ES" sz="1400" dirty="0" smtClean="0"/>
              <a:t>- Cuando hay pixeles cercanos en altura se generan batidos</a:t>
            </a:r>
          </a:p>
          <a:p>
            <a:r>
              <a:rPr lang="es-ES" sz="1400" dirty="0"/>
              <a:t>	</a:t>
            </a:r>
            <a:r>
              <a:rPr lang="es-ES" sz="1400" dirty="0" smtClean="0"/>
              <a:t>	- Cuando los pixeles empiezan y terminan se generan armónicos</a:t>
            </a:r>
          </a:p>
          <a:p>
            <a:endParaRPr lang="es-ES" dirty="0" smtClean="0"/>
          </a:p>
          <a:p>
            <a:r>
              <a:rPr lang="es-ES" sz="1400" dirty="0" smtClean="0"/>
              <a:t>Estos problemas son inherentes al procesamiento del </a:t>
            </a:r>
            <a:r>
              <a:rPr lang="es-ES" sz="1400" dirty="0" err="1" smtClean="0"/>
              <a:t>vOICe</a:t>
            </a:r>
            <a:r>
              <a:rPr lang="es-ES" sz="1400" dirty="0" smtClean="0"/>
              <a:t> que </a:t>
            </a:r>
            <a:r>
              <a:rPr lang="es-ES" sz="1400" dirty="0" err="1" smtClean="0"/>
              <a:t>pixela</a:t>
            </a:r>
            <a:r>
              <a:rPr lang="es-ES" sz="1400" dirty="0" smtClean="0"/>
              <a:t> la información. Y a mayor resolución se incrementan.</a:t>
            </a:r>
            <a:endParaRPr lang="es-ES" sz="1400" dirty="0"/>
          </a:p>
        </p:txBody>
      </p:sp>
      <p:sp>
        <p:nvSpPr>
          <p:cNvPr id="21" name="20 CuadroTexto"/>
          <p:cNvSpPr txBox="1"/>
          <p:nvPr/>
        </p:nvSpPr>
        <p:spPr>
          <a:xfrm>
            <a:off x="1189112" y="4596629"/>
            <a:ext cx="737702" cy="369332"/>
          </a:xfrm>
          <a:prstGeom prst="rect">
            <a:avLst/>
          </a:prstGeom>
          <a:noFill/>
        </p:spPr>
        <p:txBody>
          <a:bodyPr wrap="none" rtlCol="0">
            <a:spAutoFit/>
          </a:bodyPr>
          <a:lstStyle/>
          <a:p>
            <a:r>
              <a:rPr lang="es-ES" dirty="0" err="1" smtClean="0"/>
              <a:t>vOICe</a:t>
            </a:r>
            <a:endParaRPr lang="es-ES" dirty="0"/>
          </a:p>
        </p:txBody>
      </p:sp>
      <p:sp>
        <p:nvSpPr>
          <p:cNvPr id="49" name="48 CuadroTexto"/>
          <p:cNvSpPr txBox="1"/>
          <p:nvPr/>
        </p:nvSpPr>
        <p:spPr>
          <a:xfrm>
            <a:off x="6281689" y="4609658"/>
            <a:ext cx="1818703" cy="369332"/>
          </a:xfrm>
          <a:prstGeom prst="rect">
            <a:avLst/>
          </a:prstGeom>
          <a:noFill/>
        </p:spPr>
        <p:txBody>
          <a:bodyPr wrap="none" rtlCol="0">
            <a:spAutoFit/>
          </a:bodyPr>
          <a:lstStyle/>
          <a:p>
            <a:r>
              <a:rPr lang="es-ES" dirty="0" smtClean="0"/>
              <a:t>Desarrollo propio</a:t>
            </a:r>
            <a:endParaRPr lang="es-ES" dirty="0"/>
          </a:p>
        </p:txBody>
      </p:sp>
    </p:spTree>
    <p:extLst>
      <p:ext uri="{BB962C8B-B14F-4D97-AF65-F5344CB8AC3E}">
        <p14:creationId xmlns:p14="http://schemas.microsoft.com/office/powerpoint/2010/main" val="184700229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3835" fill="hold"/>
                                        <p:tgtEl>
                                          <p:spTgt spid="5"/>
                                        </p:tgtEl>
                                      </p:cBhvr>
                                    </p:cmd>
                                  </p:childTnLst>
                                </p:cTn>
                              </p:par>
                            </p:childTnLst>
                          </p:cTn>
                        </p:par>
                      </p:childTnLst>
                    </p:cTn>
                  </p:par>
                </p:childTnLst>
              </p:cTn>
              <p:nextCondLst>
                <p:cond evt="onClick" delay="0">
                  <p:tgtEl>
                    <p:spTgt spid="5"/>
                  </p:tgtEl>
                </p:cond>
              </p:nextCondLst>
            </p:seq>
            <p:audio>
              <p:cMediaNode vol="80000">
                <p:cTn id="7" fill="hold" display="0">
                  <p:stCondLst>
                    <p:cond delay="indefinite"/>
                  </p:stCondLst>
                  <p:endCondLst>
                    <p:cond evt="onStopAudio" delay="0">
                      <p:tgtEl>
                        <p:sldTgt/>
                      </p:tgtEl>
                    </p:cond>
                  </p:endCondLst>
                </p:cTn>
                <p:tgtEl>
                  <p:spTgt spid="5"/>
                </p:tgtEl>
              </p:cMediaNode>
            </p:audio>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1" presetClass="mediacall" presetSubtype="0" fill="hold" nodeType="clickEffect">
                                  <p:stCondLst>
                                    <p:cond delay="0"/>
                                  </p:stCondLst>
                                  <p:childTnLst>
                                    <p:cmd type="call" cmd="playFrom(0.0)">
                                      <p:cBhvr>
                                        <p:cTn id="12" dur="5017" fill="hold"/>
                                        <p:tgtEl>
                                          <p:spTgt spid="7"/>
                                        </p:tgtEl>
                                      </p:cBhvr>
                                    </p:cmd>
                                  </p:childTnLst>
                                </p:cTn>
                              </p:par>
                            </p:childTnLst>
                          </p:cTn>
                        </p:par>
                      </p:childTnLst>
                    </p:cTn>
                  </p:par>
                </p:childTnLst>
              </p:cTn>
              <p:nextCondLst>
                <p:cond evt="onClick" delay="0">
                  <p:tgtEl>
                    <p:spTgt spid="7"/>
                  </p:tgtEl>
                </p:cond>
              </p:nextCondLst>
            </p:seq>
            <p:audio>
              <p:cMediaNode vol="80000">
                <p:cTn id="13" fill="hold" display="0">
                  <p:stCondLst>
                    <p:cond delay="indefinite"/>
                  </p:stCondLst>
                  <p:endCondLst>
                    <p:cond evt="onStopAudio" delay="0">
                      <p:tgtEl>
                        <p:sldTgt/>
                      </p:tgtEl>
                    </p:cond>
                  </p:endCondLst>
                </p:cTn>
                <p:tgtEl>
                  <p:spTgt spid="7"/>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0" y="-1"/>
            <a:ext cx="2987825" cy="307777"/>
          </a:xfrm>
          <a:prstGeom prst="rect">
            <a:avLst/>
          </a:prstGeom>
          <a:noFill/>
        </p:spPr>
        <p:txBody>
          <a:bodyPr wrap="square" rtlCol="0">
            <a:spAutoFit/>
          </a:bodyPr>
          <a:lstStyle/>
          <a:p>
            <a:r>
              <a:rPr lang="es-ES" sz="1400" dirty="0" smtClean="0">
                <a:solidFill>
                  <a:schemeClr val="bg1">
                    <a:lumMod val="50000"/>
                  </a:schemeClr>
                </a:solidFill>
              </a:rPr>
              <a:t>Herramientas desarrolladas II</a:t>
            </a:r>
            <a:endParaRPr lang="es-ES" sz="1400" dirty="0">
              <a:solidFill>
                <a:schemeClr val="bg1">
                  <a:lumMod val="50000"/>
                </a:schemeClr>
              </a:solidFill>
            </a:endParaRPr>
          </a:p>
        </p:txBody>
      </p:sp>
      <p:sp>
        <p:nvSpPr>
          <p:cNvPr id="6" name="5 CuadroTexto"/>
          <p:cNvSpPr txBox="1"/>
          <p:nvPr/>
        </p:nvSpPr>
        <p:spPr>
          <a:xfrm>
            <a:off x="6156175" y="0"/>
            <a:ext cx="2987825" cy="307777"/>
          </a:xfrm>
          <a:prstGeom prst="rect">
            <a:avLst/>
          </a:prstGeom>
          <a:noFill/>
        </p:spPr>
        <p:txBody>
          <a:bodyPr wrap="square" rtlCol="0">
            <a:spAutoFit/>
          </a:bodyPr>
          <a:lstStyle/>
          <a:p>
            <a:pPr algn="r"/>
            <a:r>
              <a:rPr lang="es-ES" sz="1400" dirty="0" smtClean="0">
                <a:solidFill>
                  <a:schemeClr val="bg1">
                    <a:lumMod val="50000"/>
                  </a:schemeClr>
                </a:solidFill>
              </a:rPr>
              <a:t>Defensa de tesis – Diciembre 2016</a:t>
            </a:r>
            <a:endParaRPr lang="es-ES" sz="1400" dirty="0">
              <a:solidFill>
                <a:schemeClr val="bg1">
                  <a:lumMod val="50000"/>
                </a:schemeClr>
              </a:solidFill>
            </a:endParaRPr>
          </a:p>
        </p:txBody>
      </p:sp>
      <p:sp>
        <p:nvSpPr>
          <p:cNvPr id="8" name="7 CuadroTexto"/>
          <p:cNvSpPr txBox="1"/>
          <p:nvPr/>
        </p:nvSpPr>
        <p:spPr>
          <a:xfrm>
            <a:off x="1" y="323945"/>
            <a:ext cx="9143999" cy="584775"/>
          </a:xfrm>
          <a:prstGeom prst="rect">
            <a:avLst/>
          </a:prstGeom>
          <a:noFill/>
        </p:spPr>
        <p:txBody>
          <a:bodyPr wrap="square" rtlCol="0">
            <a:spAutoFit/>
          </a:bodyPr>
          <a:lstStyle/>
          <a:p>
            <a:pPr algn="ctr"/>
            <a:r>
              <a:rPr lang="es-ES" sz="3200" dirty="0" smtClean="0">
                <a:latin typeface="+mj-lt"/>
              </a:rPr>
              <a:t>Adaptación de la lógica del </a:t>
            </a:r>
            <a:r>
              <a:rPr lang="es-ES" sz="3200" dirty="0" err="1" smtClean="0">
                <a:latin typeface="+mj-lt"/>
              </a:rPr>
              <a:t>vOICe</a:t>
            </a:r>
            <a:endParaRPr lang="es-ES" sz="3200" dirty="0">
              <a:latin typeface="+mj-lt"/>
            </a:endParaRPr>
          </a:p>
        </p:txBody>
      </p:sp>
      <p:sp>
        <p:nvSpPr>
          <p:cNvPr id="9" name="8 CuadroTexto"/>
          <p:cNvSpPr txBox="1"/>
          <p:nvPr/>
        </p:nvSpPr>
        <p:spPr>
          <a:xfrm>
            <a:off x="0" y="1124744"/>
            <a:ext cx="9143999" cy="369332"/>
          </a:xfrm>
          <a:prstGeom prst="rect">
            <a:avLst/>
          </a:prstGeom>
          <a:noFill/>
        </p:spPr>
        <p:txBody>
          <a:bodyPr wrap="square" rtlCol="0">
            <a:spAutoFit/>
          </a:bodyPr>
          <a:lstStyle/>
          <a:p>
            <a:pPr algn="ctr"/>
            <a:endParaRPr lang="es-ES" dirty="0"/>
          </a:p>
        </p:txBody>
      </p:sp>
      <p:sp>
        <p:nvSpPr>
          <p:cNvPr id="2" name="1 CuadroTexto"/>
          <p:cNvSpPr txBox="1"/>
          <p:nvPr/>
        </p:nvSpPr>
        <p:spPr>
          <a:xfrm>
            <a:off x="-1" y="889499"/>
            <a:ext cx="9144000" cy="369332"/>
          </a:xfrm>
          <a:prstGeom prst="rect">
            <a:avLst/>
          </a:prstGeom>
          <a:noFill/>
        </p:spPr>
        <p:txBody>
          <a:bodyPr wrap="square" rtlCol="0">
            <a:spAutoFit/>
          </a:bodyPr>
          <a:lstStyle/>
          <a:p>
            <a:pPr algn="ctr"/>
            <a:r>
              <a:rPr lang="es-ES" dirty="0" smtClean="0"/>
              <a:t>Solucionamos el problema manipulando la información de los segmentos en forma conceptual.</a:t>
            </a:r>
            <a:endParaRPr lang="es-ES" dirty="0"/>
          </a:p>
        </p:txBody>
      </p:sp>
      <p:pic>
        <p:nvPicPr>
          <p:cNvPr id="10" name="9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494076"/>
            <a:ext cx="9144000" cy="2820160"/>
          </a:xfrm>
          <a:prstGeom prst="rect">
            <a:avLst/>
          </a:prstGeom>
        </p:spPr>
      </p:pic>
      <p:pic>
        <p:nvPicPr>
          <p:cNvPr id="11" name="10 Image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6943" y="4730966"/>
            <a:ext cx="7090115" cy="2127034"/>
          </a:xfrm>
          <a:prstGeom prst="rect">
            <a:avLst/>
          </a:prstGeom>
        </p:spPr>
      </p:pic>
    </p:spTree>
    <p:extLst>
      <p:ext uri="{BB962C8B-B14F-4D97-AF65-F5344CB8AC3E}">
        <p14:creationId xmlns:p14="http://schemas.microsoft.com/office/powerpoint/2010/main" val="4392146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0" y="-1"/>
            <a:ext cx="2987825" cy="307777"/>
          </a:xfrm>
          <a:prstGeom prst="rect">
            <a:avLst/>
          </a:prstGeom>
          <a:noFill/>
        </p:spPr>
        <p:txBody>
          <a:bodyPr wrap="square" rtlCol="0">
            <a:spAutoFit/>
          </a:bodyPr>
          <a:lstStyle/>
          <a:p>
            <a:r>
              <a:rPr lang="es-ES" sz="1400" dirty="0" smtClean="0">
                <a:solidFill>
                  <a:schemeClr val="bg1">
                    <a:lumMod val="50000"/>
                  </a:schemeClr>
                </a:solidFill>
              </a:rPr>
              <a:t>Herramientas desarrolladas III</a:t>
            </a:r>
            <a:endParaRPr lang="es-ES" sz="1400" dirty="0">
              <a:solidFill>
                <a:schemeClr val="bg1">
                  <a:lumMod val="50000"/>
                </a:schemeClr>
              </a:solidFill>
            </a:endParaRPr>
          </a:p>
        </p:txBody>
      </p:sp>
      <p:sp>
        <p:nvSpPr>
          <p:cNvPr id="6" name="5 CuadroTexto"/>
          <p:cNvSpPr txBox="1"/>
          <p:nvPr/>
        </p:nvSpPr>
        <p:spPr>
          <a:xfrm>
            <a:off x="6156175" y="0"/>
            <a:ext cx="2987825" cy="307777"/>
          </a:xfrm>
          <a:prstGeom prst="rect">
            <a:avLst/>
          </a:prstGeom>
          <a:noFill/>
        </p:spPr>
        <p:txBody>
          <a:bodyPr wrap="square" rtlCol="0">
            <a:spAutoFit/>
          </a:bodyPr>
          <a:lstStyle/>
          <a:p>
            <a:pPr algn="r"/>
            <a:r>
              <a:rPr lang="es-ES" sz="1400" dirty="0" smtClean="0">
                <a:solidFill>
                  <a:schemeClr val="bg1">
                    <a:lumMod val="50000"/>
                  </a:schemeClr>
                </a:solidFill>
              </a:rPr>
              <a:t>Defensa de tesis – Diciembre 2016</a:t>
            </a:r>
            <a:endParaRPr lang="es-ES" sz="1400" dirty="0">
              <a:solidFill>
                <a:schemeClr val="bg1">
                  <a:lumMod val="50000"/>
                </a:schemeClr>
              </a:solidFill>
            </a:endParaRPr>
          </a:p>
        </p:txBody>
      </p:sp>
      <p:sp>
        <p:nvSpPr>
          <p:cNvPr id="4" name="3 CuadroTexto"/>
          <p:cNvSpPr txBox="1"/>
          <p:nvPr/>
        </p:nvSpPr>
        <p:spPr>
          <a:xfrm>
            <a:off x="3491880" y="3501008"/>
            <a:ext cx="1782347" cy="369332"/>
          </a:xfrm>
          <a:prstGeom prst="rect">
            <a:avLst/>
          </a:prstGeom>
          <a:noFill/>
        </p:spPr>
        <p:txBody>
          <a:bodyPr wrap="none" rtlCol="0">
            <a:spAutoFit/>
          </a:bodyPr>
          <a:lstStyle/>
          <a:p>
            <a:r>
              <a:rPr lang="es-ES" dirty="0" smtClean="0"/>
              <a:t>Ejemplo en vivo I</a:t>
            </a:r>
            <a:endParaRPr lang="es-ES" dirty="0"/>
          </a:p>
        </p:txBody>
      </p:sp>
      <p:sp>
        <p:nvSpPr>
          <p:cNvPr id="12" name="11 CuadroTexto"/>
          <p:cNvSpPr txBox="1"/>
          <p:nvPr/>
        </p:nvSpPr>
        <p:spPr>
          <a:xfrm>
            <a:off x="1" y="323945"/>
            <a:ext cx="9143999" cy="1077218"/>
          </a:xfrm>
          <a:prstGeom prst="rect">
            <a:avLst/>
          </a:prstGeom>
          <a:noFill/>
        </p:spPr>
        <p:txBody>
          <a:bodyPr wrap="square" rtlCol="0">
            <a:spAutoFit/>
          </a:bodyPr>
          <a:lstStyle/>
          <a:p>
            <a:pPr algn="ctr"/>
            <a:r>
              <a:rPr lang="es-ES" sz="3200" dirty="0" smtClean="0">
                <a:latin typeface="+mj-lt"/>
              </a:rPr>
              <a:t>Una vez generados los estímulos, necesitábamos una interfaz para medir el desempeño de los sujetos.</a:t>
            </a:r>
            <a:endParaRPr lang="es-ES" sz="3200" dirty="0">
              <a:latin typeface="+mj-lt"/>
            </a:endParaRPr>
          </a:p>
        </p:txBody>
      </p:sp>
    </p:spTree>
    <p:extLst>
      <p:ext uri="{BB962C8B-B14F-4D97-AF65-F5344CB8AC3E}">
        <p14:creationId xmlns:p14="http://schemas.microsoft.com/office/powerpoint/2010/main" val="32529341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0" y="-1"/>
            <a:ext cx="2987825" cy="307777"/>
          </a:xfrm>
          <a:prstGeom prst="rect">
            <a:avLst/>
          </a:prstGeom>
          <a:noFill/>
        </p:spPr>
        <p:txBody>
          <a:bodyPr wrap="square" rtlCol="0">
            <a:spAutoFit/>
          </a:bodyPr>
          <a:lstStyle/>
          <a:p>
            <a:r>
              <a:rPr lang="es-ES" sz="1400" dirty="0" smtClean="0">
                <a:solidFill>
                  <a:schemeClr val="bg1">
                    <a:lumMod val="50000"/>
                  </a:schemeClr>
                </a:solidFill>
              </a:rPr>
              <a:t>Herramientas desarrolladas III</a:t>
            </a:r>
            <a:endParaRPr lang="es-ES" sz="1400" dirty="0">
              <a:solidFill>
                <a:schemeClr val="bg1">
                  <a:lumMod val="50000"/>
                </a:schemeClr>
              </a:solidFill>
            </a:endParaRPr>
          </a:p>
        </p:txBody>
      </p:sp>
      <p:sp>
        <p:nvSpPr>
          <p:cNvPr id="6" name="5 CuadroTexto"/>
          <p:cNvSpPr txBox="1"/>
          <p:nvPr/>
        </p:nvSpPr>
        <p:spPr>
          <a:xfrm>
            <a:off x="6156175" y="0"/>
            <a:ext cx="2987825" cy="307777"/>
          </a:xfrm>
          <a:prstGeom prst="rect">
            <a:avLst/>
          </a:prstGeom>
          <a:noFill/>
        </p:spPr>
        <p:txBody>
          <a:bodyPr wrap="square" rtlCol="0">
            <a:spAutoFit/>
          </a:bodyPr>
          <a:lstStyle/>
          <a:p>
            <a:pPr algn="r"/>
            <a:r>
              <a:rPr lang="es-ES" sz="1400" dirty="0" smtClean="0">
                <a:solidFill>
                  <a:schemeClr val="bg1">
                    <a:lumMod val="50000"/>
                  </a:schemeClr>
                </a:solidFill>
              </a:rPr>
              <a:t>Defensa de tesis – Diciembre 2016</a:t>
            </a:r>
            <a:endParaRPr lang="es-ES" sz="1400" dirty="0">
              <a:solidFill>
                <a:schemeClr val="bg1">
                  <a:lumMod val="50000"/>
                </a:schemeClr>
              </a:solidFill>
            </a:endParaRPr>
          </a:p>
        </p:txBody>
      </p:sp>
      <p:sp>
        <p:nvSpPr>
          <p:cNvPr id="8" name="7 CuadroTexto"/>
          <p:cNvSpPr txBox="1"/>
          <p:nvPr/>
        </p:nvSpPr>
        <p:spPr>
          <a:xfrm>
            <a:off x="1" y="323945"/>
            <a:ext cx="9143999" cy="1077218"/>
          </a:xfrm>
          <a:prstGeom prst="rect">
            <a:avLst/>
          </a:prstGeom>
          <a:noFill/>
        </p:spPr>
        <p:txBody>
          <a:bodyPr wrap="square" rtlCol="0">
            <a:spAutoFit/>
          </a:bodyPr>
          <a:lstStyle/>
          <a:p>
            <a:pPr algn="ctr"/>
            <a:r>
              <a:rPr lang="es-ES" sz="3200" dirty="0" smtClean="0">
                <a:latin typeface="+mj-lt"/>
              </a:rPr>
              <a:t>Una vez generados los estímulos, necesitábamos una interfaz para medir el desempeño de los sujetos.</a:t>
            </a:r>
            <a:endParaRPr lang="es-ES" sz="3200" dirty="0">
              <a:latin typeface="+mj-lt"/>
            </a:endParaRPr>
          </a:p>
        </p:txBody>
      </p:sp>
      <p:sp>
        <p:nvSpPr>
          <p:cNvPr id="9" name="8 CuadroTexto"/>
          <p:cNvSpPr txBox="1"/>
          <p:nvPr/>
        </p:nvSpPr>
        <p:spPr>
          <a:xfrm>
            <a:off x="1" y="1556792"/>
            <a:ext cx="9143999" cy="707886"/>
          </a:xfrm>
          <a:prstGeom prst="rect">
            <a:avLst/>
          </a:prstGeom>
          <a:noFill/>
        </p:spPr>
        <p:txBody>
          <a:bodyPr wrap="square" rtlCol="0">
            <a:spAutoFit/>
          </a:bodyPr>
          <a:lstStyle/>
          <a:p>
            <a:pPr algn="ctr"/>
            <a:r>
              <a:rPr lang="es-ES" sz="2000" dirty="0" smtClean="0"/>
              <a:t>Para hacer los experimentos tuvimos que desarrollar un software especifico.</a:t>
            </a:r>
          </a:p>
          <a:p>
            <a:pPr algn="ctr"/>
            <a:r>
              <a:rPr lang="es-ES" sz="2000" dirty="0" smtClean="0"/>
              <a:t>Desarrollar este software fue (medido en tiempo) la mayor parte del trabajo realizado.</a:t>
            </a:r>
            <a:endParaRPr lang="es-ES" sz="2000" dirty="0"/>
          </a:p>
        </p:txBody>
      </p:sp>
      <p:pic>
        <p:nvPicPr>
          <p:cNvPr id="70" name="69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72816" y="2564904"/>
            <a:ext cx="5598368" cy="3889079"/>
          </a:xfrm>
          <a:prstGeom prst="rect">
            <a:avLst/>
          </a:prstGeom>
        </p:spPr>
      </p:pic>
    </p:spTree>
    <p:extLst>
      <p:ext uri="{BB962C8B-B14F-4D97-AF65-F5344CB8AC3E}">
        <p14:creationId xmlns:p14="http://schemas.microsoft.com/office/powerpoint/2010/main" val="31593591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0" y="-1"/>
            <a:ext cx="2987825" cy="307777"/>
          </a:xfrm>
          <a:prstGeom prst="rect">
            <a:avLst/>
          </a:prstGeom>
          <a:noFill/>
        </p:spPr>
        <p:txBody>
          <a:bodyPr wrap="square" rtlCol="0">
            <a:spAutoFit/>
          </a:bodyPr>
          <a:lstStyle/>
          <a:p>
            <a:r>
              <a:rPr lang="es-ES" sz="1400" dirty="0" smtClean="0">
                <a:solidFill>
                  <a:schemeClr val="bg1">
                    <a:lumMod val="50000"/>
                  </a:schemeClr>
                </a:solidFill>
              </a:rPr>
              <a:t>Primeros resultados</a:t>
            </a:r>
            <a:endParaRPr lang="es-ES" sz="1400" dirty="0">
              <a:solidFill>
                <a:schemeClr val="bg1">
                  <a:lumMod val="50000"/>
                </a:schemeClr>
              </a:solidFill>
            </a:endParaRPr>
          </a:p>
        </p:txBody>
      </p:sp>
      <p:sp>
        <p:nvSpPr>
          <p:cNvPr id="6" name="5 CuadroTexto"/>
          <p:cNvSpPr txBox="1"/>
          <p:nvPr/>
        </p:nvSpPr>
        <p:spPr>
          <a:xfrm>
            <a:off x="6156175" y="0"/>
            <a:ext cx="2987825" cy="307777"/>
          </a:xfrm>
          <a:prstGeom prst="rect">
            <a:avLst/>
          </a:prstGeom>
          <a:noFill/>
        </p:spPr>
        <p:txBody>
          <a:bodyPr wrap="square" rtlCol="0">
            <a:spAutoFit/>
          </a:bodyPr>
          <a:lstStyle/>
          <a:p>
            <a:pPr algn="r"/>
            <a:r>
              <a:rPr lang="es-ES" sz="1400" dirty="0" smtClean="0">
                <a:solidFill>
                  <a:schemeClr val="bg1">
                    <a:lumMod val="50000"/>
                  </a:schemeClr>
                </a:solidFill>
              </a:rPr>
              <a:t>Defensa de tesis – Diciembre 2016</a:t>
            </a:r>
            <a:endParaRPr lang="es-ES" sz="1400" dirty="0">
              <a:solidFill>
                <a:schemeClr val="bg1">
                  <a:lumMod val="50000"/>
                </a:schemeClr>
              </a:solidFill>
            </a:endParaRPr>
          </a:p>
        </p:txBody>
      </p:sp>
      <p:sp>
        <p:nvSpPr>
          <p:cNvPr id="8" name="7 CuadroTexto"/>
          <p:cNvSpPr txBox="1"/>
          <p:nvPr/>
        </p:nvSpPr>
        <p:spPr>
          <a:xfrm>
            <a:off x="1" y="457508"/>
            <a:ext cx="9143999" cy="584775"/>
          </a:xfrm>
          <a:prstGeom prst="rect">
            <a:avLst/>
          </a:prstGeom>
          <a:noFill/>
        </p:spPr>
        <p:txBody>
          <a:bodyPr wrap="square" rtlCol="0">
            <a:spAutoFit/>
          </a:bodyPr>
          <a:lstStyle/>
          <a:p>
            <a:pPr algn="ctr"/>
            <a:r>
              <a:rPr lang="es-ES" sz="3200" dirty="0" smtClean="0">
                <a:latin typeface="+mj-lt"/>
              </a:rPr>
              <a:t>Primeros resultados</a:t>
            </a:r>
            <a:endParaRPr lang="es-ES" sz="3200" dirty="0">
              <a:latin typeface="+mj-lt"/>
            </a:endParaRPr>
          </a:p>
        </p:txBody>
      </p:sp>
      <p:sp>
        <p:nvSpPr>
          <p:cNvPr id="9" name="8 CuadroTexto"/>
          <p:cNvSpPr txBox="1"/>
          <p:nvPr/>
        </p:nvSpPr>
        <p:spPr>
          <a:xfrm>
            <a:off x="-1" y="3501008"/>
            <a:ext cx="9143999" cy="400110"/>
          </a:xfrm>
          <a:prstGeom prst="rect">
            <a:avLst/>
          </a:prstGeom>
          <a:noFill/>
        </p:spPr>
        <p:txBody>
          <a:bodyPr wrap="square" rtlCol="0">
            <a:spAutoFit/>
          </a:bodyPr>
          <a:lstStyle/>
          <a:p>
            <a:r>
              <a:rPr lang="es-ES" sz="2000" dirty="0" smtClean="0"/>
              <a:t>Observamos que:</a:t>
            </a:r>
            <a:endParaRPr lang="es-ES" sz="2000" dirty="0"/>
          </a:p>
        </p:txBody>
      </p:sp>
      <p:sp>
        <p:nvSpPr>
          <p:cNvPr id="2" name="1 CuadroTexto"/>
          <p:cNvSpPr txBox="1"/>
          <p:nvPr/>
        </p:nvSpPr>
        <p:spPr>
          <a:xfrm>
            <a:off x="1043608" y="4091588"/>
            <a:ext cx="8100392" cy="1569660"/>
          </a:xfrm>
          <a:prstGeom prst="rect">
            <a:avLst/>
          </a:prstGeom>
          <a:noFill/>
        </p:spPr>
        <p:txBody>
          <a:bodyPr wrap="square" rtlCol="0">
            <a:spAutoFit/>
          </a:bodyPr>
          <a:lstStyle/>
          <a:p>
            <a:pPr marL="342900" indent="-342900">
              <a:buAutoNum type="arabicParenR"/>
            </a:pPr>
            <a:r>
              <a:rPr lang="es-ES" sz="1600" dirty="0" smtClean="0"/>
              <a:t>Las mismas figuras cambian drásticamente su dificultad al ser rotadas.</a:t>
            </a:r>
          </a:p>
          <a:p>
            <a:pPr marL="342900" indent="-342900">
              <a:buAutoNum type="arabicParenR"/>
            </a:pPr>
            <a:r>
              <a:rPr lang="es-ES" sz="1600" dirty="0" smtClean="0"/>
              <a:t>Los segmentos que coinciden con los ejes cartesianos o están muy próximos, son muy distinguibles. </a:t>
            </a:r>
          </a:p>
          <a:p>
            <a:pPr marL="342900" indent="-342900">
              <a:buAutoNum type="arabicParenR"/>
            </a:pPr>
            <a:r>
              <a:rPr lang="es-ES" sz="1600" dirty="0" smtClean="0"/>
              <a:t>Hay un salto cualitativo y conceptual en el sonido al rotar de un lado a otro de los ejes. </a:t>
            </a:r>
          </a:p>
          <a:p>
            <a:pPr marL="342900" indent="-342900">
              <a:buAutoNum type="arabicParenR"/>
            </a:pPr>
            <a:r>
              <a:rPr lang="es-ES" sz="1600" dirty="0" smtClean="0"/>
              <a:t>Para entrenar a los sujetos antes hace falta poder regular la dificultad de los estímulos.</a:t>
            </a:r>
          </a:p>
          <a:p>
            <a:pPr marL="342900" indent="-342900">
              <a:buAutoNum type="arabicParenR"/>
            </a:pPr>
            <a:endParaRPr lang="es-ES" sz="1600" dirty="0"/>
          </a:p>
        </p:txBody>
      </p:sp>
      <p:sp>
        <p:nvSpPr>
          <p:cNvPr id="7" name="6 CuadroTexto"/>
          <p:cNvSpPr txBox="1"/>
          <p:nvPr/>
        </p:nvSpPr>
        <p:spPr>
          <a:xfrm>
            <a:off x="24808" y="1173710"/>
            <a:ext cx="5231369" cy="369332"/>
          </a:xfrm>
          <a:prstGeom prst="rect">
            <a:avLst/>
          </a:prstGeom>
          <a:noFill/>
        </p:spPr>
        <p:txBody>
          <a:bodyPr wrap="none" rtlCol="0">
            <a:spAutoFit/>
          </a:bodyPr>
          <a:lstStyle/>
          <a:p>
            <a:r>
              <a:rPr lang="es-ES" dirty="0" smtClean="0"/>
              <a:t>Ejemplo de resultados obtenidos en esta etapa inicial:</a:t>
            </a:r>
            <a:endParaRPr lang="es-ES" dirty="0"/>
          </a:p>
        </p:txBody>
      </p:sp>
      <p:sp>
        <p:nvSpPr>
          <p:cNvPr id="11" name="10 CuadroTexto"/>
          <p:cNvSpPr txBox="1"/>
          <p:nvPr/>
        </p:nvSpPr>
        <p:spPr>
          <a:xfrm>
            <a:off x="-5824" y="6021288"/>
            <a:ext cx="9149822" cy="646331"/>
          </a:xfrm>
          <a:prstGeom prst="rect">
            <a:avLst/>
          </a:prstGeom>
          <a:noFill/>
        </p:spPr>
        <p:txBody>
          <a:bodyPr wrap="square" rtlCol="0">
            <a:spAutoFit/>
          </a:bodyPr>
          <a:lstStyle/>
          <a:p>
            <a:r>
              <a:rPr lang="es-ES" dirty="0" smtClean="0"/>
              <a:t>Conclusión: Necesitábamos caracterizar la dificultad de percibir aspectos geométricos sin conocer a priori las capacidades de los sujetos. -</a:t>
            </a:r>
            <a:r>
              <a:rPr lang="es-ES" dirty="0" smtClean="0">
                <a:sym typeface="Wingdings" pitchFamily="2" charset="2"/>
              </a:rPr>
              <a:t>--&gt; Medición de umbral de detección.</a:t>
            </a:r>
            <a:endParaRPr lang="es-ES" dirty="0"/>
          </a:p>
        </p:txBody>
      </p:sp>
      <p:pic>
        <p:nvPicPr>
          <p:cNvPr id="4" name="3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564899"/>
            <a:ext cx="9144000" cy="1720085"/>
          </a:xfrm>
          <a:prstGeom prst="rect">
            <a:avLst/>
          </a:prstGeom>
        </p:spPr>
      </p:pic>
    </p:spTree>
    <p:extLst>
      <p:ext uri="{BB962C8B-B14F-4D97-AF65-F5344CB8AC3E}">
        <p14:creationId xmlns:p14="http://schemas.microsoft.com/office/powerpoint/2010/main" val="9997374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0" y="-1"/>
            <a:ext cx="2987825" cy="307777"/>
          </a:xfrm>
          <a:prstGeom prst="rect">
            <a:avLst/>
          </a:prstGeom>
          <a:noFill/>
        </p:spPr>
        <p:txBody>
          <a:bodyPr wrap="square" rtlCol="0">
            <a:spAutoFit/>
          </a:bodyPr>
          <a:lstStyle/>
          <a:p>
            <a:r>
              <a:rPr lang="es-ES" sz="1400" dirty="0" smtClean="0">
                <a:solidFill>
                  <a:schemeClr val="bg1">
                    <a:lumMod val="50000"/>
                  </a:schemeClr>
                </a:solidFill>
              </a:rPr>
              <a:t>Herramientas desarrolladas  IV</a:t>
            </a:r>
            <a:endParaRPr lang="es-ES" sz="1400" dirty="0">
              <a:solidFill>
                <a:schemeClr val="bg1">
                  <a:lumMod val="50000"/>
                </a:schemeClr>
              </a:solidFill>
            </a:endParaRPr>
          </a:p>
        </p:txBody>
      </p:sp>
      <p:sp>
        <p:nvSpPr>
          <p:cNvPr id="6" name="5 CuadroTexto"/>
          <p:cNvSpPr txBox="1"/>
          <p:nvPr/>
        </p:nvSpPr>
        <p:spPr>
          <a:xfrm>
            <a:off x="6156175" y="0"/>
            <a:ext cx="2987825" cy="307777"/>
          </a:xfrm>
          <a:prstGeom prst="rect">
            <a:avLst/>
          </a:prstGeom>
          <a:noFill/>
        </p:spPr>
        <p:txBody>
          <a:bodyPr wrap="square" rtlCol="0">
            <a:spAutoFit/>
          </a:bodyPr>
          <a:lstStyle/>
          <a:p>
            <a:pPr algn="r"/>
            <a:r>
              <a:rPr lang="es-ES" sz="1400" dirty="0" smtClean="0">
                <a:solidFill>
                  <a:schemeClr val="bg1">
                    <a:lumMod val="50000"/>
                  </a:schemeClr>
                </a:solidFill>
              </a:rPr>
              <a:t>Defensa de tesis – Diciembre 2016</a:t>
            </a:r>
            <a:endParaRPr lang="es-ES" sz="1400" dirty="0">
              <a:solidFill>
                <a:schemeClr val="bg1">
                  <a:lumMod val="50000"/>
                </a:schemeClr>
              </a:solidFill>
            </a:endParaRPr>
          </a:p>
        </p:txBody>
      </p:sp>
      <p:sp>
        <p:nvSpPr>
          <p:cNvPr id="8" name="7 CuadroTexto"/>
          <p:cNvSpPr txBox="1"/>
          <p:nvPr/>
        </p:nvSpPr>
        <p:spPr>
          <a:xfrm>
            <a:off x="1" y="323945"/>
            <a:ext cx="9143999" cy="584775"/>
          </a:xfrm>
          <a:prstGeom prst="rect">
            <a:avLst/>
          </a:prstGeom>
          <a:noFill/>
        </p:spPr>
        <p:txBody>
          <a:bodyPr wrap="square" rtlCol="0">
            <a:spAutoFit/>
          </a:bodyPr>
          <a:lstStyle/>
          <a:p>
            <a:pPr algn="ctr"/>
            <a:r>
              <a:rPr lang="es-ES" sz="3200" dirty="0" smtClean="0">
                <a:latin typeface="+mj-lt"/>
              </a:rPr>
              <a:t>Algoritmos tipo </a:t>
            </a:r>
            <a:r>
              <a:rPr lang="es-ES" sz="3200" dirty="0" err="1" smtClean="0">
                <a:latin typeface="+mj-lt"/>
              </a:rPr>
              <a:t>staircase</a:t>
            </a:r>
            <a:endParaRPr lang="es-ES" sz="3200" dirty="0">
              <a:latin typeface="+mj-lt"/>
            </a:endParaRPr>
          </a:p>
        </p:txBody>
      </p:sp>
      <p:pic>
        <p:nvPicPr>
          <p:cNvPr id="5" name="4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72997" y="2698577"/>
            <a:ext cx="5175543" cy="3970783"/>
          </a:xfrm>
          <a:prstGeom prst="rect">
            <a:avLst/>
          </a:prstGeom>
        </p:spPr>
      </p:pic>
      <p:pic>
        <p:nvPicPr>
          <p:cNvPr id="10" name="9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3150" y="5229200"/>
            <a:ext cx="923925" cy="923925"/>
          </a:xfrm>
          <a:prstGeom prst="rect">
            <a:avLst/>
          </a:prstGeom>
        </p:spPr>
      </p:pic>
      <p:pic>
        <p:nvPicPr>
          <p:cNvPr id="12" name="11 Image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30810" y="5146327"/>
            <a:ext cx="885825" cy="885825"/>
          </a:xfrm>
          <a:prstGeom prst="rect">
            <a:avLst/>
          </a:prstGeom>
        </p:spPr>
      </p:pic>
      <p:pic>
        <p:nvPicPr>
          <p:cNvPr id="13" name="12 Imagen"/>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3150" y="4213762"/>
            <a:ext cx="904875" cy="876300"/>
          </a:xfrm>
          <a:prstGeom prst="rect">
            <a:avLst/>
          </a:prstGeom>
        </p:spPr>
      </p:pic>
      <p:pic>
        <p:nvPicPr>
          <p:cNvPr id="14" name="13 Imagen"/>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11760" y="4204237"/>
            <a:ext cx="885825" cy="895350"/>
          </a:xfrm>
          <a:prstGeom prst="rect">
            <a:avLst/>
          </a:prstGeom>
        </p:spPr>
      </p:pic>
      <p:pic>
        <p:nvPicPr>
          <p:cNvPr id="15" name="14 Imagen"/>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411760" y="3319425"/>
            <a:ext cx="904875" cy="895350"/>
          </a:xfrm>
          <a:prstGeom prst="rect">
            <a:avLst/>
          </a:prstGeom>
        </p:spPr>
      </p:pic>
      <p:pic>
        <p:nvPicPr>
          <p:cNvPr id="16" name="15 Imagen"/>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23150" y="3309900"/>
            <a:ext cx="847725" cy="904875"/>
          </a:xfrm>
          <a:prstGeom prst="rect">
            <a:avLst/>
          </a:prstGeom>
        </p:spPr>
      </p:pic>
      <p:pic>
        <p:nvPicPr>
          <p:cNvPr id="17" name="16 Imagen"/>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475656" y="2067694"/>
            <a:ext cx="876300" cy="857250"/>
          </a:xfrm>
          <a:prstGeom prst="rect">
            <a:avLst/>
          </a:prstGeom>
        </p:spPr>
      </p:pic>
      <p:sp>
        <p:nvSpPr>
          <p:cNvPr id="18" name="17 CuadroTexto"/>
          <p:cNvSpPr txBox="1"/>
          <p:nvPr/>
        </p:nvSpPr>
        <p:spPr>
          <a:xfrm>
            <a:off x="427692" y="1844824"/>
            <a:ext cx="2869893" cy="338554"/>
          </a:xfrm>
          <a:prstGeom prst="rect">
            <a:avLst/>
          </a:prstGeom>
          <a:noFill/>
        </p:spPr>
        <p:txBody>
          <a:bodyPr wrap="square" rtlCol="0">
            <a:spAutoFit/>
          </a:bodyPr>
          <a:lstStyle/>
          <a:p>
            <a:pPr algn="ctr"/>
            <a:r>
              <a:rPr lang="es-ES" sz="1600" dirty="0" smtClean="0"/>
              <a:t>Estimulo neutro</a:t>
            </a:r>
            <a:endParaRPr lang="es-ES" sz="1600" dirty="0"/>
          </a:p>
        </p:txBody>
      </p:sp>
      <p:sp>
        <p:nvSpPr>
          <p:cNvPr id="19" name="18 CuadroTexto"/>
          <p:cNvSpPr txBox="1"/>
          <p:nvPr/>
        </p:nvSpPr>
        <p:spPr>
          <a:xfrm>
            <a:off x="423150" y="3090446"/>
            <a:ext cx="2893485" cy="338554"/>
          </a:xfrm>
          <a:prstGeom prst="rect">
            <a:avLst/>
          </a:prstGeom>
          <a:noFill/>
        </p:spPr>
        <p:txBody>
          <a:bodyPr wrap="square" rtlCol="0">
            <a:spAutoFit/>
          </a:bodyPr>
          <a:lstStyle/>
          <a:p>
            <a:pPr algn="ctr"/>
            <a:r>
              <a:rPr lang="es-ES" sz="1600" dirty="0" smtClean="0"/>
              <a:t>Estímulos con señal</a:t>
            </a:r>
            <a:endParaRPr lang="es-ES" sz="1600" dirty="0"/>
          </a:p>
        </p:txBody>
      </p:sp>
      <p:cxnSp>
        <p:nvCxnSpPr>
          <p:cNvPr id="21" name="20 Conector recto de flecha"/>
          <p:cNvCxnSpPr/>
          <p:nvPr/>
        </p:nvCxnSpPr>
        <p:spPr>
          <a:xfrm>
            <a:off x="1835696" y="3645024"/>
            <a:ext cx="0" cy="223224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22" name="21 CuadroTexto"/>
          <p:cNvSpPr txBox="1"/>
          <p:nvPr/>
        </p:nvSpPr>
        <p:spPr>
          <a:xfrm>
            <a:off x="1388839" y="3914480"/>
            <a:ext cx="461665" cy="1242712"/>
          </a:xfrm>
          <a:prstGeom prst="rect">
            <a:avLst/>
          </a:prstGeom>
          <a:noFill/>
        </p:spPr>
        <p:txBody>
          <a:bodyPr vert="vert270" wrap="none" rtlCol="0">
            <a:spAutoFit/>
          </a:bodyPr>
          <a:lstStyle/>
          <a:p>
            <a:r>
              <a:rPr lang="es-ES" dirty="0" smtClean="0"/>
              <a:t>Mayor señal</a:t>
            </a:r>
            <a:endParaRPr lang="es-ES" dirty="0"/>
          </a:p>
        </p:txBody>
      </p:sp>
      <p:sp>
        <p:nvSpPr>
          <p:cNvPr id="23" name="22 CuadroTexto"/>
          <p:cNvSpPr txBox="1"/>
          <p:nvPr/>
        </p:nvSpPr>
        <p:spPr>
          <a:xfrm>
            <a:off x="1763688" y="3789040"/>
            <a:ext cx="461665" cy="1658852"/>
          </a:xfrm>
          <a:prstGeom prst="rect">
            <a:avLst/>
          </a:prstGeom>
          <a:noFill/>
        </p:spPr>
        <p:txBody>
          <a:bodyPr vert="vert270" wrap="none" rtlCol="0">
            <a:spAutoFit/>
          </a:bodyPr>
          <a:lstStyle/>
          <a:p>
            <a:r>
              <a:rPr lang="es-ES" dirty="0" smtClean="0"/>
              <a:t>Menor dificultad</a:t>
            </a:r>
            <a:endParaRPr lang="es-ES" dirty="0"/>
          </a:p>
        </p:txBody>
      </p:sp>
      <p:sp>
        <p:nvSpPr>
          <p:cNvPr id="25" name="24 CuadroTexto"/>
          <p:cNvSpPr txBox="1"/>
          <p:nvPr/>
        </p:nvSpPr>
        <p:spPr>
          <a:xfrm>
            <a:off x="427692" y="980728"/>
            <a:ext cx="3465308" cy="615553"/>
          </a:xfrm>
          <a:prstGeom prst="rect">
            <a:avLst/>
          </a:prstGeom>
          <a:noFill/>
        </p:spPr>
        <p:txBody>
          <a:bodyPr wrap="none" rtlCol="0">
            <a:spAutoFit/>
          </a:bodyPr>
          <a:lstStyle/>
          <a:p>
            <a:r>
              <a:rPr lang="es-ES" sz="2000" dirty="0" smtClean="0"/>
              <a:t>Ejemplo de estímulos utilizados</a:t>
            </a:r>
          </a:p>
          <a:p>
            <a:pPr algn="ctr"/>
            <a:r>
              <a:rPr lang="es-ES" sz="1400" dirty="0" smtClean="0"/>
              <a:t>(ejemplos para paralelismo)</a:t>
            </a:r>
            <a:endParaRPr lang="es-ES" sz="1400" dirty="0"/>
          </a:p>
        </p:txBody>
      </p:sp>
      <p:sp>
        <p:nvSpPr>
          <p:cNvPr id="27" name="26 CuadroTexto"/>
          <p:cNvSpPr txBox="1"/>
          <p:nvPr/>
        </p:nvSpPr>
        <p:spPr>
          <a:xfrm>
            <a:off x="2339752" y="2329135"/>
            <a:ext cx="1339790" cy="307777"/>
          </a:xfrm>
          <a:prstGeom prst="rect">
            <a:avLst/>
          </a:prstGeom>
          <a:noFill/>
        </p:spPr>
        <p:txBody>
          <a:bodyPr wrap="none" rtlCol="0">
            <a:spAutoFit/>
          </a:bodyPr>
          <a:lstStyle/>
          <a:p>
            <a:r>
              <a:rPr lang="es-ES" sz="1400" dirty="0" smtClean="0"/>
              <a:t>Orientación 30º</a:t>
            </a:r>
            <a:endParaRPr lang="es-ES" sz="1400" dirty="0"/>
          </a:p>
        </p:txBody>
      </p:sp>
      <p:pic>
        <p:nvPicPr>
          <p:cNvPr id="2" name="1 Imagen"/>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738360" y="1325089"/>
            <a:ext cx="866775" cy="904875"/>
          </a:xfrm>
          <a:prstGeom prst="rect">
            <a:avLst/>
          </a:prstGeom>
        </p:spPr>
      </p:pic>
      <p:pic>
        <p:nvPicPr>
          <p:cNvPr id="4" name="3 Imagen"/>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684494" y="1307240"/>
            <a:ext cx="857250" cy="904875"/>
          </a:xfrm>
          <a:prstGeom prst="rect">
            <a:avLst/>
          </a:prstGeom>
        </p:spPr>
      </p:pic>
      <p:cxnSp>
        <p:nvCxnSpPr>
          <p:cNvPr id="28" name="27 Conector recto"/>
          <p:cNvCxnSpPr/>
          <p:nvPr/>
        </p:nvCxnSpPr>
        <p:spPr>
          <a:xfrm>
            <a:off x="5661953" y="1445381"/>
            <a:ext cx="0" cy="591421"/>
          </a:xfrm>
          <a:prstGeom prst="line">
            <a:avLst/>
          </a:prstGeom>
        </p:spPr>
        <p:style>
          <a:lnRef idx="1">
            <a:schemeClr val="accent1"/>
          </a:lnRef>
          <a:fillRef idx="0">
            <a:schemeClr val="accent1"/>
          </a:fillRef>
          <a:effectRef idx="0">
            <a:schemeClr val="accent1"/>
          </a:effectRef>
          <a:fontRef idx="minor">
            <a:schemeClr val="tx1"/>
          </a:fontRef>
        </p:style>
      </p:cxnSp>
      <p:pic>
        <p:nvPicPr>
          <p:cNvPr id="30" name="29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71240" y="1412776"/>
            <a:ext cx="923925" cy="923925"/>
          </a:xfrm>
          <a:prstGeom prst="rect">
            <a:avLst/>
          </a:prstGeom>
        </p:spPr>
      </p:pic>
      <p:pic>
        <p:nvPicPr>
          <p:cNvPr id="31" name="30 Image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29631" y="1232466"/>
            <a:ext cx="885825" cy="885825"/>
          </a:xfrm>
          <a:prstGeom prst="rect">
            <a:avLst/>
          </a:prstGeom>
        </p:spPr>
      </p:pic>
      <p:sp>
        <p:nvSpPr>
          <p:cNvPr id="29" name="28 Rectángulo"/>
          <p:cNvSpPr/>
          <p:nvPr/>
        </p:nvSpPr>
        <p:spPr>
          <a:xfrm>
            <a:off x="6635628" y="1383229"/>
            <a:ext cx="1872209" cy="7157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6" name="25 CuadroTexto"/>
          <p:cNvSpPr txBox="1"/>
          <p:nvPr/>
        </p:nvSpPr>
        <p:spPr>
          <a:xfrm>
            <a:off x="4572000" y="2276872"/>
            <a:ext cx="4248472" cy="400110"/>
          </a:xfrm>
          <a:prstGeom prst="rect">
            <a:avLst/>
          </a:prstGeom>
          <a:noFill/>
        </p:spPr>
        <p:txBody>
          <a:bodyPr wrap="square" rtlCol="0">
            <a:spAutoFit/>
          </a:bodyPr>
          <a:lstStyle/>
          <a:p>
            <a:pPr algn="ctr"/>
            <a:r>
              <a:rPr lang="es-ES" sz="2000" dirty="0" smtClean="0"/>
              <a:t>Ejemplos de resultados obtenidos</a:t>
            </a:r>
            <a:endParaRPr lang="es-ES" sz="2000" dirty="0"/>
          </a:p>
        </p:txBody>
      </p:sp>
      <p:cxnSp>
        <p:nvCxnSpPr>
          <p:cNvPr id="32" name="31 Conector recto"/>
          <p:cNvCxnSpPr/>
          <p:nvPr/>
        </p:nvCxnSpPr>
        <p:spPr>
          <a:xfrm>
            <a:off x="7576673" y="1448490"/>
            <a:ext cx="0" cy="591421"/>
          </a:xfrm>
          <a:prstGeom prst="line">
            <a:avLst/>
          </a:prstGeom>
        </p:spPr>
        <p:style>
          <a:lnRef idx="1">
            <a:schemeClr val="accent1"/>
          </a:lnRef>
          <a:fillRef idx="0">
            <a:schemeClr val="accent1"/>
          </a:fillRef>
          <a:effectRef idx="0">
            <a:schemeClr val="accent1"/>
          </a:effectRef>
          <a:fontRef idx="minor">
            <a:schemeClr val="tx1"/>
          </a:fontRef>
        </p:style>
      </p:cxnSp>
      <p:sp>
        <p:nvSpPr>
          <p:cNvPr id="24" name="23 CuadroTexto"/>
          <p:cNvSpPr txBox="1"/>
          <p:nvPr/>
        </p:nvSpPr>
        <p:spPr>
          <a:xfrm>
            <a:off x="4738360" y="980728"/>
            <a:ext cx="3769477" cy="400110"/>
          </a:xfrm>
          <a:prstGeom prst="rect">
            <a:avLst/>
          </a:prstGeom>
          <a:noFill/>
        </p:spPr>
        <p:txBody>
          <a:bodyPr wrap="square" rtlCol="0">
            <a:spAutoFit/>
          </a:bodyPr>
          <a:lstStyle/>
          <a:p>
            <a:pPr algn="ctr"/>
            <a:r>
              <a:rPr lang="es-ES" sz="2000" dirty="0" smtClean="0"/>
              <a:t>Ejemplos de preguntas</a:t>
            </a:r>
            <a:endParaRPr lang="es-ES" sz="2000" dirty="0"/>
          </a:p>
        </p:txBody>
      </p:sp>
      <p:sp>
        <p:nvSpPr>
          <p:cNvPr id="11" name="10 Rectángulo"/>
          <p:cNvSpPr/>
          <p:nvPr/>
        </p:nvSpPr>
        <p:spPr>
          <a:xfrm>
            <a:off x="4716016" y="1380838"/>
            <a:ext cx="1872209" cy="7157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1660021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0" y="-1"/>
            <a:ext cx="2987825" cy="307777"/>
          </a:xfrm>
          <a:prstGeom prst="rect">
            <a:avLst/>
          </a:prstGeom>
          <a:noFill/>
        </p:spPr>
        <p:txBody>
          <a:bodyPr wrap="square" rtlCol="0">
            <a:spAutoFit/>
          </a:bodyPr>
          <a:lstStyle/>
          <a:p>
            <a:r>
              <a:rPr lang="es-ES" sz="1400" dirty="0" smtClean="0">
                <a:solidFill>
                  <a:schemeClr val="bg1">
                    <a:lumMod val="50000"/>
                  </a:schemeClr>
                </a:solidFill>
              </a:rPr>
              <a:t>Resultados I</a:t>
            </a:r>
            <a:endParaRPr lang="es-ES" sz="1400" dirty="0">
              <a:solidFill>
                <a:schemeClr val="bg1">
                  <a:lumMod val="50000"/>
                </a:schemeClr>
              </a:solidFill>
            </a:endParaRPr>
          </a:p>
        </p:txBody>
      </p:sp>
      <p:sp>
        <p:nvSpPr>
          <p:cNvPr id="6" name="5 CuadroTexto"/>
          <p:cNvSpPr txBox="1"/>
          <p:nvPr/>
        </p:nvSpPr>
        <p:spPr>
          <a:xfrm>
            <a:off x="6156175" y="0"/>
            <a:ext cx="2987825" cy="307777"/>
          </a:xfrm>
          <a:prstGeom prst="rect">
            <a:avLst/>
          </a:prstGeom>
          <a:noFill/>
        </p:spPr>
        <p:txBody>
          <a:bodyPr wrap="square" rtlCol="0">
            <a:spAutoFit/>
          </a:bodyPr>
          <a:lstStyle/>
          <a:p>
            <a:pPr algn="r"/>
            <a:r>
              <a:rPr lang="es-ES" sz="1400" dirty="0" smtClean="0">
                <a:solidFill>
                  <a:schemeClr val="bg1">
                    <a:lumMod val="50000"/>
                  </a:schemeClr>
                </a:solidFill>
              </a:rPr>
              <a:t>Defensa de tesis – Diciembre 2016</a:t>
            </a:r>
            <a:endParaRPr lang="es-ES" sz="1400" dirty="0">
              <a:solidFill>
                <a:schemeClr val="bg1">
                  <a:lumMod val="50000"/>
                </a:schemeClr>
              </a:solidFill>
            </a:endParaRPr>
          </a:p>
        </p:txBody>
      </p:sp>
      <p:sp>
        <p:nvSpPr>
          <p:cNvPr id="8" name="7 CuadroTexto"/>
          <p:cNvSpPr txBox="1"/>
          <p:nvPr/>
        </p:nvSpPr>
        <p:spPr>
          <a:xfrm>
            <a:off x="-19988" y="548680"/>
            <a:ext cx="9143999" cy="1015663"/>
          </a:xfrm>
          <a:prstGeom prst="rect">
            <a:avLst/>
          </a:prstGeom>
          <a:noFill/>
        </p:spPr>
        <p:txBody>
          <a:bodyPr wrap="square" rtlCol="0">
            <a:spAutoFit/>
          </a:bodyPr>
          <a:lstStyle/>
          <a:p>
            <a:pPr algn="ctr"/>
            <a:r>
              <a:rPr lang="es-ES" sz="3200" dirty="0" smtClean="0">
                <a:latin typeface="+mj-lt"/>
              </a:rPr>
              <a:t>Experimento</a:t>
            </a:r>
          </a:p>
          <a:p>
            <a:pPr algn="ctr"/>
            <a:r>
              <a:rPr lang="es-ES" sz="2800" dirty="0" smtClean="0">
                <a:latin typeface="+mj-lt"/>
              </a:rPr>
              <a:t>Dependencia del umbral (paralelismo) con la orientación</a:t>
            </a:r>
            <a:endParaRPr lang="es-ES" sz="2800" dirty="0">
              <a:latin typeface="+mj-lt"/>
            </a:endParaRPr>
          </a:p>
        </p:txBody>
      </p:sp>
      <p:sp>
        <p:nvSpPr>
          <p:cNvPr id="4" name="3 CuadroTexto"/>
          <p:cNvSpPr txBox="1"/>
          <p:nvPr/>
        </p:nvSpPr>
        <p:spPr>
          <a:xfrm>
            <a:off x="768450" y="1913056"/>
            <a:ext cx="3214149" cy="615553"/>
          </a:xfrm>
          <a:prstGeom prst="rect">
            <a:avLst/>
          </a:prstGeom>
          <a:noFill/>
        </p:spPr>
        <p:txBody>
          <a:bodyPr wrap="none" rtlCol="0">
            <a:spAutoFit/>
          </a:bodyPr>
          <a:lstStyle/>
          <a:p>
            <a:pPr algn="ctr"/>
            <a:r>
              <a:rPr lang="es-ES" dirty="0" smtClean="0"/>
              <a:t>Resultados para tres mediciones</a:t>
            </a:r>
          </a:p>
          <a:p>
            <a:pPr algn="ctr"/>
            <a:r>
              <a:rPr lang="es-ES" sz="1600" dirty="0" smtClean="0"/>
              <a:t>(el experimento duraba 4 horas)</a:t>
            </a:r>
            <a:endParaRPr lang="es-ES" sz="1600" dirty="0"/>
          </a:p>
        </p:txBody>
      </p:sp>
      <p:pic>
        <p:nvPicPr>
          <p:cNvPr id="5" name="4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224" y="2602826"/>
            <a:ext cx="4246604" cy="4216855"/>
          </a:xfrm>
          <a:prstGeom prst="rect">
            <a:avLst/>
          </a:prstGeom>
        </p:spPr>
      </p:pic>
    </p:spTree>
    <p:extLst>
      <p:ext uri="{BB962C8B-B14F-4D97-AF65-F5344CB8AC3E}">
        <p14:creationId xmlns:p14="http://schemas.microsoft.com/office/powerpoint/2010/main" val="41505199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70964" y="3212976"/>
            <a:ext cx="3045452" cy="3050852"/>
          </a:xfrm>
          <a:prstGeom prst="rect">
            <a:avLst/>
          </a:prstGeom>
        </p:spPr>
      </p:pic>
      <p:sp>
        <p:nvSpPr>
          <p:cNvPr id="3" name="2 CuadroTexto"/>
          <p:cNvSpPr txBox="1"/>
          <p:nvPr/>
        </p:nvSpPr>
        <p:spPr>
          <a:xfrm>
            <a:off x="0" y="-1"/>
            <a:ext cx="2987825" cy="307777"/>
          </a:xfrm>
          <a:prstGeom prst="rect">
            <a:avLst/>
          </a:prstGeom>
          <a:noFill/>
        </p:spPr>
        <p:txBody>
          <a:bodyPr wrap="square" rtlCol="0">
            <a:spAutoFit/>
          </a:bodyPr>
          <a:lstStyle/>
          <a:p>
            <a:r>
              <a:rPr lang="es-ES" sz="1400" dirty="0" smtClean="0">
                <a:solidFill>
                  <a:schemeClr val="bg1">
                    <a:lumMod val="50000"/>
                  </a:schemeClr>
                </a:solidFill>
              </a:rPr>
              <a:t>Resultados I</a:t>
            </a:r>
            <a:endParaRPr lang="es-ES" sz="1400" dirty="0">
              <a:solidFill>
                <a:schemeClr val="bg1">
                  <a:lumMod val="50000"/>
                </a:schemeClr>
              </a:solidFill>
            </a:endParaRPr>
          </a:p>
        </p:txBody>
      </p:sp>
      <p:sp>
        <p:nvSpPr>
          <p:cNvPr id="6" name="5 CuadroTexto"/>
          <p:cNvSpPr txBox="1"/>
          <p:nvPr/>
        </p:nvSpPr>
        <p:spPr>
          <a:xfrm>
            <a:off x="6156175" y="0"/>
            <a:ext cx="2987825" cy="307777"/>
          </a:xfrm>
          <a:prstGeom prst="rect">
            <a:avLst/>
          </a:prstGeom>
          <a:noFill/>
        </p:spPr>
        <p:txBody>
          <a:bodyPr wrap="square" rtlCol="0">
            <a:spAutoFit/>
          </a:bodyPr>
          <a:lstStyle/>
          <a:p>
            <a:pPr algn="r"/>
            <a:r>
              <a:rPr lang="es-ES" sz="1400" dirty="0" smtClean="0">
                <a:solidFill>
                  <a:schemeClr val="bg1">
                    <a:lumMod val="50000"/>
                  </a:schemeClr>
                </a:solidFill>
              </a:rPr>
              <a:t>Defensa de tesis – Diciembre 2016</a:t>
            </a:r>
            <a:endParaRPr lang="es-ES" sz="1400" dirty="0">
              <a:solidFill>
                <a:schemeClr val="bg1">
                  <a:lumMod val="50000"/>
                </a:schemeClr>
              </a:solidFill>
            </a:endParaRPr>
          </a:p>
        </p:txBody>
      </p:sp>
      <p:sp>
        <p:nvSpPr>
          <p:cNvPr id="8" name="7 CuadroTexto"/>
          <p:cNvSpPr txBox="1"/>
          <p:nvPr/>
        </p:nvSpPr>
        <p:spPr>
          <a:xfrm>
            <a:off x="-19988" y="548680"/>
            <a:ext cx="9143999" cy="1015663"/>
          </a:xfrm>
          <a:prstGeom prst="rect">
            <a:avLst/>
          </a:prstGeom>
          <a:noFill/>
        </p:spPr>
        <p:txBody>
          <a:bodyPr wrap="square" rtlCol="0">
            <a:spAutoFit/>
          </a:bodyPr>
          <a:lstStyle/>
          <a:p>
            <a:pPr algn="ctr"/>
            <a:r>
              <a:rPr lang="es-ES" sz="3200" dirty="0" smtClean="0">
                <a:latin typeface="+mj-lt"/>
              </a:rPr>
              <a:t>Experimento</a:t>
            </a:r>
          </a:p>
          <a:p>
            <a:pPr algn="ctr"/>
            <a:r>
              <a:rPr lang="es-ES" sz="2800" dirty="0" smtClean="0">
                <a:latin typeface="+mj-lt"/>
              </a:rPr>
              <a:t>Dependencia del umbral (paralelismo) con la orientación</a:t>
            </a:r>
            <a:endParaRPr lang="es-ES" sz="2800" dirty="0">
              <a:latin typeface="+mj-lt"/>
            </a:endParaRPr>
          </a:p>
        </p:txBody>
      </p:sp>
      <p:sp>
        <p:nvSpPr>
          <p:cNvPr id="4" name="3 CuadroTexto"/>
          <p:cNvSpPr txBox="1"/>
          <p:nvPr/>
        </p:nvSpPr>
        <p:spPr>
          <a:xfrm>
            <a:off x="768450" y="1913056"/>
            <a:ext cx="3214149" cy="615553"/>
          </a:xfrm>
          <a:prstGeom prst="rect">
            <a:avLst/>
          </a:prstGeom>
          <a:noFill/>
        </p:spPr>
        <p:txBody>
          <a:bodyPr wrap="none" rtlCol="0">
            <a:spAutoFit/>
          </a:bodyPr>
          <a:lstStyle/>
          <a:p>
            <a:pPr algn="ctr"/>
            <a:r>
              <a:rPr lang="es-ES" dirty="0" smtClean="0"/>
              <a:t>Resultados para tres mediciones</a:t>
            </a:r>
          </a:p>
          <a:p>
            <a:pPr algn="ctr"/>
            <a:r>
              <a:rPr lang="es-ES" sz="1600" dirty="0" smtClean="0"/>
              <a:t>(el experimento duraba 4 horas)</a:t>
            </a:r>
            <a:endParaRPr lang="es-ES" sz="1600" dirty="0"/>
          </a:p>
        </p:txBody>
      </p:sp>
      <p:sp>
        <p:nvSpPr>
          <p:cNvPr id="24" name="23 CuadroTexto"/>
          <p:cNvSpPr txBox="1"/>
          <p:nvPr/>
        </p:nvSpPr>
        <p:spPr>
          <a:xfrm>
            <a:off x="4788024" y="1913056"/>
            <a:ext cx="3997633" cy="369332"/>
          </a:xfrm>
          <a:prstGeom prst="rect">
            <a:avLst/>
          </a:prstGeom>
          <a:noFill/>
        </p:spPr>
        <p:txBody>
          <a:bodyPr wrap="none" rtlCol="0">
            <a:spAutoFit/>
          </a:bodyPr>
          <a:lstStyle/>
          <a:p>
            <a:r>
              <a:rPr lang="es-ES" dirty="0" smtClean="0"/>
              <a:t>Ampliación del área central de la imagen</a:t>
            </a:r>
            <a:endParaRPr lang="es-ES" dirty="0"/>
          </a:p>
        </p:txBody>
      </p:sp>
      <p:pic>
        <p:nvPicPr>
          <p:cNvPr id="9" name="3223.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8"/>
          <a:stretch>
            <a:fillRect/>
          </a:stretch>
        </p:blipFill>
        <p:spPr>
          <a:xfrm>
            <a:off x="5858225" y="4971455"/>
            <a:ext cx="609600" cy="609600"/>
          </a:xfrm>
          <a:prstGeom prst="rect">
            <a:avLst/>
          </a:prstGeom>
        </p:spPr>
      </p:pic>
      <p:pic>
        <p:nvPicPr>
          <p:cNvPr id="11" name="3224.mp3">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8"/>
          <a:stretch>
            <a:fillRect/>
          </a:stretch>
        </p:blipFill>
        <p:spPr>
          <a:xfrm>
            <a:off x="7352137" y="4971455"/>
            <a:ext cx="609600" cy="609600"/>
          </a:xfrm>
          <a:prstGeom prst="rect">
            <a:avLst/>
          </a:prstGeom>
        </p:spPr>
      </p:pic>
      <p:pic>
        <p:nvPicPr>
          <p:cNvPr id="20" name="3233.mp3">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8"/>
          <a:stretch>
            <a:fillRect/>
          </a:stretch>
        </p:blipFill>
        <p:spPr>
          <a:xfrm>
            <a:off x="5858225" y="3645024"/>
            <a:ext cx="609600" cy="609600"/>
          </a:xfrm>
          <a:prstGeom prst="rect">
            <a:avLst/>
          </a:prstGeom>
        </p:spPr>
      </p:pic>
      <p:pic>
        <p:nvPicPr>
          <p:cNvPr id="27" name="3234.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8"/>
          <a:stretch>
            <a:fillRect/>
          </a:stretch>
        </p:blipFill>
        <p:spPr>
          <a:xfrm>
            <a:off x="7352137" y="3645024"/>
            <a:ext cx="609600" cy="609600"/>
          </a:xfrm>
          <a:prstGeom prst="rect">
            <a:avLst/>
          </a:prstGeom>
        </p:spPr>
      </p:pic>
      <p:pic>
        <p:nvPicPr>
          <p:cNvPr id="5" name="4 Imagen"/>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52224" y="2602826"/>
            <a:ext cx="4246604" cy="4216855"/>
          </a:xfrm>
          <a:prstGeom prst="rect">
            <a:avLst/>
          </a:prstGeom>
        </p:spPr>
      </p:pic>
      <p:cxnSp>
        <p:nvCxnSpPr>
          <p:cNvPr id="12" name="11 Conector recto"/>
          <p:cNvCxnSpPr>
            <a:stCxn id="13" idx="0"/>
          </p:cNvCxnSpPr>
          <p:nvPr/>
        </p:nvCxnSpPr>
        <p:spPr>
          <a:xfrm flipV="1">
            <a:off x="2382376" y="3212976"/>
            <a:ext cx="4085449" cy="1410664"/>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13" name="12 Elipse"/>
          <p:cNvSpPr/>
          <p:nvPr/>
        </p:nvSpPr>
        <p:spPr>
          <a:xfrm>
            <a:off x="2310368" y="4623640"/>
            <a:ext cx="144016" cy="1440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21" name="20 Conector recto"/>
          <p:cNvCxnSpPr>
            <a:stCxn id="13" idx="4"/>
          </p:cNvCxnSpPr>
          <p:nvPr/>
        </p:nvCxnSpPr>
        <p:spPr>
          <a:xfrm>
            <a:off x="2382376" y="4767656"/>
            <a:ext cx="4085449" cy="1431672"/>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655790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5017" fill="hold"/>
                                        <p:tgtEl>
                                          <p:spTgt spid="9"/>
                                        </p:tgtEl>
                                      </p:cBhvr>
                                    </p:cmd>
                                  </p:childTnLst>
                                </p:cTn>
                              </p:par>
                            </p:childTnLst>
                          </p:cTn>
                        </p:par>
                      </p:childTnLst>
                    </p:cTn>
                  </p:par>
                </p:childTnLst>
              </p:cTn>
              <p:nextCondLst>
                <p:cond evt="onClick" delay="0">
                  <p:tgtEl>
                    <p:spTgt spid="9"/>
                  </p:tgtEl>
                </p:cond>
              </p:nextCondLst>
            </p:seq>
            <p:audio>
              <p:cMediaNode vol="80000">
                <p:cTn id="7" fill="hold" display="0">
                  <p:stCondLst>
                    <p:cond delay="indefinite"/>
                  </p:stCondLst>
                  <p:endCondLst>
                    <p:cond evt="onStopAudio" delay="0">
                      <p:tgtEl>
                        <p:sldTgt/>
                      </p:tgtEl>
                    </p:cond>
                  </p:endCondLst>
                </p:cTn>
                <p:tgtEl>
                  <p:spTgt spid="9"/>
                </p:tgtEl>
              </p:cMediaNode>
            </p:audio>
            <p:seq concurrent="1" nextAc="seek">
              <p:cTn id="8" restart="whenNotActive" fill="hold" evtFilter="cancelBubble" nodeType="interactiveSeq">
                <p:stCondLst>
                  <p:cond evt="onClick" delay="0">
                    <p:tgtEl>
                      <p:spTgt spid="11"/>
                    </p:tgtEl>
                  </p:cond>
                </p:stCondLst>
                <p:endSync evt="end" delay="0">
                  <p:rtn val="all"/>
                </p:endSync>
                <p:childTnLst>
                  <p:par>
                    <p:cTn id="9" fill="hold">
                      <p:stCondLst>
                        <p:cond delay="0"/>
                      </p:stCondLst>
                      <p:childTnLst>
                        <p:par>
                          <p:cTn id="10" fill="hold">
                            <p:stCondLst>
                              <p:cond delay="0"/>
                            </p:stCondLst>
                            <p:childTnLst>
                              <p:par>
                                <p:cTn id="11" presetID="1" presetClass="mediacall" presetSubtype="0" fill="hold" nodeType="clickEffect">
                                  <p:stCondLst>
                                    <p:cond delay="0"/>
                                  </p:stCondLst>
                                  <p:childTnLst>
                                    <p:cmd type="call" cmd="playFrom(0.0)">
                                      <p:cBhvr>
                                        <p:cTn id="12" dur="5017" fill="hold"/>
                                        <p:tgtEl>
                                          <p:spTgt spid="11"/>
                                        </p:tgtEl>
                                      </p:cBhvr>
                                    </p:cmd>
                                  </p:childTnLst>
                                </p:cTn>
                              </p:par>
                            </p:childTnLst>
                          </p:cTn>
                        </p:par>
                      </p:childTnLst>
                    </p:cTn>
                  </p:par>
                </p:childTnLst>
              </p:cTn>
              <p:nextCondLst>
                <p:cond evt="onClick" delay="0">
                  <p:tgtEl>
                    <p:spTgt spid="11"/>
                  </p:tgtEl>
                </p:cond>
              </p:nextCondLst>
            </p:seq>
            <p:audio>
              <p:cMediaNode vol="80000">
                <p:cTn id="13" fill="hold" display="0">
                  <p:stCondLst>
                    <p:cond delay="indefinite"/>
                  </p:stCondLst>
                  <p:endCondLst>
                    <p:cond evt="onStopAudio" delay="0">
                      <p:tgtEl>
                        <p:sldTgt/>
                      </p:tgtEl>
                    </p:cond>
                  </p:endCondLst>
                </p:cTn>
                <p:tgtEl>
                  <p:spTgt spid="11"/>
                </p:tgtEl>
              </p:cMediaNode>
            </p:audio>
            <p:seq concurrent="1" nextAc="seek">
              <p:cTn id="14" restart="whenNotActive" fill="hold" evtFilter="cancelBubble" nodeType="interactiveSeq">
                <p:stCondLst>
                  <p:cond evt="onClick" delay="0">
                    <p:tgtEl>
                      <p:spTgt spid="20"/>
                    </p:tgtEl>
                  </p:cond>
                </p:stCondLst>
                <p:endSync evt="end" delay="0">
                  <p:rtn val="all"/>
                </p:endSync>
                <p:childTnLst>
                  <p:par>
                    <p:cTn id="15" fill="hold">
                      <p:stCondLst>
                        <p:cond delay="0"/>
                      </p:stCondLst>
                      <p:childTnLst>
                        <p:par>
                          <p:cTn id="16" fill="hold">
                            <p:stCondLst>
                              <p:cond delay="0"/>
                            </p:stCondLst>
                            <p:childTnLst>
                              <p:par>
                                <p:cTn id="17" presetID="1" presetClass="mediacall" presetSubtype="0" fill="hold" nodeType="clickEffect">
                                  <p:stCondLst>
                                    <p:cond delay="0"/>
                                  </p:stCondLst>
                                  <p:childTnLst>
                                    <p:cmd type="call" cmd="playFrom(0.0)">
                                      <p:cBhvr>
                                        <p:cTn id="18" dur="5017" fill="hold"/>
                                        <p:tgtEl>
                                          <p:spTgt spid="20"/>
                                        </p:tgtEl>
                                      </p:cBhvr>
                                    </p:cmd>
                                  </p:childTnLst>
                                </p:cTn>
                              </p:par>
                            </p:childTnLst>
                          </p:cTn>
                        </p:par>
                      </p:childTnLst>
                    </p:cTn>
                  </p:par>
                </p:childTnLst>
              </p:cTn>
              <p:nextCondLst>
                <p:cond evt="onClick" delay="0">
                  <p:tgtEl>
                    <p:spTgt spid="20"/>
                  </p:tgtEl>
                </p:cond>
              </p:nextCondLst>
            </p:seq>
            <p:audio>
              <p:cMediaNode vol="80000">
                <p:cTn id="19" fill="hold" display="0">
                  <p:stCondLst>
                    <p:cond delay="indefinite"/>
                  </p:stCondLst>
                  <p:endCondLst>
                    <p:cond evt="onStopAudio" delay="0">
                      <p:tgtEl>
                        <p:sldTgt/>
                      </p:tgtEl>
                    </p:cond>
                  </p:endCondLst>
                </p:cTn>
                <p:tgtEl>
                  <p:spTgt spid="20"/>
                </p:tgtEl>
              </p:cMediaNode>
            </p:audio>
            <p:seq concurrent="1" nextAc="seek">
              <p:cTn id="20" restart="whenNotActive" fill="hold" evtFilter="cancelBubble" nodeType="interactiveSeq">
                <p:stCondLst>
                  <p:cond evt="onClick" delay="0">
                    <p:tgtEl>
                      <p:spTgt spid="27"/>
                    </p:tgtEl>
                  </p:cond>
                </p:stCondLst>
                <p:endSync evt="end" delay="0">
                  <p:rtn val="all"/>
                </p:endSync>
                <p:childTnLst>
                  <p:par>
                    <p:cTn id="21" fill="hold">
                      <p:stCondLst>
                        <p:cond delay="0"/>
                      </p:stCondLst>
                      <p:childTnLst>
                        <p:par>
                          <p:cTn id="22" fill="hold">
                            <p:stCondLst>
                              <p:cond delay="0"/>
                            </p:stCondLst>
                            <p:childTnLst>
                              <p:par>
                                <p:cTn id="23" presetID="1" presetClass="mediacall" presetSubtype="0" fill="hold" nodeType="clickEffect">
                                  <p:stCondLst>
                                    <p:cond delay="0"/>
                                  </p:stCondLst>
                                  <p:childTnLst>
                                    <p:cmd type="call" cmd="playFrom(0.0)">
                                      <p:cBhvr>
                                        <p:cTn id="24" dur="5017" fill="hold"/>
                                        <p:tgtEl>
                                          <p:spTgt spid="27"/>
                                        </p:tgtEl>
                                      </p:cBhvr>
                                    </p:cmd>
                                  </p:childTnLst>
                                </p:cTn>
                              </p:par>
                            </p:childTnLst>
                          </p:cTn>
                        </p:par>
                      </p:childTnLst>
                    </p:cTn>
                  </p:par>
                </p:childTnLst>
              </p:cTn>
              <p:nextCondLst>
                <p:cond evt="onClick" delay="0">
                  <p:tgtEl>
                    <p:spTgt spid="27"/>
                  </p:tgtEl>
                </p:cond>
              </p:nextCondLst>
            </p:seq>
            <p:audio>
              <p:cMediaNode vol="80000">
                <p:cTn id="25" fill="hold" display="0">
                  <p:stCondLst>
                    <p:cond delay="indefinite"/>
                  </p:stCondLst>
                  <p:endCondLst>
                    <p:cond evt="onStopAudio" delay="0">
                      <p:tgtEl>
                        <p:sldTgt/>
                      </p:tgtEl>
                    </p:cond>
                  </p:endCondLst>
                </p:cTn>
                <p:tgtEl>
                  <p:spTgt spid="27"/>
                </p:tgtEl>
              </p:cMediaNode>
            </p:audio>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0" y="-1"/>
            <a:ext cx="2987825" cy="307777"/>
          </a:xfrm>
          <a:prstGeom prst="rect">
            <a:avLst/>
          </a:prstGeom>
          <a:noFill/>
        </p:spPr>
        <p:txBody>
          <a:bodyPr wrap="square" rtlCol="0">
            <a:spAutoFit/>
          </a:bodyPr>
          <a:lstStyle/>
          <a:p>
            <a:r>
              <a:rPr lang="es-ES" sz="1400" dirty="0" smtClean="0">
                <a:solidFill>
                  <a:schemeClr val="bg1">
                    <a:lumMod val="50000"/>
                  </a:schemeClr>
                </a:solidFill>
              </a:rPr>
              <a:t>Resultados II</a:t>
            </a:r>
            <a:endParaRPr lang="es-ES" sz="1400" dirty="0">
              <a:solidFill>
                <a:schemeClr val="bg1">
                  <a:lumMod val="50000"/>
                </a:schemeClr>
              </a:solidFill>
            </a:endParaRPr>
          </a:p>
        </p:txBody>
      </p:sp>
      <p:sp>
        <p:nvSpPr>
          <p:cNvPr id="6" name="5 CuadroTexto"/>
          <p:cNvSpPr txBox="1"/>
          <p:nvPr/>
        </p:nvSpPr>
        <p:spPr>
          <a:xfrm>
            <a:off x="6156175" y="0"/>
            <a:ext cx="2987825" cy="307777"/>
          </a:xfrm>
          <a:prstGeom prst="rect">
            <a:avLst/>
          </a:prstGeom>
          <a:noFill/>
        </p:spPr>
        <p:txBody>
          <a:bodyPr wrap="square" rtlCol="0">
            <a:spAutoFit/>
          </a:bodyPr>
          <a:lstStyle/>
          <a:p>
            <a:pPr algn="r"/>
            <a:r>
              <a:rPr lang="es-ES" sz="1400" dirty="0" smtClean="0">
                <a:solidFill>
                  <a:schemeClr val="bg1">
                    <a:lumMod val="50000"/>
                  </a:schemeClr>
                </a:solidFill>
              </a:rPr>
              <a:t>Defensa de tesis – Diciembre 2016</a:t>
            </a:r>
            <a:endParaRPr lang="es-ES" sz="1400" dirty="0">
              <a:solidFill>
                <a:schemeClr val="bg1">
                  <a:lumMod val="50000"/>
                </a:schemeClr>
              </a:solidFill>
            </a:endParaRPr>
          </a:p>
        </p:txBody>
      </p:sp>
      <p:sp>
        <p:nvSpPr>
          <p:cNvPr id="8" name="7 CuadroTexto"/>
          <p:cNvSpPr txBox="1"/>
          <p:nvPr/>
        </p:nvSpPr>
        <p:spPr>
          <a:xfrm>
            <a:off x="-19988" y="548680"/>
            <a:ext cx="9143999" cy="584775"/>
          </a:xfrm>
          <a:prstGeom prst="rect">
            <a:avLst/>
          </a:prstGeom>
          <a:noFill/>
        </p:spPr>
        <p:txBody>
          <a:bodyPr wrap="square" rtlCol="0">
            <a:spAutoFit/>
          </a:bodyPr>
          <a:lstStyle/>
          <a:p>
            <a:pPr algn="ctr"/>
            <a:r>
              <a:rPr lang="es-ES" sz="3200" dirty="0" smtClean="0">
                <a:latin typeface="+mj-lt"/>
              </a:rPr>
              <a:t>Segundo experimento…</a:t>
            </a:r>
          </a:p>
        </p:txBody>
      </p:sp>
      <p:pic>
        <p:nvPicPr>
          <p:cNvPr id="5" name="4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608" y="2579889"/>
            <a:ext cx="885825" cy="866775"/>
          </a:xfrm>
          <a:prstGeom prst="rect">
            <a:avLst/>
          </a:prstGeom>
        </p:spPr>
      </p:pic>
      <p:pic>
        <p:nvPicPr>
          <p:cNvPr id="7" name="6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2406" y="3571936"/>
            <a:ext cx="895350" cy="885825"/>
          </a:xfrm>
          <a:prstGeom prst="rect">
            <a:avLst/>
          </a:prstGeom>
        </p:spPr>
      </p:pic>
      <p:pic>
        <p:nvPicPr>
          <p:cNvPr id="10" name="9 Image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90487" y="3571935"/>
            <a:ext cx="904875" cy="885825"/>
          </a:xfrm>
          <a:prstGeom prst="rect">
            <a:avLst/>
          </a:prstGeom>
        </p:spPr>
      </p:pic>
      <p:pic>
        <p:nvPicPr>
          <p:cNvPr id="12" name="11 Imagen"/>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49587" y="4340865"/>
            <a:ext cx="923925" cy="904875"/>
          </a:xfrm>
          <a:prstGeom prst="rect">
            <a:avLst/>
          </a:prstGeom>
        </p:spPr>
      </p:pic>
      <p:pic>
        <p:nvPicPr>
          <p:cNvPr id="13" name="12 Imagen"/>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2406" y="4350390"/>
            <a:ext cx="923925" cy="895350"/>
          </a:xfrm>
          <a:prstGeom prst="rect">
            <a:avLst/>
          </a:prstGeom>
        </p:spPr>
      </p:pic>
      <p:pic>
        <p:nvPicPr>
          <p:cNvPr id="14" name="13 Imagen"/>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71437" y="5224614"/>
            <a:ext cx="904875" cy="885825"/>
          </a:xfrm>
          <a:prstGeom prst="rect">
            <a:avLst/>
          </a:prstGeom>
        </p:spPr>
      </p:pic>
      <p:pic>
        <p:nvPicPr>
          <p:cNvPr id="15" name="14 Imagen"/>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49117" y="5244697"/>
            <a:ext cx="933450" cy="923925"/>
          </a:xfrm>
          <a:prstGeom prst="rect">
            <a:avLst/>
          </a:prstGeom>
        </p:spPr>
      </p:pic>
      <p:sp>
        <p:nvSpPr>
          <p:cNvPr id="29" name="28 CuadroTexto"/>
          <p:cNvSpPr txBox="1"/>
          <p:nvPr/>
        </p:nvSpPr>
        <p:spPr>
          <a:xfrm>
            <a:off x="606773" y="2327208"/>
            <a:ext cx="1351588" cy="307777"/>
          </a:xfrm>
          <a:prstGeom prst="rect">
            <a:avLst/>
          </a:prstGeom>
          <a:noFill/>
        </p:spPr>
        <p:txBody>
          <a:bodyPr wrap="none" rtlCol="0">
            <a:spAutoFit/>
          </a:bodyPr>
          <a:lstStyle/>
          <a:p>
            <a:r>
              <a:rPr lang="es-ES" sz="1400" dirty="0" smtClean="0"/>
              <a:t>Estimulo neutro</a:t>
            </a:r>
            <a:endParaRPr lang="es-ES" sz="1400" dirty="0"/>
          </a:p>
        </p:txBody>
      </p:sp>
      <p:sp>
        <p:nvSpPr>
          <p:cNvPr id="30" name="29 CuadroTexto"/>
          <p:cNvSpPr txBox="1"/>
          <p:nvPr/>
        </p:nvSpPr>
        <p:spPr>
          <a:xfrm>
            <a:off x="489187" y="3143059"/>
            <a:ext cx="1614288" cy="307777"/>
          </a:xfrm>
          <a:prstGeom prst="rect">
            <a:avLst/>
          </a:prstGeom>
          <a:noFill/>
        </p:spPr>
        <p:txBody>
          <a:bodyPr wrap="none" rtlCol="0">
            <a:spAutoFit/>
          </a:bodyPr>
          <a:lstStyle/>
          <a:p>
            <a:r>
              <a:rPr lang="es-ES" sz="1400" dirty="0" smtClean="0"/>
              <a:t>Estímulos con señal</a:t>
            </a:r>
            <a:endParaRPr lang="es-ES" sz="1400" dirty="0"/>
          </a:p>
        </p:txBody>
      </p:sp>
      <p:cxnSp>
        <p:nvCxnSpPr>
          <p:cNvPr id="31" name="30 Conector recto de flecha"/>
          <p:cNvCxnSpPr/>
          <p:nvPr/>
        </p:nvCxnSpPr>
        <p:spPr>
          <a:xfrm>
            <a:off x="1308510" y="3577374"/>
            <a:ext cx="18343" cy="229989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32" name="31 CuadroTexto"/>
          <p:cNvSpPr txBox="1"/>
          <p:nvPr/>
        </p:nvSpPr>
        <p:spPr>
          <a:xfrm>
            <a:off x="926743" y="4077072"/>
            <a:ext cx="400110" cy="989373"/>
          </a:xfrm>
          <a:prstGeom prst="rect">
            <a:avLst/>
          </a:prstGeom>
          <a:noFill/>
        </p:spPr>
        <p:txBody>
          <a:bodyPr vert="vert270" wrap="none" rtlCol="0">
            <a:spAutoFit/>
          </a:bodyPr>
          <a:lstStyle/>
          <a:p>
            <a:r>
              <a:rPr lang="es-ES" sz="1400" dirty="0" smtClean="0"/>
              <a:t>Mayor señal</a:t>
            </a:r>
            <a:endParaRPr lang="es-ES" sz="1400" dirty="0"/>
          </a:p>
        </p:txBody>
      </p:sp>
      <p:sp>
        <p:nvSpPr>
          <p:cNvPr id="33" name="32 CuadroTexto"/>
          <p:cNvSpPr txBox="1"/>
          <p:nvPr/>
        </p:nvSpPr>
        <p:spPr>
          <a:xfrm>
            <a:off x="1286783" y="3933056"/>
            <a:ext cx="400110" cy="1311641"/>
          </a:xfrm>
          <a:prstGeom prst="rect">
            <a:avLst/>
          </a:prstGeom>
          <a:noFill/>
        </p:spPr>
        <p:txBody>
          <a:bodyPr vert="vert270" wrap="none" rtlCol="0">
            <a:spAutoFit/>
          </a:bodyPr>
          <a:lstStyle/>
          <a:p>
            <a:r>
              <a:rPr lang="es-ES" sz="1400" dirty="0" smtClean="0"/>
              <a:t>Menor dificultad</a:t>
            </a:r>
            <a:endParaRPr lang="es-ES" sz="1400" dirty="0"/>
          </a:p>
        </p:txBody>
      </p:sp>
      <p:sp>
        <p:nvSpPr>
          <p:cNvPr id="34" name="33 CuadroTexto"/>
          <p:cNvSpPr txBox="1"/>
          <p:nvPr/>
        </p:nvSpPr>
        <p:spPr>
          <a:xfrm>
            <a:off x="0" y="1628800"/>
            <a:ext cx="2653088" cy="553998"/>
          </a:xfrm>
          <a:prstGeom prst="rect">
            <a:avLst/>
          </a:prstGeom>
          <a:noFill/>
        </p:spPr>
        <p:txBody>
          <a:bodyPr wrap="square" rtlCol="0">
            <a:spAutoFit/>
          </a:bodyPr>
          <a:lstStyle/>
          <a:p>
            <a:pPr algn="ctr"/>
            <a:r>
              <a:rPr lang="es-ES" sz="1600" dirty="0" smtClean="0"/>
              <a:t>Tipos de estímulos utilizados</a:t>
            </a:r>
          </a:p>
          <a:p>
            <a:pPr algn="ctr"/>
            <a:r>
              <a:rPr lang="es-ES" sz="1400" dirty="0" smtClean="0"/>
              <a:t>(ejemplos para ángulos)</a:t>
            </a:r>
            <a:endParaRPr lang="es-ES" sz="1400" dirty="0"/>
          </a:p>
        </p:txBody>
      </p:sp>
      <p:sp>
        <p:nvSpPr>
          <p:cNvPr id="35" name="34 CuadroTexto"/>
          <p:cNvSpPr txBox="1"/>
          <p:nvPr/>
        </p:nvSpPr>
        <p:spPr>
          <a:xfrm>
            <a:off x="1571437" y="2642367"/>
            <a:ext cx="1175258" cy="276999"/>
          </a:xfrm>
          <a:prstGeom prst="rect">
            <a:avLst/>
          </a:prstGeom>
          <a:noFill/>
        </p:spPr>
        <p:txBody>
          <a:bodyPr wrap="none" rtlCol="0">
            <a:spAutoFit/>
          </a:bodyPr>
          <a:lstStyle/>
          <a:p>
            <a:r>
              <a:rPr lang="es-ES" sz="1200" dirty="0" smtClean="0"/>
              <a:t>Orientación 90º</a:t>
            </a:r>
            <a:endParaRPr lang="es-ES" sz="1200" dirty="0"/>
          </a:p>
        </p:txBody>
      </p:sp>
      <p:sp>
        <p:nvSpPr>
          <p:cNvPr id="17" name="16 CuadroTexto"/>
          <p:cNvSpPr txBox="1"/>
          <p:nvPr/>
        </p:nvSpPr>
        <p:spPr>
          <a:xfrm>
            <a:off x="3406897" y="1429371"/>
            <a:ext cx="5616624" cy="1323439"/>
          </a:xfrm>
          <a:prstGeom prst="rect">
            <a:avLst/>
          </a:prstGeom>
          <a:noFill/>
        </p:spPr>
        <p:txBody>
          <a:bodyPr wrap="square" rtlCol="0">
            <a:spAutoFit/>
          </a:bodyPr>
          <a:lstStyle/>
          <a:p>
            <a:pPr marL="285750" indent="-285750">
              <a:buFontTx/>
              <a:buChar char="-"/>
            </a:pPr>
            <a:r>
              <a:rPr lang="es-ES" sz="2000" dirty="0" smtClean="0"/>
              <a:t>Se agrego la medición de la categoría ángulos</a:t>
            </a:r>
          </a:p>
          <a:p>
            <a:pPr marL="285750" indent="-285750">
              <a:buFontTx/>
              <a:buChar char="-"/>
            </a:pPr>
            <a:r>
              <a:rPr lang="es-ES" sz="2000" dirty="0" smtClean="0"/>
              <a:t>Se selecciono unas pocas orientaciones</a:t>
            </a:r>
          </a:p>
          <a:p>
            <a:pPr marL="285750" indent="-285750">
              <a:buFontTx/>
              <a:buChar char="-"/>
            </a:pPr>
            <a:r>
              <a:rPr lang="es-ES" sz="2000" dirty="0" smtClean="0"/>
              <a:t>Se hizo el experimento con 12 sujetos en condición de laboratorio</a:t>
            </a:r>
          </a:p>
        </p:txBody>
      </p:sp>
      <p:sp>
        <p:nvSpPr>
          <p:cNvPr id="22" name="21 CuadroTexto"/>
          <p:cNvSpPr txBox="1"/>
          <p:nvPr/>
        </p:nvSpPr>
        <p:spPr>
          <a:xfrm>
            <a:off x="5006087" y="4156199"/>
            <a:ext cx="1840056" cy="369332"/>
          </a:xfrm>
          <a:prstGeom prst="rect">
            <a:avLst/>
          </a:prstGeom>
          <a:noFill/>
        </p:spPr>
        <p:txBody>
          <a:bodyPr wrap="none" rtlCol="0">
            <a:spAutoFit/>
          </a:bodyPr>
          <a:lstStyle/>
          <a:p>
            <a:r>
              <a:rPr lang="es-ES" dirty="0" smtClean="0"/>
              <a:t>Ejemplo en vivo II</a:t>
            </a:r>
            <a:endParaRPr lang="es-ES" dirty="0"/>
          </a:p>
        </p:txBody>
      </p:sp>
    </p:spTree>
    <p:extLst>
      <p:ext uri="{BB962C8B-B14F-4D97-AF65-F5344CB8AC3E}">
        <p14:creationId xmlns:p14="http://schemas.microsoft.com/office/powerpoint/2010/main" val="19219965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0" y="-1"/>
            <a:ext cx="2987825" cy="307777"/>
          </a:xfrm>
          <a:prstGeom prst="rect">
            <a:avLst/>
          </a:prstGeom>
          <a:noFill/>
        </p:spPr>
        <p:txBody>
          <a:bodyPr wrap="square" rtlCol="0">
            <a:spAutoFit/>
          </a:bodyPr>
          <a:lstStyle/>
          <a:p>
            <a:r>
              <a:rPr lang="es-ES" sz="1400" dirty="0" smtClean="0">
                <a:solidFill>
                  <a:schemeClr val="bg1">
                    <a:lumMod val="50000"/>
                  </a:schemeClr>
                </a:solidFill>
              </a:rPr>
              <a:t>Resultados II</a:t>
            </a:r>
            <a:endParaRPr lang="es-ES" sz="1400" dirty="0">
              <a:solidFill>
                <a:schemeClr val="bg1">
                  <a:lumMod val="50000"/>
                </a:schemeClr>
              </a:solidFill>
            </a:endParaRPr>
          </a:p>
        </p:txBody>
      </p:sp>
      <p:sp>
        <p:nvSpPr>
          <p:cNvPr id="6" name="5 CuadroTexto"/>
          <p:cNvSpPr txBox="1"/>
          <p:nvPr/>
        </p:nvSpPr>
        <p:spPr>
          <a:xfrm>
            <a:off x="6156175" y="0"/>
            <a:ext cx="2987825" cy="307777"/>
          </a:xfrm>
          <a:prstGeom prst="rect">
            <a:avLst/>
          </a:prstGeom>
          <a:noFill/>
        </p:spPr>
        <p:txBody>
          <a:bodyPr wrap="square" rtlCol="0">
            <a:spAutoFit/>
          </a:bodyPr>
          <a:lstStyle/>
          <a:p>
            <a:pPr algn="r"/>
            <a:r>
              <a:rPr lang="es-ES" sz="1400" dirty="0" smtClean="0">
                <a:solidFill>
                  <a:schemeClr val="bg1">
                    <a:lumMod val="50000"/>
                  </a:schemeClr>
                </a:solidFill>
              </a:rPr>
              <a:t>Defensa de tesis – Diciembre 2016</a:t>
            </a:r>
            <a:endParaRPr lang="es-ES" sz="1400" dirty="0">
              <a:solidFill>
                <a:schemeClr val="bg1">
                  <a:lumMod val="50000"/>
                </a:schemeClr>
              </a:solidFill>
            </a:endParaRPr>
          </a:p>
        </p:txBody>
      </p:sp>
      <p:sp>
        <p:nvSpPr>
          <p:cNvPr id="8" name="7 CuadroTexto"/>
          <p:cNvSpPr txBox="1"/>
          <p:nvPr/>
        </p:nvSpPr>
        <p:spPr>
          <a:xfrm>
            <a:off x="-19988" y="548680"/>
            <a:ext cx="9143999" cy="584775"/>
          </a:xfrm>
          <a:prstGeom prst="rect">
            <a:avLst/>
          </a:prstGeom>
          <a:noFill/>
        </p:spPr>
        <p:txBody>
          <a:bodyPr wrap="square" rtlCol="0">
            <a:spAutoFit/>
          </a:bodyPr>
          <a:lstStyle/>
          <a:p>
            <a:pPr algn="ctr"/>
            <a:r>
              <a:rPr lang="es-ES" sz="3200" dirty="0" smtClean="0">
                <a:latin typeface="+mj-lt"/>
              </a:rPr>
              <a:t>Segundo experimento…</a:t>
            </a:r>
          </a:p>
        </p:txBody>
      </p:sp>
      <p:pic>
        <p:nvPicPr>
          <p:cNvPr id="5" name="4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608" y="2579889"/>
            <a:ext cx="885825" cy="866775"/>
          </a:xfrm>
          <a:prstGeom prst="rect">
            <a:avLst/>
          </a:prstGeom>
        </p:spPr>
      </p:pic>
      <p:pic>
        <p:nvPicPr>
          <p:cNvPr id="7" name="6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2406" y="3571936"/>
            <a:ext cx="895350" cy="885825"/>
          </a:xfrm>
          <a:prstGeom prst="rect">
            <a:avLst/>
          </a:prstGeom>
        </p:spPr>
      </p:pic>
      <p:pic>
        <p:nvPicPr>
          <p:cNvPr id="10" name="9 Image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90487" y="3571935"/>
            <a:ext cx="904875" cy="885825"/>
          </a:xfrm>
          <a:prstGeom prst="rect">
            <a:avLst/>
          </a:prstGeom>
        </p:spPr>
      </p:pic>
      <p:pic>
        <p:nvPicPr>
          <p:cNvPr id="12" name="11 Imagen"/>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49587" y="4340865"/>
            <a:ext cx="923925" cy="904875"/>
          </a:xfrm>
          <a:prstGeom prst="rect">
            <a:avLst/>
          </a:prstGeom>
        </p:spPr>
      </p:pic>
      <p:pic>
        <p:nvPicPr>
          <p:cNvPr id="13" name="12 Imagen"/>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2406" y="4350390"/>
            <a:ext cx="923925" cy="895350"/>
          </a:xfrm>
          <a:prstGeom prst="rect">
            <a:avLst/>
          </a:prstGeom>
        </p:spPr>
      </p:pic>
      <p:pic>
        <p:nvPicPr>
          <p:cNvPr id="14" name="13 Imagen"/>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71437" y="5224614"/>
            <a:ext cx="904875" cy="885825"/>
          </a:xfrm>
          <a:prstGeom prst="rect">
            <a:avLst/>
          </a:prstGeom>
        </p:spPr>
      </p:pic>
      <p:pic>
        <p:nvPicPr>
          <p:cNvPr id="15" name="14 Imagen"/>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49117" y="5244697"/>
            <a:ext cx="933450" cy="923925"/>
          </a:xfrm>
          <a:prstGeom prst="rect">
            <a:avLst/>
          </a:prstGeom>
        </p:spPr>
      </p:pic>
      <p:sp>
        <p:nvSpPr>
          <p:cNvPr id="29" name="28 CuadroTexto"/>
          <p:cNvSpPr txBox="1"/>
          <p:nvPr/>
        </p:nvSpPr>
        <p:spPr>
          <a:xfrm>
            <a:off x="606773" y="2327208"/>
            <a:ext cx="1351588" cy="307777"/>
          </a:xfrm>
          <a:prstGeom prst="rect">
            <a:avLst/>
          </a:prstGeom>
          <a:noFill/>
        </p:spPr>
        <p:txBody>
          <a:bodyPr wrap="none" rtlCol="0">
            <a:spAutoFit/>
          </a:bodyPr>
          <a:lstStyle/>
          <a:p>
            <a:r>
              <a:rPr lang="es-ES" sz="1400" dirty="0" smtClean="0"/>
              <a:t>Estimulo neutro</a:t>
            </a:r>
            <a:endParaRPr lang="es-ES" sz="1400" dirty="0"/>
          </a:p>
        </p:txBody>
      </p:sp>
      <p:sp>
        <p:nvSpPr>
          <p:cNvPr id="30" name="29 CuadroTexto"/>
          <p:cNvSpPr txBox="1"/>
          <p:nvPr/>
        </p:nvSpPr>
        <p:spPr>
          <a:xfrm>
            <a:off x="489187" y="3143059"/>
            <a:ext cx="1614288" cy="307777"/>
          </a:xfrm>
          <a:prstGeom prst="rect">
            <a:avLst/>
          </a:prstGeom>
          <a:noFill/>
        </p:spPr>
        <p:txBody>
          <a:bodyPr wrap="none" rtlCol="0">
            <a:spAutoFit/>
          </a:bodyPr>
          <a:lstStyle/>
          <a:p>
            <a:r>
              <a:rPr lang="es-ES" sz="1400" dirty="0" smtClean="0"/>
              <a:t>Estímulos con señal</a:t>
            </a:r>
            <a:endParaRPr lang="es-ES" sz="1400" dirty="0"/>
          </a:p>
        </p:txBody>
      </p:sp>
      <p:cxnSp>
        <p:nvCxnSpPr>
          <p:cNvPr id="31" name="30 Conector recto de flecha"/>
          <p:cNvCxnSpPr/>
          <p:nvPr/>
        </p:nvCxnSpPr>
        <p:spPr>
          <a:xfrm>
            <a:off x="1308510" y="3577374"/>
            <a:ext cx="18343" cy="229989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32" name="31 CuadroTexto"/>
          <p:cNvSpPr txBox="1"/>
          <p:nvPr/>
        </p:nvSpPr>
        <p:spPr>
          <a:xfrm>
            <a:off x="926743" y="4077072"/>
            <a:ext cx="400110" cy="989373"/>
          </a:xfrm>
          <a:prstGeom prst="rect">
            <a:avLst/>
          </a:prstGeom>
          <a:noFill/>
        </p:spPr>
        <p:txBody>
          <a:bodyPr vert="vert270" wrap="none" rtlCol="0">
            <a:spAutoFit/>
          </a:bodyPr>
          <a:lstStyle/>
          <a:p>
            <a:r>
              <a:rPr lang="es-ES" sz="1400" dirty="0" smtClean="0"/>
              <a:t>Mayor señal</a:t>
            </a:r>
            <a:endParaRPr lang="es-ES" sz="1400" dirty="0"/>
          </a:p>
        </p:txBody>
      </p:sp>
      <p:sp>
        <p:nvSpPr>
          <p:cNvPr id="33" name="32 CuadroTexto"/>
          <p:cNvSpPr txBox="1"/>
          <p:nvPr/>
        </p:nvSpPr>
        <p:spPr>
          <a:xfrm>
            <a:off x="1286783" y="3933056"/>
            <a:ext cx="400110" cy="1311641"/>
          </a:xfrm>
          <a:prstGeom prst="rect">
            <a:avLst/>
          </a:prstGeom>
          <a:noFill/>
        </p:spPr>
        <p:txBody>
          <a:bodyPr vert="vert270" wrap="none" rtlCol="0">
            <a:spAutoFit/>
          </a:bodyPr>
          <a:lstStyle/>
          <a:p>
            <a:r>
              <a:rPr lang="es-ES" sz="1400" dirty="0" smtClean="0"/>
              <a:t>Menor dificultad</a:t>
            </a:r>
            <a:endParaRPr lang="es-ES" sz="1400" dirty="0"/>
          </a:p>
        </p:txBody>
      </p:sp>
      <p:sp>
        <p:nvSpPr>
          <p:cNvPr id="34" name="33 CuadroTexto"/>
          <p:cNvSpPr txBox="1"/>
          <p:nvPr/>
        </p:nvSpPr>
        <p:spPr>
          <a:xfrm>
            <a:off x="0" y="1628800"/>
            <a:ext cx="2653088" cy="553998"/>
          </a:xfrm>
          <a:prstGeom prst="rect">
            <a:avLst/>
          </a:prstGeom>
          <a:noFill/>
        </p:spPr>
        <p:txBody>
          <a:bodyPr wrap="square" rtlCol="0">
            <a:spAutoFit/>
          </a:bodyPr>
          <a:lstStyle/>
          <a:p>
            <a:pPr algn="ctr"/>
            <a:r>
              <a:rPr lang="es-ES" sz="1600" dirty="0" smtClean="0"/>
              <a:t>Tipos de estímulos utilizados</a:t>
            </a:r>
          </a:p>
          <a:p>
            <a:pPr algn="ctr"/>
            <a:r>
              <a:rPr lang="es-ES" sz="1400" dirty="0" smtClean="0"/>
              <a:t>(ejemplos para ángulos)</a:t>
            </a:r>
            <a:endParaRPr lang="es-ES" sz="1400" dirty="0"/>
          </a:p>
        </p:txBody>
      </p:sp>
      <p:sp>
        <p:nvSpPr>
          <p:cNvPr id="35" name="34 CuadroTexto"/>
          <p:cNvSpPr txBox="1"/>
          <p:nvPr/>
        </p:nvSpPr>
        <p:spPr>
          <a:xfrm>
            <a:off x="1571437" y="2642367"/>
            <a:ext cx="1175258" cy="276999"/>
          </a:xfrm>
          <a:prstGeom prst="rect">
            <a:avLst/>
          </a:prstGeom>
          <a:noFill/>
        </p:spPr>
        <p:txBody>
          <a:bodyPr wrap="none" rtlCol="0">
            <a:spAutoFit/>
          </a:bodyPr>
          <a:lstStyle/>
          <a:p>
            <a:r>
              <a:rPr lang="es-ES" sz="1200" dirty="0" smtClean="0"/>
              <a:t>Orientación 90º</a:t>
            </a:r>
            <a:endParaRPr lang="es-ES" sz="1200" dirty="0"/>
          </a:p>
        </p:txBody>
      </p:sp>
      <p:pic>
        <p:nvPicPr>
          <p:cNvPr id="16" name="15 Imagen"/>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750096" y="3901503"/>
            <a:ext cx="6286400" cy="2935728"/>
          </a:xfrm>
          <a:prstGeom prst="rect">
            <a:avLst/>
          </a:prstGeom>
        </p:spPr>
      </p:pic>
      <p:sp>
        <p:nvSpPr>
          <p:cNvPr id="17" name="16 CuadroTexto"/>
          <p:cNvSpPr txBox="1"/>
          <p:nvPr/>
        </p:nvSpPr>
        <p:spPr>
          <a:xfrm>
            <a:off x="3406897" y="1429371"/>
            <a:ext cx="5616624" cy="1323439"/>
          </a:xfrm>
          <a:prstGeom prst="rect">
            <a:avLst/>
          </a:prstGeom>
          <a:noFill/>
        </p:spPr>
        <p:txBody>
          <a:bodyPr wrap="square" rtlCol="0">
            <a:spAutoFit/>
          </a:bodyPr>
          <a:lstStyle/>
          <a:p>
            <a:pPr marL="285750" indent="-285750">
              <a:buFontTx/>
              <a:buChar char="-"/>
            </a:pPr>
            <a:r>
              <a:rPr lang="es-ES" sz="2000" dirty="0" smtClean="0"/>
              <a:t>Se agrego la medición de la categoría ángulos</a:t>
            </a:r>
          </a:p>
          <a:p>
            <a:pPr marL="285750" indent="-285750">
              <a:buFontTx/>
              <a:buChar char="-"/>
            </a:pPr>
            <a:r>
              <a:rPr lang="es-ES" sz="2000" dirty="0" smtClean="0"/>
              <a:t>Se selecciono unas pocas orientaciones</a:t>
            </a:r>
          </a:p>
          <a:p>
            <a:pPr marL="285750" indent="-285750">
              <a:buFontTx/>
              <a:buChar char="-"/>
            </a:pPr>
            <a:r>
              <a:rPr lang="es-ES" sz="2000" dirty="0" smtClean="0"/>
              <a:t>Se hizo el experimento con 12 sujetos en condición de laboratorio</a:t>
            </a:r>
          </a:p>
        </p:txBody>
      </p:sp>
      <p:sp>
        <p:nvSpPr>
          <p:cNvPr id="36" name="35 CuadroTexto"/>
          <p:cNvSpPr txBox="1"/>
          <p:nvPr/>
        </p:nvSpPr>
        <p:spPr>
          <a:xfrm>
            <a:off x="3023828" y="3487294"/>
            <a:ext cx="5940660" cy="400110"/>
          </a:xfrm>
          <a:prstGeom prst="rect">
            <a:avLst/>
          </a:prstGeom>
          <a:noFill/>
        </p:spPr>
        <p:txBody>
          <a:bodyPr wrap="square" rtlCol="0">
            <a:spAutoFit/>
          </a:bodyPr>
          <a:lstStyle/>
          <a:p>
            <a:pPr algn="ctr"/>
            <a:r>
              <a:rPr lang="es-ES" sz="2000" dirty="0" smtClean="0"/>
              <a:t>Resultados obtenidos</a:t>
            </a:r>
          </a:p>
        </p:txBody>
      </p:sp>
    </p:spTree>
    <p:extLst>
      <p:ext uri="{BB962C8B-B14F-4D97-AF65-F5344CB8AC3E}">
        <p14:creationId xmlns:p14="http://schemas.microsoft.com/office/powerpoint/2010/main" val="14732807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75 CuadroTexto"/>
          <p:cNvSpPr txBox="1"/>
          <p:nvPr/>
        </p:nvSpPr>
        <p:spPr>
          <a:xfrm>
            <a:off x="251520" y="5189130"/>
            <a:ext cx="4032447" cy="400110"/>
          </a:xfrm>
          <a:prstGeom prst="rect">
            <a:avLst/>
          </a:prstGeom>
          <a:noFill/>
          <a:ln w="38100">
            <a:solidFill>
              <a:schemeClr val="accent4"/>
            </a:solidFill>
          </a:ln>
        </p:spPr>
        <p:txBody>
          <a:bodyPr wrap="square" rtlCol="0">
            <a:spAutoFit/>
          </a:bodyPr>
          <a:lstStyle/>
          <a:p>
            <a:pPr algn="ctr"/>
            <a:r>
              <a:rPr lang="es-ES" sz="2000" dirty="0" smtClean="0"/>
              <a:t>Herramientas desarrolladas</a:t>
            </a:r>
            <a:endParaRPr lang="es-ES" sz="2000" dirty="0"/>
          </a:p>
        </p:txBody>
      </p:sp>
      <p:sp>
        <p:nvSpPr>
          <p:cNvPr id="2" name="1 CuadroTexto"/>
          <p:cNvSpPr txBox="1"/>
          <p:nvPr/>
        </p:nvSpPr>
        <p:spPr>
          <a:xfrm>
            <a:off x="0" y="385761"/>
            <a:ext cx="9143999" cy="646331"/>
          </a:xfrm>
          <a:prstGeom prst="rect">
            <a:avLst/>
          </a:prstGeom>
          <a:noFill/>
        </p:spPr>
        <p:txBody>
          <a:bodyPr wrap="square" rtlCol="0">
            <a:spAutoFit/>
          </a:bodyPr>
          <a:lstStyle/>
          <a:p>
            <a:pPr algn="ctr"/>
            <a:r>
              <a:rPr lang="es-ES" sz="3600" dirty="0" smtClean="0"/>
              <a:t>De </a:t>
            </a:r>
            <a:r>
              <a:rPr lang="es-ES" sz="3600" dirty="0" smtClean="0"/>
              <a:t>qué </a:t>
            </a:r>
            <a:r>
              <a:rPr lang="es-ES" sz="3600" dirty="0" smtClean="0"/>
              <a:t>vamos a hablar…</a:t>
            </a:r>
            <a:endParaRPr lang="es-ES" sz="3600" dirty="0"/>
          </a:p>
        </p:txBody>
      </p:sp>
      <p:sp>
        <p:nvSpPr>
          <p:cNvPr id="3" name="2 CuadroTexto"/>
          <p:cNvSpPr txBox="1"/>
          <p:nvPr/>
        </p:nvSpPr>
        <p:spPr>
          <a:xfrm>
            <a:off x="0" y="-1"/>
            <a:ext cx="2987825" cy="307777"/>
          </a:xfrm>
          <a:prstGeom prst="rect">
            <a:avLst/>
          </a:prstGeom>
          <a:noFill/>
        </p:spPr>
        <p:txBody>
          <a:bodyPr wrap="square" rtlCol="0">
            <a:spAutoFit/>
          </a:bodyPr>
          <a:lstStyle/>
          <a:p>
            <a:r>
              <a:rPr lang="es-ES" sz="1400" dirty="0" smtClean="0">
                <a:solidFill>
                  <a:schemeClr val="bg1">
                    <a:lumMod val="50000"/>
                  </a:schemeClr>
                </a:solidFill>
              </a:rPr>
              <a:t>Índice</a:t>
            </a:r>
            <a:endParaRPr lang="es-ES" sz="1400" dirty="0">
              <a:solidFill>
                <a:schemeClr val="bg1">
                  <a:lumMod val="50000"/>
                </a:schemeClr>
              </a:solidFill>
            </a:endParaRPr>
          </a:p>
        </p:txBody>
      </p:sp>
      <p:sp>
        <p:nvSpPr>
          <p:cNvPr id="4" name="3 CuadroTexto"/>
          <p:cNvSpPr txBox="1"/>
          <p:nvPr/>
        </p:nvSpPr>
        <p:spPr>
          <a:xfrm>
            <a:off x="251520" y="2020778"/>
            <a:ext cx="4032448" cy="400110"/>
          </a:xfrm>
          <a:prstGeom prst="rect">
            <a:avLst/>
          </a:prstGeom>
          <a:noFill/>
          <a:ln w="38100">
            <a:solidFill>
              <a:schemeClr val="accent4"/>
            </a:solidFill>
          </a:ln>
        </p:spPr>
        <p:txBody>
          <a:bodyPr wrap="square" rtlCol="0">
            <a:spAutoFit/>
          </a:bodyPr>
          <a:lstStyle/>
          <a:p>
            <a:pPr algn="ctr"/>
            <a:r>
              <a:rPr lang="es-ES" sz="2000" dirty="0" smtClean="0"/>
              <a:t>La tecnología </a:t>
            </a:r>
            <a:r>
              <a:rPr lang="es-ES" sz="2000" dirty="0" err="1" smtClean="0"/>
              <a:t>vOICe</a:t>
            </a:r>
            <a:endParaRPr lang="es-ES" sz="2000" dirty="0"/>
          </a:p>
        </p:txBody>
      </p:sp>
      <p:sp>
        <p:nvSpPr>
          <p:cNvPr id="7" name="6 CuadroTexto"/>
          <p:cNvSpPr txBox="1"/>
          <p:nvPr/>
        </p:nvSpPr>
        <p:spPr>
          <a:xfrm>
            <a:off x="251521" y="2822158"/>
            <a:ext cx="4032447" cy="400110"/>
          </a:xfrm>
          <a:prstGeom prst="rect">
            <a:avLst/>
          </a:prstGeom>
          <a:noFill/>
          <a:ln w="38100">
            <a:solidFill>
              <a:schemeClr val="accent4"/>
            </a:solidFill>
          </a:ln>
        </p:spPr>
        <p:txBody>
          <a:bodyPr wrap="square" rtlCol="0">
            <a:spAutoFit/>
          </a:bodyPr>
          <a:lstStyle/>
          <a:p>
            <a:pPr algn="ctr"/>
            <a:r>
              <a:rPr lang="es-ES" sz="2000" dirty="0" smtClean="0"/>
              <a:t>Objetivos del estudio</a:t>
            </a:r>
            <a:endParaRPr lang="es-ES" sz="2000" dirty="0"/>
          </a:p>
        </p:txBody>
      </p:sp>
      <p:sp>
        <p:nvSpPr>
          <p:cNvPr id="9" name="8 CuadroTexto"/>
          <p:cNvSpPr txBox="1"/>
          <p:nvPr/>
        </p:nvSpPr>
        <p:spPr>
          <a:xfrm>
            <a:off x="251520" y="4397042"/>
            <a:ext cx="4032447" cy="400110"/>
          </a:xfrm>
          <a:prstGeom prst="rect">
            <a:avLst/>
          </a:prstGeom>
          <a:noFill/>
          <a:ln w="38100">
            <a:solidFill>
              <a:schemeClr val="accent4"/>
            </a:solidFill>
          </a:ln>
        </p:spPr>
        <p:txBody>
          <a:bodyPr wrap="square" rtlCol="0">
            <a:spAutoFit/>
          </a:bodyPr>
          <a:lstStyle/>
          <a:p>
            <a:pPr algn="ctr"/>
            <a:r>
              <a:rPr lang="es-ES" sz="2000" dirty="0" smtClean="0"/>
              <a:t>Limitaciones del </a:t>
            </a:r>
            <a:r>
              <a:rPr lang="es-ES" sz="2000" dirty="0" err="1" smtClean="0"/>
              <a:t>vOICe</a:t>
            </a:r>
            <a:endParaRPr lang="es-ES" sz="2000" dirty="0"/>
          </a:p>
        </p:txBody>
      </p:sp>
      <p:sp>
        <p:nvSpPr>
          <p:cNvPr id="11" name="10 CuadroTexto"/>
          <p:cNvSpPr txBox="1"/>
          <p:nvPr/>
        </p:nvSpPr>
        <p:spPr>
          <a:xfrm>
            <a:off x="251521" y="3604954"/>
            <a:ext cx="4032447" cy="400110"/>
          </a:xfrm>
          <a:prstGeom prst="rect">
            <a:avLst/>
          </a:prstGeom>
          <a:noFill/>
          <a:ln w="38100">
            <a:solidFill>
              <a:schemeClr val="accent4"/>
            </a:solidFill>
          </a:ln>
        </p:spPr>
        <p:txBody>
          <a:bodyPr wrap="square" rtlCol="0">
            <a:spAutoFit/>
          </a:bodyPr>
          <a:lstStyle/>
          <a:p>
            <a:pPr algn="ctr"/>
            <a:r>
              <a:rPr lang="es-ES" sz="2000" dirty="0" smtClean="0"/>
              <a:t>Ejemplos conceptuales</a:t>
            </a:r>
            <a:endParaRPr lang="es-ES" sz="2000" dirty="0"/>
          </a:p>
        </p:txBody>
      </p:sp>
      <p:sp>
        <p:nvSpPr>
          <p:cNvPr id="24" name="23 CuadroTexto"/>
          <p:cNvSpPr txBox="1"/>
          <p:nvPr/>
        </p:nvSpPr>
        <p:spPr>
          <a:xfrm>
            <a:off x="4860033" y="2822158"/>
            <a:ext cx="4032447" cy="400110"/>
          </a:xfrm>
          <a:prstGeom prst="rect">
            <a:avLst/>
          </a:prstGeom>
          <a:noFill/>
          <a:ln w="38100">
            <a:solidFill>
              <a:schemeClr val="accent4"/>
            </a:solidFill>
          </a:ln>
        </p:spPr>
        <p:txBody>
          <a:bodyPr wrap="square" rtlCol="0">
            <a:spAutoFit/>
          </a:bodyPr>
          <a:lstStyle/>
          <a:p>
            <a:pPr algn="ctr"/>
            <a:r>
              <a:rPr lang="es-ES" sz="2000" dirty="0" smtClean="0"/>
              <a:t>Dependencia con la orientación I</a:t>
            </a:r>
            <a:endParaRPr lang="es-ES" sz="2000" dirty="0"/>
          </a:p>
        </p:txBody>
      </p:sp>
      <p:sp>
        <p:nvSpPr>
          <p:cNvPr id="25" name="24 CuadroTexto"/>
          <p:cNvSpPr txBox="1"/>
          <p:nvPr/>
        </p:nvSpPr>
        <p:spPr>
          <a:xfrm>
            <a:off x="2555775" y="5981218"/>
            <a:ext cx="4032447" cy="400110"/>
          </a:xfrm>
          <a:prstGeom prst="rect">
            <a:avLst/>
          </a:prstGeom>
          <a:noFill/>
          <a:ln w="38100">
            <a:solidFill>
              <a:schemeClr val="accent4"/>
            </a:solidFill>
          </a:ln>
        </p:spPr>
        <p:txBody>
          <a:bodyPr wrap="square" rtlCol="0">
            <a:spAutoFit/>
          </a:bodyPr>
          <a:lstStyle/>
          <a:p>
            <a:pPr algn="ctr"/>
            <a:r>
              <a:rPr lang="es-ES" sz="2000" dirty="0" smtClean="0"/>
              <a:t>Conclusiones generales</a:t>
            </a:r>
            <a:endParaRPr lang="es-ES" sz="2000" dirty="0"/>
          </a:p>
        </p:txBody>
      </p:sp>
      <p:sp>
        <p:nvSpPr>
          <p:cNvPr id="26" name="25 CuadroTexto"/>
          <p:cNvSpPr txBox="1"/>
          <p:nvPr/>
        </p:nvSpPr>
        <p:spPr>
          <a:xfrm>
            <a:off x="4860032" y="4397042"/>
            <a:ext cx="4032447" cy="400110"/>
          </a:xfrm>
          <a:prstGeom prst="rect">
            <a:avLst/>
          </a:prstGeom>
          <a:noFill/>
          <a:ln w="38100">
            <a:solidFill>
              <a:schemeClr val="accent4"/>
            </a:solidFill>
          </a:ln>
        </p:spPr>
        <p:txBody>
          <a:bodyPr wrap="square" rtlCol="0">
            <a:spAutoFit/>
          </a:bodyPr>
          <a:lstStyle/>
          <a:p>
            <a:pPr algn="ctr"/>
            <a:r>
              <a:rPr lang="es-ES" sz="2000" dirty="0" smtClean="0"/>
              <a:t>El efecto del entrenamiento</a:t>
            </a:r>
            <a:endParaRPr lang="es-ES" sz="2000" dirty="0"/>
          </a:p>
        </p:txBody>
      </p:sp>
      <p:sp>
        <p:nvSpPr>
          <p:cNvPr id="27" name="26 CuadroTexto"/>
          <p:cNvSpPr txBox="1"/>
          <p:nvPr/>
        </p:nvSpPr>
        <p:spPr>
          <a:xfrm>
            <a:off x="4860033" y="3604954"/>
            <a:ext cx="4032447" cy="400110"/>
          </a:xfrm>
          <a:prstGeom prst="rect">
            <a:avLst/>
          </a:prstGeom>
          <a:noFill/>
          <a:ln w="38100">
            <a:solidFill>
              <a:schemeClr val="accent4"/>
            </a:solidFill>
          </a:ln>
        </p:spPr>
        <p:txBody>
          <a:bodyPr wrap="square" rtlCol="0">
            <a:spAutoFit/>
          </a:bodyPr>
          <a:lstStyle/>
          <a:p>
            <a:pPr algn="ctr"/>
            <a:r>
              <a:rPr lang="es-ES" sz="2000" dirty="0" smtClean="0"/>
              <a:t>Dependencia con la orientación II</a:t>
            </a:r>
            <a:endParaRPr lang="es-ES" sz="2000" dirty="0"/>
          </a:p>
        </p:txBody>
      </p:sp>
      <p:cxnSp>
        <p:nvCxnSpPr>
          <p:cNvPr id="28" name="27 Conector angular"/>
          <p:cNvCxnSpPr>
            <a:stCxn id="4" idx="2"/>
            <a:endCxn id="7" idx="0"/>
          </p:cNvCxnSpPr>
          <p:nvPr/>
        </p:nvCxnSpPr>
        <p:spPr>
          <a:xfrm rot="16200000" flipH="1">
            <a:off x="2067109" y="2621522"/>
            <a:ext cx="401270" cy="1"/>
          </a:xfrm>
          <a:prstGeom prst="bentConnector3">
            <a:avLst/>
          </a:prstGeom>
          <a:ln w="38100">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29" name="28 Conector angular"/>
          <p:cNvCxnSpPr/>
          <p:nvPr/>
        </p:nvCxnSpPr>
        <p:spPr>
          <a:xfrm rot="16200000" flipH="1">
            <a:off x="2067110" y="3413611"/>
            <a:ext cx="401270" cy="1"/>
          </a:xfrm>
          <a:prstGeom prst="bentConnector3">
            <a:avLst/>
          </a:prstGeom>
          <a:ln w="38100">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56" name="55 Conector angular"/>
          <p:cNvCxnSpPr>
            <a:stCxn id="11" idx="3"/>
            <a:endCxn id="57" idx="1"/>
          </p:cNvCxnSpPr>
          <p:nvPr/>
        </p:nvCxnSpPr>
        <p:spPr>
          <a:xfrm flipV="1">
            <a:off x="4283968" y="2220832"/>
            <a:ext cx="576065" cy="1584177"/>
          </a:xfrm>
          <a:prstGeom prst="bentConnector3">
            <a:avLst>
              <a:gd name="adj1" fmla="val 36346"/>
            </a:avLst>
          </a:prstGeom>
          <a:ln w="38100">
            <a:solidFill>
              <a:schemeClr val="accent4"/>
            </a:solidFill>
            <a:tailEnd type="arrow"/>
          </a:ln>
        </p:spPr>
        <p:style>
          <a:lnRef idx="1">
            <a:schemeClr val="accent1"/>
          </a:lnRef>
          <a:fillRef idx="0">
            <a:schemeClr val="accent1"/>
          </a:fillRef>
          <a:effectRef idx="0">
            <a:schemeClr val="accent1"/>
          </a:effectRef>
          <a:fontRef idx="minor">
            <a:schemeClr val="tx1"/>
          </a:fontRef>
        </p:style>
      </p:cxnSp>
      <p:sp>
        <p:nvSpPr>
          <p:cNvPr id="57" name="56 CuadroTexto"/>
          <p:cNvSpPr txBox="1"/>
          <p:nvPr/>
        </p:nvSpPr>
        <p:spPr>
          <a:xfrm>
            <a:off x="4860033" y="2020777"/>
            <a:ext cx="4032447" cy="400110"/>
          </a:xfrm>
          <a:prstGeom prst="rect">
            <a:avLst/>
          </a:prstGeom>
          <a:noFill/>
          <a:ln w="38100">
            <a:solidFill>
              <a:schemeClr val="accent4"/>
            </a:solidFill>
          </a:ln>
        </p:spPr>
        <p:txBody>
          <a:bodyPr wrap="square" rtlCol="0">
            <a:spAutoFit/>
          </a:bodyPr>
          <a:lstStyle/>
          <a:p>
            <a:pPr algn="ctr"/>
            <a:r>
              <a:rPr lang="es-ES" sz="2000" dirty="0" smtClean="0"/>
              <a:t>Percepción de figuras sencillas</a:t>
            </a:r>
            <a:endParaRPr lang="es-ES" sz="2000" dirty="0"/>
          </a:p>
        </p:txBody>
      </p:sp>
      <p:cxnSp>
        <p:nvCxnSpPr>
          <p:cNvPr id="65" name="64 Conector angular"/>
          <p:cNvCxnSpPr>
            <a:stCxn id="57" idx="1"/>
            <a:endCxn id="11" idx="3"/>
          </p:cNvCxnSpPr>
          <p:nvPr/>
        </p:nvCxnSpPr>
        <p:spPr>
          <a:xfrm rot="10800000" flipV="1">
            <a:off x="4283969" y="2220831"/>
            <a:ext cx="576065" cy="1584177"/>
          </a:xfrm>
          <a:prstGeom prst="bentConnector3">
            <a:avLst>
              <a:gd name="adj1" fmla="val 63654"/>
            </a:avLst>
          </a:prstGeom>
          <a:ln w="38100">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68" name="67 Conector angular"/>
          <p:cNvCxnSpPr>
            <a:stCxn id="11" idx="2"/>
            <a:endCxn id="9" idx="0"/>
          </p:cNvCxnSpPr>
          <p:nvPr/>
        </p:nvCxnSpPr>
        <p:spPr>
          <a:xfrm rot="5400000">
            <a:off x="2071756" y="4201053"/>
            <a:ext cx="391978" cy="1"/>
          </a:xfrm>
          <a:prstGeom prst="bentConnector3">
            <a:avLst>
              <a:gd name="adj1" fmla="val 50000"/>
            </a:avLst>
          </a:prstGeom>
          <a:ln w="38100">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77" name="76 Conector angular"/>
          <p:cNvCxnSpPr>
            <a:stCxn id="9" idx="2"/>
            <a:endCxn id="76" idx="0"/>
          </p:cNvCxnSpPr>
          <p:nvPr/>
        </p:nvCxnSpPr>
        <p:spPr>
          <a:xfrm rot="5400000">
            <a:off x="2071755" y="4993141"/>
            <a:ext cx="391978" cy="12700"/>
          </a:xfrm>
          <a:prstGeom prst="bentConnector3">
            <a:avLst>
              <a:gd name="adj1" fmla="val 50000"/>
            </a:avLst>
          </a:prstGeom>
          <a:ln w="38100">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80" name="79 Conector angular"/>
          <p:cNvCxnSpPr>
            <a:stCxn id="76" idx="3"/>
            <a:endCxn id="24" idx="1"/>
          </p:cNvCxnSpPr>
          <p:nvPr/>
        </p:nvCxnSpPr>
        <p:spPr>
          <a:xfrm flipV="1">
            <a:off x="4283967" y="3022213"/>
            <a:ext cx="576066" cy="2366972"/>
          </a:xfrm>
          <a:prstGeom prst="bentConnector3">
            <a:avLst>
              <a:gd name="adj1" fmla="val 56827"/>
            </a:avLst>
          </a:prstGeom>
          <a:ln w="38100">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89" name="88 Conector angular"/>
          <p:cNvCxnSpPr>
            <a:stCxn id="24" idx="2"/>
            <a:endCxn id="27" idx="0"/>
          </p:cNvCxnSpPr>
          <p:nvPr/>
        </p:nvCxnSpPr>
        <p:spPr>
          <a:xfrm rot="5400000">
            <a:off x="6684914" y="3413611"/>
            <a:ext cx="382686" cy="12700"/>
          </a:xfrm>
          <a:prstGeom prst="bentConnector3">
            <a:avLst>
              <a:gd name="adj1" fmla="val 50000"/>
            </a:avLst>
          </a:prstGeom>
          <a:ln w="38100">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92" name="91 Conector angular"/>
          <p:cNvCxnSpPr>
            <a:stCxn id="27" idx="2"/>
            <a:endCxn id="26" idx="0"/>
          </p:cNvCxnSpPr>
          <p:nvPr/>
        </p:nvCxnSpPr>
        <p:spPr>
          <a:xfrm rot="5400000">
            <a:off x="6680268" y="4201053"/>
            <a:ext cx="391978" cy="1"/>
          </a:xfrm>
          <a:prstGeom prst="bentConnector3">
            <a:avLst>
              <a:gd name="adj1" fmla="val 50000"/>
            </a:avLst>
          </a:prstGeom>
          <a:ln w="38100">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95" name="94 Conector angular"/>
          <p:cNvCxnSpPr>
            <a:stCxn id="26" idx="2"/>
            <a:endCxn id="25" idx="0"/>
          </p:cNvCxnSpPr>
          <p:nvPr/>
        </p:nvCxnSpPr>
        <p:spPr>
          <a:xfrm rot="5400000">
            <a:off x="5132095" y="4237057"/>
            <a:ext cx="1184066" cy="2304257"/>
          </a:xfrm>
          <a:prstGeom prst="bentConnector3">
            <a:avLst>
              <a:gd name="adj1" fmla="val 75742"/>
            </a:avLst>
          </a:prstGeom>
          <a:ln w="38100">
            <a:solidFill>
              <a:schemeClr val="accent4"/>
            </a:solidFill>
            <a:tailEnd type="arrow"/>
          </a:ln>
        </p:spPr>
        <p:style>
          <a:lnRef idx="1">
            <a:schemeClr val="accent1"/>
          </a:lnRef>
          <a:fillRef idx="0">
            <a:schemeClr val="accent1"/>
          </a:fillRef>
          <a:effectRef idx="0">
            <a:schemeClr val="accent1"/>
          </a:effectRef>
          <a:fontRef idx="minor">
            <a:schemeClr val="tx1"/>
          </a:fontRef>
        </p:style>
      </p:cxnSp>
      <p:sp>
        <p:nvSpPr>
          <p:cNvPr id="99" name="98 CuadroTexto"/>
          <p:cNvSpPr txBox="1"/>
          <p:nvPr/>
        </p:nvSpPr>
        <p:spPr>
          <a:xfrm>
            <a:off x="251521" y="1383159"/>
            <a:ext cx="4032448" cy="461665"/>
          </a:xfrm>
          <a:prstGeom prst="rect">
            <a:avLst/>
          </a:prstGeom>
          <a:noFill/>
        </p:spPr>
        <p:txBody>
          <a:bodyPr wrap="square" rtlCol="0">
            <a:spAutoFit/>
          </a:bodyPr>
          <a:lstStyle/>
          <a:p>
            <a:pPr algn="ctr"/>
            <a:r>
              <a:rPr lang="es-ES" sz="2400" dirty="0" smtClean="0"/>
              <a:t>Herramientas y desarrollos</a:t>
            </a:r>
            <a:endParaRPr lang="es-ES" sz="2400" dirty="0"/>
          </a:p>
        </p:txBody>
      </p:sp>
      <p:sp>
        <p:nvSpPr>
          <p:cNvPr id="100" name="99 CuadroTexto"/>
          <p:cNvSpPr txBox="1"/>
          <p:nvPr/>
        </p:nvSpPr>
        <p:spPr>
          <a:xfrm>
            <a:off x="4860032" y="1383159"/>
            <a:ext cx="4032448" cy="461665"/>
          </a:xfrm>
          <a:prstGeom prst="rect">
            <a:avLst/>
          </a:prstGeom>
          <a:noFill/>
        </p:spPr>
        <p:txBody>
          <a:bodyPr wrap="square" rtlCol="0">
            <a:spAutoFit/>
          </a:bodyPr>
          <a:lstStyle/>
          <a:p>
            <a:pPr algn="ctr"/>
            <a:r>
              <a:rPr lang="es-ES" sz="2400" dirty="0" smtClean="0"/>
              <a:t>Mediciones realizadas</a:t>
            </a:r>
            <a:endParaRPr lang="es-ES" sz="2400" dirty="0"/>
          </a:p>
        </p:txBody>
      </p:sp>
    </p:spTree>
    <p:extLst>
      <p:ext uri="{BB962C8B-B14F-4D97-AF65-F5344CB8AC3E}">
        <p14:creationId xmlns:p14="http://schemas.microsoft.com/office/powerpoint/2010/main" val="29431757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0" y="-1"/>
            <a:ext cx="2987825" cy="307777"/>
          </a:xfrm>
          <a:prstGeom prst="rect">
            <a:avLst/>
          </a:prstGeom>
          <a:noFill/>
        </p:spPr>
        <p:txBody>
          <a:bodyPr wrap="square" rtlCol="0">
            <a:spAutoFit/>
          </a:bodyPr>
          <a:lstStyle/>
          <a:p>
            <a:r>
              <a:rPr lang="es-ES" sz="1400" dirty="0" smtClean="0">
                <a:solidFill>
                  <a:schemeClr val="bg1">
                    <a:lumMod val="50000"/>
                  </a:schemeClr>
                </a:solidFill>
              </a:rPr>
              <a:t>Diseños experimentales</a:t>
            </a:r>
            <a:endParaRPr lang="es-ES" sz="1400" dirty="0">
              <a:solidFill>
                <a:schemeClr val="bg1">
                  <a:lumMod val="50000"/>
                </a:schemeClr>
              </a:solidFill>
            </a:endParaRPr>
          </a:p>
        </p:txBody>
      </p:sp>
      <p:sp>
        <p:nvSpPr>
          <p:cNvPr id="6" name="5 CuadroTexto"/>
          <p:cNvSpPr txBox="1"/>
          <p:nvPr/>
        </p:nvSpPr>
        <p:spPr>
          <a:xfrm>
            <a:off x="6156175" y="0"/>
            <a:ext cx="2987825" cy="307777"/>
          </a:xfrm>
          <a:prstGeom prst="rect">
            <a:avLst/>
          </a:prstGeom>
          <a:noFill/>
        </p:spPr>
        <p:txBody>
          <a:bodyPr wrap="square" rtlCol="0">
            <a:spAutoFit/>
          </a:bodyPr>
          <a:lstStyle/>
          <a:p>
            <a:pPr algn="r"/>
            <a:r>
              <a:rPr lang="es-ES" sz="1400" dirty="0" smtClean="0">
                <a:solidFill>
                  <a:schemeClr val="bg1">
                    <a:lumMod val="50000"/>
                  </a:schemeClr>
                </a:solidFill>
              </a:rPr>
              <a:t>Defensa de tesis – Diciembre 2016</a:t>
            </a:r>
            <a:endParaRPr lang="es-ES" sz="1400" dirty="0">
              <a:solidFill>
                <a:schemeClr val="bg1">
                  <a:lumMod val="50000"/>
                </a:schemeClr>
              </a:solidFill>
            </a:endParaRPr>
          </a:p>
        </p:txBody>
      </p:sp>
      <p:sp>
        <p:nvSpPr>
          <p:cNvPr id="8" name="7 CuadroTexto"/>
          <p:cNvSpPr txBox="1"/>
          <p:nvPr/>
        </p:nvSpPr>
        <p:spPr>
          <a:xfrm>
            <a:off x="-19988" y="548680"/>
            <a:ext cx="9143999" cy="584775"/>
          </a:xfrm>
          <a:prstGeom prst="rect">
            <a:avLst/>
          </a:prstGeom>
          <a:noFill/>
        </p:spPr>
        <p:txBody>
          <a:bodyPr wrap="square" rtlCol="0">
            <a:spAutoFit/>
          </a:bodyPr>
          <a:lstStyle/>
          <a:p>
            <a:pPr algn="ctr"/>
            <a:r>
              <a:rPr lang="es-ES" sz="3200" dirty="0" smtClean="0">
                <a:latin typeface="+mj-lt"/>
              </a:rPr>
              <a:t>Volviendo a la idea original…</a:t>
            </a:r>
          </a:p>
        </p:txBody>
      </p:sp>
      <p:sp>
        <p:nvSpPr>
          <p:cNvPr id="25" name="24 CuadroTexto"/>
          <p:cNvSpPr txBox="1"/>
          <p:nvPr/>
        </p:nvSpPr>
        <p:spPr>
          <a:xfrm>
            <a:off x="2144621" y="1052736"/>
            <a:ext cx="4814780" cy="369332"/>
          </a:xfrm>
          <a:prstGeom prst="rect">
            <a:avLst/>
          </a:prstGeom>
          <a:noFill/>
        </p:spPr>
        <p:txBody>
          <a:bodyPr wrap="none" rtlCol="0">
            <a:spAutoFit/>
          </a:bodyPr>
          <a:lstStyle/>
          <a:p>
            <a:pPr algn="ctr"/>
            <a:r>
              <a:rPr lang="es-ES" dirty="0" smtClean="0"/>
              <a:t>Queremos observar el efecto del entrenamiento</a:t>
            </a:r>
            <a:endParaRPr lang="es-ES" dirty="0"/>
          </a:p>
        </p:txBody>
      </p:sp>
      <p:sp>
        <p:nvSpPr>
          <p:cNvPr id="48" name="47 CuadroTexto"/>
          <p:cNvSpPr txBox="1"/>
          <p:nvPr/>
        </p:nvSpPr>
        <p:spPr>
          <a:xfrm>
            <a:off x="1563679" y="1774557"/>
            <a:ext cx="5976663" cy="646331"/>
          </a:xfrm>
          <a:prstGeom prst="rect">
            <a:avLst/>
          </a:prstGeom>
          <a:noFill/>
        </p:spPr>
        <p:txBody>
          <a:bodyPr wrap="square" rtlCol="0">
            <a:spAutoFit/>
          </a:bodyPr>
          <a:lstStyle/>
          <a:p>
            <a:pPr algn="ctr"/>
            <a:r>
              <a:rPr lang="es-ES" dirty="0" smtClean="0"/>
              <a:t>Elegimos 4 orientaciones con un alto nivel de simetría para buscar posibles efectos de transferencia</a:t>
            </a:r>
            <a:endParaRPr lang="es-ES" dirty="0"/>
          </a:p>
        </p:txBody>
      </p:sp>
      <p:pic>
        <p:nvPicPr>
          <p:cNvPr id="28" name="27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6774" y="2819950"/>
            <a:ext cx="2681170" cy="2913306"/>
          </a:xfrm>
          <a:prstGeom prst="rect">
            <a:avLst/>
          </a:prstGeom>
        </p:spPr>
      </p:pic>
      <p:pic>
        <p:nvPicPr>
          <p:cNvPr id="49" name="48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4048" y="2996952"/>
            <a:ext cx="2959733" cy="2843665"/>
          </a:xfrm>
          <a:prstGeom prst="rect">
            <a:avLst/>
          </a:prstGeom>
        </p:spPr>
      </p:pic>
      <p:sp>
        <p:nvSpPr>
          <p:cNvPr id="50" name="49 CuadroTexto"/>
          <p:cNvSpPr txBox="1"/>
          <p:nvPr/>
        </p:nvSpPr>
        <p:spPr>
          <a:xfrm>
            <a:off x="2259923" y="6080079"/>
            <a:ext cx="934871" cy="369332"/>
          </a:xfrm>
          <a:prstGeom prst="rect">
            <a:avLst/>
          </a:prstGeom>
          <a:noFill/>
        </p:spPr>
        <p:txBody>
          <a:bodyPr wrap="none" rtlCol="0">
            <a:spAutoFit/>
          </a:bodyPr>
          <a:lstStyle/>
          <a:p>
            <a:r>
              <a:rPr lang="es-ES" dirty="0" smtClean="0"/>
              <a:t>Ángulos</a:t>
            </a:r>
            <a:endParaRPr lang="es-ES" dirty="0"/>
          </a:p>
        </p:txBody>
      </p:sp>
      <p:sp>
        <p:nvSpPr>
          <p:cNvPr id="51" name="50 CuadroTexto"/>
          <p:cNvSpPr txBox="1"/>
          <p:nvPr/>
        </p:nvSpPr>
        <p:spPr>
          <a:xfrm>
            <a:off x="6043278" y="6080079"/>
            <a:ext cx="1265026" cy="369332"/>
          </a:xfrm>
          <a:prstGeom prst="rect">
            <a:avLst/>
          </a:prstGeom>
          <a:noFill/>
        </p:spPr>
        <p:txBody>
          <a:bodyPr wrap="none" rtlCol="0">
            <a:spAutoFit/>
          </a:bodyPr>
          <a:lstStyle/>
          <a:p>
            <a:r>
              <a:rPr lang="es-ES" dirty="0" smtClean="0"/>
              <a:t>Paralelismo</a:t>
            </a:r>
            <a:endParaRPr lang="es-ES" dirty="0"/>
          </a:p>
        </p:txBody>
      </p:sp>
    </p:spTree>
    <p:extLst>
      <p:ext uri="{BB962C8B-B14F-4D97-AF65-F5344CB8AC3E}">
        <p14:creationId xmlns:p14="http://schemas.microsoft.com/office/powerpoint/2010/main" val="28373365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71 CuadroTexto"/>
          <p:cNvSpPr txBox="1"/>
          <p:nvPr/>
        </p:nvSpPr>
        <p:spPr>
          <a:xfrm>
            <a:off x="2627784" y="3699248"/>
            <a:ext cx="3695692" cy="523220"/>
          </a:xfrm>
          <a:prstGeom prst="rect">
            <a:avLst/>
          </a:prstGeom>
          <a:noFill/>
        </p:spPr>
        <p:txBody>
          <a:bodyPr wrap="square" rtlCol="0">
            <a:spAutoFit/>
          </a:bodyPr>
          <a:lstStyle/>
          <a:p>
            <a:pPr algn="ctr"/>
            <a:r>
              <a:rPr lang="es-ES" sz="1400" dirty="0" smtClean="0"/>
              <a:t>Entrenan paralelismo 30º </a:t>
            </a:r>
          </a:p>
          <a:p>
            <a:pPr algn="ctr"/>
            <a:r>
              <a:rPr lang="es-ES" sz="1400" dirty="0" smtClean="0"/>
              <a:t>Cuatro sesiones de niveles con </a:t>
            </a:r>
            <a:r>
              <a:rPr lang="es-ES" sz="1400" dirty="0" err="1" smtClean="0"/>
              <a:t>feedback</a:t>
            </a:r>
            <a:endParaRPr lang="es-ES" sz="1400" dirty="0" smtClean="0"/>
          </a:p>
        </p:txBody>
      </p:sp>
      <p:sp>
        <p:nvSpPr>
          <p:cNvPr id="3" name="2 CuadroTexto"/>
          <p:cNvSpPr txBox="1"/>
          <p:nvPr/>
        </p:nvSpPr>
        <p:spPr>
          <a:xfrm>
            <a:off x="0" y="-1"/>
            <a:ext cx="2987825" cy="307777"/>
          </a:xfrm>
          <a:prstGeom prst="rect">
            <a:avLst/>
          </a:prstGeom>
          <a:noFill/>
        </p:spPr>
        <p:txBody>
          <a:bodyPr wrap="square" rtlCol="0">
            <a:spAutoFit/>
          </a:bodyPr>
          <a:lstStyle/>
          <a:p>
            <a:r>
              <a:rPr lang="es-ES" sz="1400" dirty="0" smtClean="0">
                <a:solidFill>
                  <a:schemeClr val="bg1">
                    <a:lumMod val="50000"/>
                  </a:schemeClr>
                </a:solidFill>
              </a:rPr>
              <a:t>Resultados III</a:t>
            </a:r>
            <a:endParaRPr lang="es-ES" sz="1400" dirty="0">
              <a:solidFill>
                <a:schemeClr val="bg1">
                  <a:lumMod val="50000"/>
                </a:schemeClr>
              </a:solidFill>
            </a:endParaRPr>
          </a:p>
        </p:txBody>
      </p:sp>
      <p:sp>
        <p:nvSpPr>
          <p:cNvPr id="6" name="5 CuadroTexto"/>
          <p:cNvSpPr txBox="1"/>
          <p:nvPr/>
        </p:nvSpPr>
        <p:spPr>
          <a:xfrm>
            <a:off x="6156175" y="0"/>
            <a:ext cx="2987825" cy="307777"/>
          </a:xfrm>
          <a:prstGeom prst="rect">
            <a:avLst/>
          </a:prstGeom>
          <a:noFill/>
        </p:spPr>
        <p:txBody>
          <a:bodyPr wrap="square" rtlCol="0">
            <a:spAutoFit/>
          </a:bodyPr>
          <a:lstStyle/>
          <a:p>
            <a:pPr algn="r"/>
            <a:r>
              <a:rPr lang="es-ES" sz="1400" dirty="0" smtClean="0">
                <a:solidFill>
                  <a:schemeClr val="bg1">
                    <a:lumMod val="50000"/>
                  </a:schemeClr>
                </a:solidFill>
              </a:rPr>
              <a:t>Defensa de tesis – Diciembre 2016</a:t>
            </a:r>
            <a:endParaRPr lang="es-ES" sz="1400" dirty="0">
              <a:solidFill>
                <a:schemeClr val="bg1">
                  <a:lumMod val="50000"/>
                </a:schemeClr>
              </a:solidFill>
            </a:endParaRPr>
          </a:p>
        </p:txBody>
      </p:sp>
      <p:sp>
        <p:nvSpPr>
          <p:cNvPr id="8" name="7 CuadroTexto"/>
          <p:cNvSpPr txBox="1"/>
          <p:nvPr/>
        </p:nvSpPr>
        <p:spPr>
          <a:xfrm>
            <a:off x="-19988" y="548680"/>
            <a:ext cx="9143999" cy="584775"/>
          </a:xfrm>
          <a:prstGeom prst="rect">
            <a:avLst/>
          </a:prstGeom>
          <a:noFill/>
        </p:spPr>
        <p:txBody>
          <a:bodyPr wrap="square" rtlCol="0">
            <a:spAutoFit/>
          </a:bodyPr>
          <a:lstStyle/>
          <a:p>
            <a:pPr algn="ctr"/>
            <a:r>
              <a:rPr lang="es-ES" sz="3200" dirty="0" smtClean="0">
                <a:latin typeface="+mj-lt"/>
              </a:rPr>
              <a:t>Volviendo a la idea original…</a:t>
            </a:r>
          </a:p>
        </p:txBody>
      </p:sp>
      <p:sp>
        <p:nvSpPr>
          <p:cNvPr id="25" name="24 CuadroTexto"/>
          <p:cNvSpPr txBox="1"/>
          <p:nvPr/>
        </p:nvSpPr>
        <p:spPr>
          <a:xfrm>
            <a:off x="2144621" y="1052736"/>
            <a:ext cx="4814780" cy="369332"/>
          </a:xfrm>
          <a:prstGeom prst="rect">
            <a:avLst/>
          </a:prstGeom>
          <a:noFill/>
        </p:spPr>
        <p:txBody>
          <a:bodyPr wrap="none" rtlCol="0">
            <a:spAutoFit/>
          </a:bodyPr>
          <a:lstStyle/>
          <a:p>
            <a:pPr algn="ctr"/>
            <a:r>
              <a:rPr lang="es-ES" dirty="0" smtClean="0"/>
              <a:t>Queremos observar el efecto del entrenamiento</a:t>
            </a:r>
            <a:endParaRPr lang="es-ES" dirty="0"/>
          </a:p>
        </p:txBody>
      </p:sp>
      <p:pic>
        <p:nvPicPr>
          <p:cNvPr id="11" name="10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9529" y="2176593"/>
            <a:ext cx="501926" cy="505436"/>
          </a:xfrm>
          <a:prstGeom prst="rect">
            <a:avLst/>
          </a:prstGeom>
        </p:spPr>
      </p:pic>
      <p:pic>
        <p:nvPicPr>
          <p:cNvPr id="12" name="11 Image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37167" y="3113656"/>
            <a:ext cx="480866" cy="473846"/>
          </a:xfrm>
          <a:prstGeom prst="rect">
            <a:avLst/>
          </a:prstGeom>
        </p:spPr>
      </p:pic>
      <p:pic>
        <p:nvPicPr>
          <p:cNvPr id="13" name="12 Imagen"/>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9290" y="2587182"/>
            <a:ext cx="477357" cy="484377"/>
          </a:xfrm>
          <a:prstGeom prst="rect">
            <a:avLst/>
          </a:prstGeom>
        </p:spPr>
      </p:pic>
      <p:pic>
        <p:nvPicPr>
          <p:cNvPr id="14" name="13 Imagen"/>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907704" y="2379607"/>
            <a:ext cx="484377" cy="487887"/>
          </a:xfrm>
          <a:prstGeom prst="rect">
            <a:avLst/>
          </a:prstGeom>
        </p:spPr>
      </p:pic>
      <p:pic>
        <p:nvPicPr>
          <p:cNvPr id="15" name="14 Imagen"/>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69786" y="3396310"/>
            <a:ext cx="480868" cy="480868"/>
          </a:xfrm>
          <a:prstGeom prst="rect">
            <a:avLst/>
          </a:prstGeom>
        </p:spPr>
      </p:pic>
      <p:pic>
        <p:nvPicPr>
          <p:cNvPr id="16" name="15 Imagen"/>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040928" y="3955171"/>
            <a:ext cx="477357" cy="487887"/>
          </a:xfrm>
          <a:prstGeom prst="rect">
            <a:avLst/>
          </a:prstGeom>
        </p:spPr>
      </p:pic>
      <p:pic>
        <p:nvPicPr>
          <p:cNvPr id="17" name="16 Imagen"/>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929851" y="4864459"/>
            <a:ext cx="487887" cy="470338"/>
          </a:xfrm>
          <a:prstGeom prst="rect">
            <a:avLst/>
          </a:prstGeom>
        </p:spPr>
      </p:pic>
      <p:pic>
        <p:nvPicPr>
          <p:cNvPr id="18" name="17 Imagen"/>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01312" y="4867223"/>
            <a:ext cx="480867" cy="491397"/>
          </a:xfrm>
          <a:prstGeom prst="rect">
            <a:avLst/>
          </a:prstGeom>
        </p:spPr>
      </p:pic>
      <p:pic>
        <p:nvPicPr>
          <p:cNvPr id="19" name="18 Imagen"/>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06025" y="4455376"/>
            <a:ext cx="487887" cy="487887"/>
          </a:xfrm>
          <a:prstGeom prst="rect">
            <a:avLst/>
          </a:prstGeom>
        </p:spPr>
      </p:pic>
      <p:pic>
        <p:nvPicPr>
          <p:cNvPr id="20" name="19 Imagen"/>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94291" y="3856029"/>
            <a:ext cx="487888" cy="501927"/>
          </a:xfrm>
          <a:prstGeom prst="rect">
            <a:avLst/>
          </a:prstGeom>
        </p:spPr>
      </p:pic>
      <p:sp>
        <p:nvSpPr>
          <p:cNvPr id="21" name="20 CuadroTexto"/>
          <p:cNvSpPr txBox="1"/>
          <p:nvPr/>
        </p:nvSpPr>
        <p:spPr>
          <a:xfrm>
            <a:off x="179512" y="1700808"/>
            <a:ext cx="2275846" cy="338554"/>
          </a:xfrm>
          <a:prstGeom prst="rect">
            <a:avLst/>
          </a:prstGeom>
          <a:noFill/>
        </p:spPr>
        <p:txBody>
          <a:bodyPr wrap="square" rtlCol="0">
            <a:spAutoFit/>
          </a:bodyPr>
          <a:lstStyle/>
          <a:p>
            <a:pPr algn="ctr"/>
            <a:r>
              <a:rPr lang="es-ES" sz="1600" dirty="0" smtClean="0"/>
              <a:t>Evaluación inicial</a:t>
            </a:r>
            <a:endParaRPr lang="es-ES" sz="1600" dirty="0"/>
          </a:p>
        </p:txBody>
      </p:sp>
      <p:cxnSp>
        <p:nvCxnSpPr>
          <p:cNvPr id="37" name="36 Conector recto de flecha"/>
          <p:cNvCxnSpPr/>
          <p:nvPr/>
        </p:nvCxnSpPr>
        <p:spPr>
          <a:xfrm>
            <a:off x="3060152" y="3952519"/>
            <a:ext cx="28800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7" name="6 CuadroTexto"/>
          <p:cNvSpPr txBox="1"/>
          <p:nvPr/>
        </p:nvSpPr>
        <p:spPr>
          <a:xfrm>
            <a:off x="44577" y="5358990"/>
            <a:ext cx="2410781" cy="523220"/>
          </a:xfrm>
          <a:prstGeom prst="rect">
            <a:avLst/>
          </a:prstGeom>
          <a:noFill/>
        </p:spPr>
        <p:txBody>
          <a:bodyPr wrap="square" rtlCol="0">
            <a:spAutoFit/>
          </a:bodyPr>
          <a:lstStyle/>
          <a:p>
            <a:pPr algn="ctr"/>
            <a:r>
              <a:rPr lang="es-ES" sz="1400" dirty="0" smtClean="0"/>
              <a:t>Todas las orientaciones sin </a:t>
            </a:r>
            <a:r>
              <a:rPr lang="es-ES" sz="1400" dirty="0" err="1" smtClean="0"/>
              <a:t>feedback</a:t>
            </a:r>
            <a:endParaRPr lang="es-ES" sz="1400" dirty="0"/>
          </a:p>
        </p:txBody>
      </p:sp>
      <p:pic>
        <p:nvPicPr>
          <p:cNvPr id="57" name="56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59832" y="3284984"/>
            <a:ext cx="501926" cy="505436"/>
          </a:xfrm>
          <a:prstGeom prst="rect">
            <a:avLst/>
          </a:prstGeom>
        </p:spPr>
      </p:pic>
      <p:pic>
        <p:nvPicPr>
          <p:cNvPr id="58" name="57 Imagen"/>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283968" y="3286364"/>
            <a:ext cx="487887" cy="487887"/>
          </a:xfrm>
          <a:prstGeom prst="rect">
            <a:avLst/>
          </a:prstGeom>
        </p:spPr>
      </p:pic>
      <p:pic>
        <p:nvPicPr>
          <p:cNvPr id="61" name="60 Imagen"/>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83767" y="3286364"/>
            <a:ext cx="484377" cy="487887"/>
          </a:xfrm>
          <a:prstGeom prst="rect">
            <a:avLst/>
          </a:prstGeom>
        </p:spPr>
      </p:pic>
      <p:pic>
        <p:nvPicPr>
          <p:cNvPr id="62" name="61 Image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55030" y="2152520"/>
            <a:ext cx="480866" cy="473846"/>
          </a:xfrm>
          <a:prstGeom prst="rect">
            <a:avLst/>
          </a:prstGeom>
        </p:spPr>
      </p:pic>
      <p:pic>
        <p:nvPicPr>
          <p:cNvPr id="63" name="62 Imagen"/>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292080" y="2152520"/>
            <a:ext cx="487887" cy="470338"/>
          </a:xfrm>
          <a:prstGeom prst="rect">
            <a:avLst/>
          </a:prstGeom>
        </p:spPr>
      </p:pic>
      <p:sp>
        <p:nvSpPr>
          <p:cNvPr id="65" name="64 CuadroTexto"/>
          <p:cNvSpPr txBox="1"/>
          <p:nvPr/>
        </p:nvSpPr>
        <p:spPr>
          <a:xfrm>
            <a:off x="2925648" y="2401724"/>
            <a:ext cx="3105585" cy="523220"/>
          </a:xfrm>
          <a:prstGeom prst="rect">
            <a:avLst/>
          </a:prstGeom>
          <a:noFill/>
        </p:spPr>
        <p:txBody>
          <a:bodyPr wrap="square" rtlCol="0">
            <a:spAutoFit/>
          </a:bodyPr>
          <a:lstStyle/>
          <a:p>
            <a:pPr algn="ctr"/>
            <a:r>
              <a:rPr lang="es-ES" sz="1400" dirty="0" smtClean="0"/>
              <a:t>Entrenan ángulos 30º </a:t>
            </a:r>
          </a:p>
          <a:p>
            <a:pPr algn="ctr"/>
            <a:r>
              <a:rPr lang="es-ES" sz="1400" dirty="0" smtClean="0"/>
              <a:t>Cuatro sesiones de niveles con </a:t>
            </a:r>
            <a:r>
              <a:rPr lang="es-ES" sz="1400" dirty="0" err="1" smtClean="0"/>
              <a:t>feedback</a:t>
            </a:r>
            <a:endParaRPr lang="es-ES" sz="1400" dirty="0" smtClean="0"/>
          </a:p>
        </p:txBody>
      </p:sp>
      <p:pic>
        <p:nvPicPr>
          <p:cNvPr id="66" name="65 Imagen"/>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86531" y="4653136"/>
            <a:ext cx="477357" cy="484377"/>
          </a:xfrm>
          <a:prstGeom prst="rect">
            <a:avLst/>
          </a:prstGeom>
        </p:spPr>
      </p:pic>
      <p:pic>
        <p:nvPicPr>
          <p:cNvPr id="67" name="66 Imagen"/>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635896" y="4653136"/>
            <a:ext cx="487888" cy="501927"/>
          </a:xfrm>
          <a:prstGeom prst="rect">
            <a:avLst/>
          </a:prstGeom>
        </p:spPr>
      </p:pic>
      <p:pic>
        <p:nvPicPr>
          <p:cNvPr id="68" name="67 Imagen"/>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238659" y="4653136"/>
            <a:ext cx="477357" cy="487887"/>
          </a:xfrm>
          <a:prstGeom prst="rect">
            <a:avLst/>
          </a:prstGeom>
        </p:spPr>
      </p:pic>
      <p:pic>
        <p:nvPicPr>
          <p:cNvPr id="69" name="68 Imagen"/>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860032" y="4676324"/>
            <a:ext cx="480868" cy="480868"/>
          </a:xfrm>
          <a:prstGeom prst="rect">
            <a:avLst/>
          </a:prstGeom>
        </p:spPr>
      </p:pic>
      <p:pic>
        <p:nvPicPr>
          <p:cNvPr id="70" name="69 Imagen"/>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436096" y="4653136"/>
            <a:ext cx="480867" cy="491397"/>
          </a:xfrm>
          <a:prstGeom prst="rect">
            <a:avLst/>
          </a:prstGeom>
        </p:spPr>
      </p:pic>
      <p:sp>
        <p:nvSpPr>
          <p:cNvPr id="71" name="70 CuadroTexto"/>
          <p:cNvSpPr txBox="1"/>
          <p:nvPr/>
        </p:nvSpPr>
        <p:spPr>
          <a:xfrm>
            <a:off x="3155030" y="5253393"/>
            <a:ext cx="2695994" cy="307777"/>
          </a:xfrm>
          <a:prstGeom prst="rect">
            <a:avLst/>
          </a:prstGeom>
          <a:noFill/>
        </p:spPr>
        <p:txBody>
          <a:bodyPr wrap="none" rtlCol="0">
            <a:spAutoFit/>
          </a:bodyPr>
          <a:lstStyle/>
          <a:p>
            <a:r>
              <a:rPr lang="es-ES" sz="1400" dirty="0" smtClean="0"/>
              <a:t>No entrenan nada (Grupo Control)</a:t>
            </a:r>
            <a:endParaRPr lang="es-ES" sz="1400" dirty="0"/>
          </a:p>
        </p:txBody>
      </p:sp>
      <p:cxnSp>
        <p:nvCxnSpPr>
          <p:cNvPr id="59" name="58 Conector recto de flecha"/>
          <p:cNvCxnSpPr/>
          <p:nvPr/>
        </p:nvCxnSpPr>
        <p:spPr>
          <a:xfrm>
            <a:off x="3059832" y="2656576"/>
            <a:ext cx="28800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64" name="63 Conector recto de flecha"/>
          <p:cNvCxnSpPr/>
          <p:nvPr/>
        </p:nvCxnSpPr>
        <p:spPr>
          <a:xfrm>
            <a:off x="3059832" y="5229200"/>
            <a:ext cx="28800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pic>
        <p:nvPicPr>
          <p:cNvPr id="73" name="72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39160" y="2176593"/>
            <a:ext cx="501926" cy="505436"/>
          </a:xfrm>
          <a:prstGeom prst="rect">
            <a:avLst/>
          </a:prstGeom>
        </p:spPr>
      </p:pic>
      <p:pic>
        <p:nvPicPr>
          <p:cNvPr id="74" name="73 Image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36798" y="3113656"/>
            <a:ext cx="480866" cy="473846"/>
          </a:xfrm>
          <a:prstGeom prst="rect">
            <a:avLst/>
          </a:prstGeom>
        </p:spPr>
      </p:pic>
      <p:pic>
        <p:nvPicPr>
          <p:cNvPr id="75" name="74 Imagen"/>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58921" y="2587182"/>
            <a:ext cx="477357" cy="484377"/>
          </a:xfrm>
          <a:prstGeom prst="rect">
            <a:avLst/>
          </a:prstGeom>
        </p:spPr>
      </p:pic>
      <p:pic>
        <p:nvPicPr>
          <p:cNvPr id="76" name="75 Imagen"/>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307335" y="2379607"/>
            <a:ext cx="484377" cy="487887"/>
          </a:xfrm>
          <a:prstGeom prst="rect">
            <a:avLst/>
          </a:prstGeom>
        </p:spPr>
      </p:pic>
      <p:pic>
        <p:nvPicPr>
          <p:cNvPr id="77" name="76 Imagen"/>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269417" y="3396310"/>
            <a:ext cx="480868" cy="480868"/>
          </a:xfrm>
          <a:prstGeom prst="rect">
            <a:avLst/>
          </a:prstGeom>
        </p:spPr>
      </p:pic>
      <p:pic>
        <p:nvPicPr>
          <p:cNvPr id="78" name="77 Imagen"/>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440559" y="3955171"/>
            <a:ext cx="477357" cy="487887"/>
          </a:xfrm>
          <a:prstGeom prst="rect">
            <a:avLst/>
          </a:prstGeom>
        </p:spPr>
      </p:pic>
      <p:pic>
        <p:nvPicPr>
          <p:cNvPr id="79" name="78 Imagen"/>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329482" y="4864459"/>
            <a:ext cx="487887" cy="470338"/>
          </a:xfrm>
          <a:prstGeom prst="rect">
            <a:avLst/>
          </a:prstGeom>
        </p:spPr>
      </p:pic>
      <p:pic>
        <p:nvPicPr>
          <p:cNvPr id="80" name="79 Imagen"/>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600943" y="4867223"/>
            <a:ext cx="480867" cy="491397"/>
          </a:xfrm>
          <a:prstGeom prst="rect">
            <a:avLst/>
          </a:prstGeom>
        </p:spPr>
      </p:pic>
      <p:pic>
        <p:nvPicPr>
          <p:cNvPr id="81" name="80 Imagen"/>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405656" y="4455376"/>
            <a:ext cx="487887" cy="487887"/>
          </a:xfrm>
          <a:prstGeom prst="rect">
            <a:avLst/>
          </a:prstGeom>
        </p:spPr>
      </p:pic>
      <p:pic>
        <p:nvPicPr>
          <p:cNvPr id="82" name="81 Imagen"/>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593922" y="3856029"/>
            <a:ext cx="487888" cy="501927"/>
          </a:xfrm>
          <a:prstGeom prst="rect">
            <a:avLst/>
          </a:prstGeom>
        </p:spPr>
      </p:pic>
      <p:sp>
        <p:nvSpPr>
          <p:cNvPr id="83" name="82 CuadroTexto"/>
          <p:cNvSpPr txBox="1"/>
          <p:nvPr/>
        </p:nvSpPr>
        <p:spPr>
          <a:xfrm>
            <a:off x="6579143" y="1700808"/>
            <a:ext cx="2275846" cy="338554"/>
          </a:xfrm>
          <a:prstGeom prst="rect">
            <a:avLst/>
          </a:prstGeom>
          <a:noFill/>
        </p:spPr>
        <p:txBody>
          <a:bodyPr wrap="square" rtlCol="0">
            <a:spAutoFit/>
          </a:bodyPr>
          <a:lstStyle/>
          <a:p>
            <a:pPr algn="ctr"/>
            <a:r>
              <a:rPr lang="es-ES" sz="1600" dirty="0" smtClean="0"/>
              <a:t>Evaluación final</a:t>
            </a:r>
            <a:endParaRPr lang="es-ES" sz="1600" dirty="0"/>
          </a:p>
        </p:txBody>
      </p:sp>
      <p:sp>
        <p:nvSpPr>
          <p:cNvPr id="84" name="83 CuadroTexto"/>
          <p:cNvSpPr txBox="1"/>
          <p:nvPr/>
        </p:nvSpPr>
        <p:spPr>
          <a:xfrm>
            <a:off x="6444208" y="5358990"/>
            <a:ext cx="2410781" cy="523220"/>
          </a:xfrm>
          <a:prstGeom prst="rect">
            <a:avLst/>
          </a:prstGeom>
          <a:noFill/>
        </p:spPr>
        <p:txBody>
          <a:bodyPr wrap="square" rtlCol="0">
            <a:spAutoFit/>
          </a:bodyPr>
          <a:lstStyle/>
          <a:p>
            <a:pPr algn="ctr"/>
            <a:r>
              <a:rPr lang="es-ES" sz="1400" dirty="0" smtClean="0"/>
              <a:t>Todas las orientaciones sin </a:t>
            </a:r>
            <a:r>
              <a:rPr lang="es-ES" sz="1400" dirty="0" err="1" smtClean="0"/>
              <a:t>feedback</a:t>
            </a:r>
            <a:endParaRPr lang="es-ES" sz="1400" dirty="0"/>
          </a:p>
        </p:txBody>
      </p:sp>
      <p:sp>
        <p:nvSpPr>
          <p:cNvPr id="30" name="29 Rectángulo"/>
          <p:cNvSpPr/>
          <p:nvPr/>
        </p:nvSpPr>
        <p:spPr>
          <a:xfrm>
            <a:off x="44577" y="2060848"/>
            <a:ext cx="2655215" cy="33464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5" name="84 Rectángulo"/>
          <p:cNvSpPr/>
          <p:nvPr/>
        </p:nvSpPr>
        <p:spPr>
          <a:xfrm>
            <a:off x="6372200" y="2060848"/>
            <a:ext cx="2655215" cy="33464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5030502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0" y="-1"/>
            <a:ext cx="2987825" cy="307777"/>
          </a:xfrm>
          <a:prstGeom prst="rect">
            <a:avLst/>
          </a:prstGeom>
          <a:noFill/>
        </p:spPr>
        <p:txBody>
          <a:bodyPr wrap="square" rtlCol="0">
            <a:spAutoFit/>
          </a:bodyPr>
          <a:lstStyle/>
          <a:p>
            <a:r>
              <a:rPr lang="es-ES" sz="1400" dirty="0" smtClean="0">
                <a:solidFill>
                  <a:schemeClr val="bg1">
                    <a:lumMod val="50000"/>
                  </a:schemeClr>
                </a:solidFill>
              </a:rPr>
              <a:t>Resultados III</a:t>
            </a:r>
            <a:endParaRPr lang="es-ES" sz="1400" dirty="0">
              <a:solidFill>
                <a:schemeClr val="bg1">
                  <a:lumMod val="50000"/>
                </a:schemeClr>
              </a:solidFill>
            </a:endParaRPr>
          </a:p>
        </p:txBody>
      </p:sp>
      <p:sp>
        <p:nvSpPr>
          <p:cNvPr id="6" name="5 CuadroTexto"/>
          <p:cNvSpPr txBox="1"/>
          <p:nvPr/>
        </p:nvSpPr>
        <p:spPr>
          <a:xfrm>
            <a:off x="6156175" y="0"/>
            <a:ext cx="2987825" cy="307777"/>
          </a:xfrm>
          <a:prstGeom prst="rect">
            <a:avLst/>
          </a:prstGeom>
          <a:noFill/>
        </p:spPr>
        <p:txBody>
          <a:bodyPr wrap="square" rtlCol="0">
            <a:spAutoFit/>
          </a:bodyPr>
          <a:lstStyle/>
          <a:p>
            <a:pPr algn="r"/>
            <a:r>
              <a:rPr lang="es-ES" sz="1400" dirty="0" smtClean="0">
                <a:solidFill>
                  <a:schemeClr val="bg1">
                    <a:lumMod val="50000"/>
                  </a:schemeClr>
                </a:solidFill>
              </a:rPr>
              <a:t>Defensa de tesis – Diciembre 2016</a:t>
            </a:r>
            <a:endParaRPr lang="es-ES" sz="1400" dirty="0">
              <a:solidFill>
                <a:schemeClr val="bg1">
                  <a:lumMod val="50000"/>
                </a:schemeClr>
              </a:solidFill>
            </a:endParaRPr>
          </a:p>
        </p:txBody>
      </p:sp>
      <p:sp>
        <p:nvSpPr>
          <p:cNvPr id="8" name="7 CuadroTexto"/>
          <p:cNvSpPr txBox="1"/>
          <p:nvPr/>
        </p:nvSpPr>
        <p:spPr>
          <a:xfrm>
            <a:off x="-19988" y="548680"/>
            <a:ext cx="9143999" cy="584775"/>
          </a:xfrm>
          <a:prstGeom prst="rect">
            <a:avLst/>
          </a:prstGeom>
          <a:noFill/>
        </p:spPr>
        <p:txBody>
          <a:bodyPr wrap="square" rtlCol="0">
            <a:spAutoFit/>
          </a:bodyPr>
          <a:lstStyle/>
          <a:p>
            <a:pPr algn="ctr"/>
            <a:r>
              <a:rPr lang="es-ES" sz="3200" dirty="0" smtClean="0">
                <a:latin typeface="+mj-lt"/>
              </a:rPr>
              <a:t>Volviendo a la idea original…</a:t>
            </a:r>
          </a:p>
        </p:txBody>
      </p:sp>
      <p:sp>
        <p:nvSpPr>
          <p:cNvPr id="25" name="24 CuadroTexto"/>
          <p:cNvSpPr txBox="1"/>
          <p:nvPr/>
        </p:nvSpPr>
        <p:spPr>
          <a:xfrm>
            <a:off x="2144621" y="1052736"/>
            <a:ext cx="4814780" cy="369332"/>
          </a:xfrm>
          <a:prstGeom prst="rect">
            <a:avLst/>
          </a:prstGeom>
          <a:noFill/>
        </p:spPr>
        <p:txBody>
          <a:bodyPr wrap="none" rtlCol="0">
            <a:spAutoFit/>
          </a:bodyPr>
          <a:lstStyle/>
          <a:p>
            <a:pPr algn="ctr"/>
            <a:r>
              <a:rPr lang="es-ES" dirty="0" smtClean="0"/>
              <a:t>Queremos observar el efecto del entrenamiento</a:t>
            </a:r>
            <a:endParaRPr lang="es-ES" dirty="0"/>
          </a:p>
        </p:txBody>
      </p:sp>
      <p:pic>
        <p:nvPicPr>
          <p:cNvPr id="11" name="10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9529" y="2176593"/>
            <a:ext cx="501926" cy="505436"/>
          </a:xfrm>
          <a:prstGeom prst="rect">
            <a:avLst/>
          </a:prstGeom>
        </p:spPr>
      </p:pic>
      <p:pic>
        <p:nvPicPr>
          <p:cNvPr id="12" name="11 Image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37167" y="3113656"/>
            <a:ext cx="480866" cy="473846"/>
          </a:xfrm>
          <a:prstGeom prst="rect">
            <a:avLst/>
          </a:prstGeom>
        </p:spPr>
      </p:pic>
      <p:pic>
        <p:nvPicPr>
          <p:cNvPr id="13" name="12 Imagen"/>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9290" y="2587182"/>
            <a:ext cx="477357" cy="484377"/>
          </a:xfrm>
          <a:prstGeom prst="rect">
            <a:avLst/>
          </a:prstGeom>
        </p:spPr>
      </p:pic>
      <p:pic>
        <p:nvPicPr>
          <p:cNvPr id="14" name="13 Imagen"/>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907704" y="2379607"/>
            <a:ext cx="484377" cy="487887"/>
          </a:xfrm>
          <a:prstGeom prst="rect">
            <a:avLst/>
          </a:prstGeom>
        </p:spPr>
      </p:pic>
      <p:pic>
        <p:nvPicPr>
          <p:cNvPr id="15" name="14 Imagen"/>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69786" y="3396310"/>
            <a:ext cx="480868" cy="480868"/>
          </a:xfrm>
          <a:prstGeom prst="rect">
            <a:avLst/>
          </a:prstGeom>
        </p:spPr>
      </p:pic>
      <p:pic>
        <p:nvPicPr>
          <p:cNvPr id="16" name="15 Imagen"/>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040928" y="3955171"/>
            <a:ext cx="477357" cy="487887"/>
          </a:xfrm>
          <a:prstGeom prst="rect">
            <a:avLst/>
          </a:prstGeom>
        </p:spPr>
      </p:pic>
      <p:pic>
        <p:nvPicPr>
          <p:cNvPr id="17" name="16 Imagen"/>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929851" y="4864459"/>
            <a:ext cx="487887" cy="470338"/>
          </a:xfrm>
          <a:prstGeom prst="rect">
            <a:avLst/>
          </a:prstGeom>
        </p:spPr>
      </p:pic>
      <p:pic>
        <p:nvPicPr>
          <p:cNvPr id="18" name="17 Imagen"/>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01312" y="4867223"/>
            <a:ext cx="480867" cy="491397"/>
          </a:xfrm>
          <a:prstGeom prst="rect">
            <a:avLst/>
          </a:prstGeom>
        </p:spPr>
      </p:pic>
      <p:pic>
        <p:nvPicPr>
          <p:cNvPr id="19" name="18 Imagen"/>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06025" y="4455376"/>
            <a:ext cx="487887" cy="487887"/>
          </a:xfrm>
          <a:prstGeom prst="rect">
            <a:avLst/>
          </a:prstGeom>
        </p:spPr>
      </p:pic>
      <p:pic>
        <p:nvPicPr>
          <p:cNvPr id="20" name="19 Imagen"/>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94291" y="3856029"/>
            <a:ext cx="487888" cy="501927"/>
          </a:xfrm>
          <a:prstGeom prst="rect">
            <a:avLst/>
          </a:prstGeom>
        </p:spPr>
      </p:pic>
      <p:sp>
        <p:nvSpPr>
          <p:cNvPr id="21" name="20 CuadroTexto"/>
          <p:cNvSpPr txBox="1"/>
          <p:nvPr/>
        </p:nvSpPr>
        <p:spPr>
          <a:xfrm>
            <a:off x="179512" y="1700808"/>
            <a:ext cx="2275846" cy="338554"/>
          </a:xfrm>
          <a:prstGeom prst="rect">
            <a:avLst/>
          </a:prstGeom>
          <a:noFill/>
        </p:spPr>
        <p:txBody>
          <a:bodyPr wrap="square" rtlCol="0">
            <a:spAutoFit/>
          </a:bodyPr>
          <a:lstStyle/>
          <a:p>
            <a:pPr algn="ctr"/>
            <a:r>
              <a:rPr lang="es-ES" sz="1600" dirty="0" smtClean="0"/>
              <a:t>Evaluación inicial</a:t>
            </a:r>
            <a:endParaRPr lang="es-ES" sz="1600" dirty="0"/>
          </a:p>
        </p:txBody>
      </p:sp>
      <p:sp>
        <p:nvSpPr>
          <p:cNvPr id="7" name="6 CuadroTexto"/>
          <p:cNvSpPr txBox="1"/>
          <p:nvPr/>
        </p:nvSpPr>
        <p:spPr>
          <a:xfrm>
            <a:off x="44577" y="5358990"/>
            <a:ext cx="2410781" cy="523220"/>
          </a:xfrm>
          <a:prstGeom prst="rect">
            <a:avLst/>
          </a:prstGeom>
          <a:noFill/>
        </p:spPr>
        <p:txBody>
          <a:bodyPr wrap="square" rtlCol="0">
            <a:spAutoFit/>
          </a:bodyPr>
          <a:lstStyle/>
          <a:p>
            <a:pPr algn="ctr"/>
            <a:r>
              <a:rPr lang="es-ES" sz="1400" dirty="0" smtClean="0"/>
              <a:t>Todas las orientaciones sin </a:t>
            </a:r>
            <a:r>
              <a:rPr lang="es-ES" sz="1400" dirty="0" err="1" smtClean="0"/>
              <a:t>feedback</a:t>
            </a:r>
            <a:endParaRPr lang="es-ES" sz="1400" dirty="0"/>
          </a:p>
        </p:txBody>
      </p:sp>
      <p:pic>
        <p:nvPicPr>
          <p:cNvPr id="66" name="65 Imagen"/>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86531" y="4653136"/>
            <a:ext cx="477357" cy="484377"/>
          </a:xfrm>
          <a:prstGeom prst="rect">
            <a:avLst/>
          </a:prstGeom>
        </p:spPr>
      </p:pic>
      <p:pic>
        <p:nvPicPr>
          <p:cNvPr id="67" name="66 Imagen"/>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635896" y="4653136"/>
            <a:ext cx="487888" cy="501927"/>
          </a:xfrm>
          <a:prstGeom prst="rect">
            <a:avLst/>
          </a:prstGeom>
        </p:spPr>
      </p:pic>
      <p:pic>
        <p:nvPicPr>
          <p:cNvPr id="68" name="67 Imagen"/>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238659" y="4653136"/>
            <a:ext cx="477357" cy="487887"/>
          </a:xfrm>
          <a:prstGeom prst="rect">
            <a:avLst/>
          </a:prstGeom>
        </p:spPr>
      </p:pic>
      <p:pic>
        <p:nvPicPr>
          <p:cNvPr id="69" name="68 Imagen"/>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860032" y="4676324"/>
            <a:ext cx="480868" cy="480868"/>
          </a:xfrm>
          <a:prstGeom prst="rect">
            <a:avLst/>
          </a:prstGeom>
        </p:spPr>
      </p:pic>
      <p:pic>
        <p:nvPicPr>
          <p:cNvPr id="70" name="69 Imagen"/>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436096" y="4653136"/>
            <a:ext cx="480867" cy="491397"/>
          </a:xfrm>
          <a:prstGeom prst="rect">
            <a:avLst/>
          </a:prstGeom>
        </p:spPr>
      </p:pic>
      <p:sp>
        <p:nvSpPr>
          <p:cNvPr id="71" name="70 CuadroTexto"/>
          <p:cNvSpPr txBox="1"/>
          <p:nvPr/>
        </p:nvSpPr>
        <p:spPr>
          <a:xfrm>
            <a:off x="3155030" y="5253393"/>
            <a:ext cx="2695994" cy="307777"/>
          </a:xfrm>
          <a:prstGeom prst="rect">
            <a:avLst/>
          </a:prstGeom>
          <a:noFill/>
        </p:spPr>
        <p:txBody>
          <a:bodyPr wrap="none" rtlCol="0">
            <a:spAutoFit/>
          </a:bodyPr>
          <a:lstStyle/>
          <a:p>
            <a:r>
              <a:rPr lang="es-ES" sz="1400" dirty="0" smtClean="0"/>
              <a:t>No entrenan nada (Grupo Control)</a:t>
            </a:r>
            <a:endParaRPr lang="es-ES" sz="1400" dirty="0"/>
          </a:p>
        </p:txBody>
      </p:sp>
      <p:cxnSp>
        <p:nvCxnSpPr>
          <p:cNvPr id="64" name="63 Conector recto de flecha"/>
          <p:cNvCxnSpPr/>
          <p:nvPr/>
        </p:nvCxnSpPr>
        <p:spPr>
          <a:xfrm>
            <a:off x="3059832" y="5229200"/>
            <a:ext cx="28800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pic>
        <p:nvPicPr>
          <p:cNvPr id="73" name="72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39160" y="2176593"/>
            <a:ext cx="501926" cy="505436"/>
          </a:xfrm>
          <a:prstGeom prst="rect">
            <a:avLst/>
          </a:prstGeom>
        </p:spPr>
      </p:pic>
      <p:pic>
        <p:nvPicPr>
          <p:cNvPr id="74" name="73 Image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36798" y="3113656"/>
            <a:ext cx="480866" cy="473846"/>
          </a:xfrm>
          <a:prstGeom prst="rect">
            <a:avLst/>
          </a:prstGeom>
        </p:spPr>
      </p:pic>
      <p:pic>
        <p:nvPicPr>
          <p:cNvPr id="75" name="74 Imagen"/>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58921" y="2587182"/>
            <a:ext cx="477357" cy="484377"/>
          </a:xfrm>
          <a:prstGeom prst="rect">
            <a:avLst/>
          </a:prstGeom>
        </p:spPr>
      </p:pic>
      <p:pic>
        <p:nvPicPr>
          <p:cNvPr id="76" name="75 Imagen"/>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307335" y="2379607"/>
            <a:ext cx="484377" cy="487887"/>
          </a:xfrm>
          <a:prstGeom prst="rect">
            <a:avLst/>
          </a:prstGeom>
        </p:spPr>
      </p:pic>
      <p:pic>
        <p:nvPicPr>
          <p:cNvPr id="77" name="76 Imagen"/>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269417" y="3396310"/>
            <a:ext cx="480868" cy="480868"/>
          </a:xfrm>
          <a:prstGeom prst="rect">
            <a:avLst/>
          </a:prstGeom>
        </p:spPr>
      </p:pic>
      <p:pic>
        <p:nvPicPr>
          <p:cNvPr id="78" name="77 Imagen"/>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440559" y="3955171"/>
            <a:ext cx="477357" cy="487887"/>
          </a:xfrm>
          <a:prstGeom prst="rect">
            <a:avLst/>
          </a:prstGeom>
        </p:spPr>
      </p:pic>
      <p:pic>
        <p:nvPicPr>
          <p:cNvPr id="79" name="78 Imagen"/>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329482" y="4864459"/>
            <a:ext cx="487887" cy="470338"/>
          </a:xfrm>
          <a:prstGeom prst="rect">
            <a:avLst/>
          </a:prstGeom>
        </p:spPr>
      </p:pic>
      <p:pic>
        <p:nvPicPr>
          <p:cNvPr id="80" name="79 Imagen"/>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600943" y="4867223"/>
            <a:ext cx="480867" cy="491397"/>
          </a:xfrm>
          <a:prstGeom prst="rect">
            <a:avLst/>
          </a:prstGeom>
        </p:spPr>
      </p:pic>
      <p:pic>
        <p:nvPicPr>
          <p:cNvPr id="81" name="80 Imagen"/>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405656" y="4455376"/>
            <a:ext cx="487887" cy="487887"/>
          </a:xfrm>
          <a:prstGeom prst="rect">
            <a:avLst/>
          </a:prstGeom>
        </p:spPr>
      </p:pic>
      <p:pic>
        <p:nvPicPr>
          <p:cNvPr id="82" name="81 Imagen"/>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593922" y="3856029"/>
            <a:ext cx="487888" cy="501927"/>
          </a:xfrm>
          <a:prstGeom prst="rect">
            <a:avLst/>
          </a:prstGeom>
        </p:spPr>
      </p:pic>
      <p:sp>
        <p:nvSpPr>
          <p:cNvPr id="83" name="82 CuadroTexto"/>
          <p:cNvSpPr txBox="1"/>
          <p:nvPr/>
        </p:nvSpPr>
        <p:spPr>
          <a:xfrm>
            <a:off x="6579143" y="1700808"/>
            <a:ext cx="2275846" cy="338554"/>
          </a:xfrm>
          <a:prstGeom prst="rect">
            <a:avLst/>
          </a:prstGeom>
          <a:noFill/>
        </p:spPr>
        <p:txBody>
          <a:bodyPr wrap="square" rtlCol="0">
            <a:spAutoFit/>
          </a:bodyPr>
          <a:lstStyle/>
          <a:p>
            <a:pPr algn="ctr"/>
            <a:r>
              <a:rPr lang="es-ES" sz="1600" dirty="0" smtClean="0"/>
              <a:t>Evaluación final</a:t>
            </a:r>
            <a:endParaRPr lang="es-ES" sz="1600" dirty="0"/>
          </a:p>
        </p:txBody>
      </p:sp>
      <p:sp>
        <p:nvSpPr>
          <p:cNvPr id="84" name="83 CuadroTexto"/>
          <p:cNvSpPr txBox="1"/>
          <p:nvPr/>
        </p:nvSpPr>
        <p:spPr>
          <a:xfrm>
            <a:off x="6444208" y="5358990"/>
            <a:ext cx="2410781" cy="523220"/>
          </a:xfrm>
          <a:prstGeom prst="rect">
            <a:avLst/>
          </a:prstGeom>
          <a:noFill/>
        </p:spPr>
        <p:txBody>
          <a:bodyPr wrap="square" rtlCol="0">
            <a:spAutoFit/>
          </a:bodyPr>
          <a:lstStyle/>
          <a:p>
            <a:pPr algn="ctr"/>
            <a:r>
              <a:rPr lang="es-ES" sz="1400" dirty="0" smtClean="0"/>
              <a:t>Todas las orientaciones sin </a:t>
            </a:r>
            <a:r>
              <a:rPr lang="es-ES" sz="1400" dirty="0" err="1" smtClean="0"/>
              <a:t>feedback</a:t>
            </a:r>
            <a:endParaRPr lang="es-ES" sz="1400" dirty="0"/>
          </a:p>
        </p:txBody>
      </p:sp>
      <p:sp>
        <p:nvSpPr>
          <p:cNvPr id="30" name="29 Rectángulo"/>
          <p:cNvSpPr/>
          <p:nvPr/>
        </p:nvSpPr>
        <p:spPr>
          <a:xfrm>
            <a:off x="44577" y="2060848"/>
            <a:ext cx="2655215" cy="33464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5" name="84 Rectángulo"/>
          <p:cNvSpPr/>
          <p:nvPr/>
        </p:nvSpPr>
        <p:spPr>
          <a:xfrm>
            <a:off x="6372200" y="2060848"/>
            <a:ext cx="2655215" cy="33464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2" name="1 Imagen"/>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833976" y="3361665"/>
            <a:ext cx="3435467" cy="1219463"/>
          </a:xfrm>
          <a:prstGeom prst="rect">
            <a:avLst/>
          </a:prstGeom>
        </p:spPr>
      </p:pic>
      <p:pic>
        <p:nvPicPr>
          <p:cNvPr id="4" name="3 Imagen"/>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2833976" y="2079070"/>
            <a:ext cx="3435467" cy="1205914"/>
          </a:xfrm>
          <a:prstGeom prst="rect">
            <a:avLst/>
          </a:prstGeom>
        </p:spPr>
      </p:pic>
    </p:spTree>
    <p:extLst>
      <p:ext uri="{BB962C8B-B14F-4D97-AF65-F5344CB8AC3E}">
        <p14:creationId xmlns:p14="http://schemas.microsoft.com/office/powerpoint/2010/main" val="36032806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71 CuadroTexto"/>
          <p:cNvSpPr txBox="1"/>
          <p:nvPr/>
        </p:nvSpPr>
        <p:spPr>
          <a:xfrm>
            <a:off x="2627784" y="3699248"/>
            <a:ext cx="3695692" cy="523220"/>
          </a:xfrm>
          <a:prstGeom prst="rect">
            <a:avLst/>
          </a:prstGeom>
          <a:noFill/>
        </p:spPr>
        <p:txBody>
          <a:bodyPr wrap="square" rtlCol="0">
            <a:spAutoFit/>
          </a:bodyPr>
          <a:lstStyle/>
          <a:p>
            <a:pPr algn="ctr"/>
            <a:r>
              <a:rPr lang="es-ES" sz="1400" dirty="0" smtClean="0"/>
              <a:t>Entrenan paralelismo 30º </a:t>
            </a:r>
          </a:p>
          <a:p>
            <a:pPr algn="ctr"/>
            <a:r>
              <a:rPr lang="es-ES" sz="1400" dirty="0" smtClean="0"/>
              <a:t>Cuatro sesiones de niveles con </a:t>
            </a:r>
            <a:r>
              <a:rPr lang="es-ES" sz="1400" dirty="0" err="1" smtClean="0"/>
              <a:t>feedback</a:t>
            </a:r>
            <a:endParaRPr lang="es-ES" sz="1400" dirty="0" smtClean="0"/>
          </a:p>
        </p:txBody>
      </p:sp>
      <p:sp>
        <p:nvSpPr>
          <p:cNvPr id="3" name="2 CuadroTexto"/>
          <p:cNvSpPr txBox="1"/>
          <p:nvPr/>
        </p:nvSpPr>
        <p:spPr>
          <a:xfrm>
            <a:off x="0" y="-1"/>
            <a:ext cx="2987825" cy="307777"/>
          </a:xfrm>
          <a:prstGeom prst="rect">
            <a:avLst/>
          </a:prstGeom>
          <a:noFill/>
        </p:spPr>
        <p:txBody>
          <a:bodyPr wrap="square" rtlCol="0">
            <a:spAutoFit/>
          </a:bodyPr>
          <a:lstStyle/>
          <a:p>
            <a:r>
              <a:rPr lang="es-ES" sz="1400" dirty="0" smtClean="0">
                <a:solidFill>
                  <a:schemeClr val="bg1">
                    <a:lumMod val="50000"/>
                  </a:schemeClr>
                </a:solidFill>
              </a:rPr>
              <a:t>Resultados III</a:t>
            </a:r>
            <a:endParaRPr lang="es-ES" sz="1400" dirty="0">
              <a:solidFill>
                <a:schemeClr val="bg1">
                  <a:lumMod val="50000"/>
                </a:schemeClr>
              </a:solidFill>
            </a:endParaRPr>
          </a:p>
        </p:txBody>
      </p:sp>
      <p:sp>
        <p:nvSpPr>
          <p:cNvPr id="6" name="5 CuadroTexto"/>
          <p:cNvSpPr txBox="1"/>
          <p:nvPr/>
        </p:nvSpPr>
        <p:spPr>
          <a:xfrm>
            <a:off x="6156175" y="0"/>
            <a:ext cx="2987825" cy="307777"/>
          </a:xfrm>
          <a:prstGeom prst="rect">
            <a:avLst/>
          </a:prstGeom>
          <a:noFill/>
        </p:spPr>
        <p:txBody>
          <a:bodyPr wrap="square" rtlCol="0">
            <a:spAutoFit/>
          </a:bodyPr>
          <a:lstStyle/>
          <a:p>
            <a:pPr algn="r"/>
            <a:r>
              <a:rPr lang="es-ES" sz="1400" dirty="0" smtClean="0">
                <a:solidFill>
                  <a:schemeClr val="bg1">
                    <a:lumMod val="50000"/>
                  </a:schemeClr>
                </a:solidFill>
              </a:rPr>
              <a:t>Defensa de tesis – Diciembre 2016</a:t>
            </a:r>
            <a:endParaRPr lang="es-ES" sz="1400" dirty="0">
              <a:solidFill>
                <a:schemeClr val="bg1">
                  <a:lumMod val="50000"/>
                </a:schemeClr>
              </a:solidFill>
            </a:endParaRPr>
          </a:p>
        </p:txBody>
      </p:sp>
      <p:sp>
        <p:nvSpPr>
          <p:cNvPr id="8" name="7 CuadroTexto"/>
          <p:cNvSpPr txBox="1"/>
          <p:nvPr/>
        </p:nvSpPr>
        <p:spPr>
          <a:xfrm>
            <a:off x="-19988" y="548680"/>
            <a:ext cx="9143999" cy="584775"/>
          </a:xfrm>
          <a:prstGeom prst="rect">
            <a:avLst/>
          </a:prstGeom>
          <a:noFill/>
        </p:spPr>
        <p:txBody>
          <a:bodyPr wrap="square" rtlCol="0">
            <a:spAutoFit/>
          </a:bodyPr>
          <a:lstStyle/>
          <a:p>
            <a:pPr algn="ctr"/>
            <a:r>
              <a:rPr lang="es-ES" sz="3200" dirty="0" smtClean="0">
                <a:latin typeface="+mj-lt"/>
              </a:rPr>
              <a:t>Volviendo a la idea original…</a:t>
            </a:r>
          </a:p>
        </p:txBody>
      </p:sp>
      <p:sp>
        <p:nvSpPr>
          <p:cNvPr id="25" name="24 CuadroTexto"/>
          <p:cNvSpPr txBox="1"/>
          <p:nvPr/>
        </p:nvSpPr>
        <p:spPr>
          <a:xfrm>
            <a:off x="2144621" y="1052736"/>
            <a:ext cx="4814780" cy="369332"/>
          </a:xfrm>
          <a:prstGeom prst="rect">
            <a:avLst/>
          </a:prstGeom>
          <a:noFill/>
        </p:spPr>
        <p:txBody>
          <a:bodyPr wrap="none" rtlCol="0">
            <a:spAutoFit/>
          </a:bodyPr>
          <a:lstStyle/>
          <a:p>
            <a:pPr algn="ctr"/>
            <a:r>
              <a:rPr lang="es-ES" dirty="0" smtClean="0"/>
              <a:t>Queremos observar el efecto del entrenamiento</a:t>
            </a:r>
            <a:endParaRPr lang="es-ES" dirty="0"/>
          </a:p>
        </p:txBody>
      </p:sp>
      <p:pic>
        <p:nvPicPr>
          <p:cNvPr id="11" name="10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9529" y="2176593"/>
            <a:ext cx="501926" cy="505436"/>
          </a:xfrm>
          <a:prstGeom prst="rect">
            <a:avLst/>
          </a:prstGeom>
        </p:spPr>
      </p:pic>
      <p:pic>
        <p:nvPicPr>
          <p:cNvPr id="12" name="11 Image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37167" y="3113656"/>
            <a:ext cx="480866" cy="473846"/>
          </a:xfrm>
          <a:prstGeom prst="rect">
            <a:avLst/>
          </a:prstGeom>
        </p:spPr>
      </p:pic>
      <p:pic>
        <p:nvPicPr>
          <p:cNvPr id="13" name="12 Imagen"/>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9290" y="2587182"/>
            <a:ext cx="477357" cy="484377"/>
          </a:xfrm>
          <a:prstGeom prst="rect">
            <a:avLst/>
          </a:prstGeom>
        </p:spPr>
      </p:pic>
      <p:pic>
        <p:nvPicPr>
          <p:cNvPr id="14" name="13 Imagen"/>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907704" y="2379607"/>
            <a:ext cx="484377" cy="487887"/>
          </a:xfrm>
          <a:prstGeom prst="rect">
            <a:avLst/>
          </a:prstGeom>
        </p:spPr>
      </p:pic>
      <p:pic>
        <p:nvPicPr>
          <p:cNvPr id="15" name="14 Imagen"/>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69786" y="3396310"/>
            <a:ext cx="480868" cy="480868"/>
          </a:xfrm>
          <a:prstGeom prst="rect">
            <a:avLst/>
          </a:prstGeom>
        </p:spPr>
      </p:pic>
      <p:pic>
        <p:nvPicPr>
          <p:cNvPr id="16" name="15 Imagen"/>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040928" y="3955171"/>
            <a:ext cx="477357" cy="487887"/>
          </a:xfrm>
          <a:prstGeom prst="rect">
            <a:avLst/>
          </a:prstGeom>
        </p:spPr>
      </p:pic>
      <p:pic>
        <p:nvPicPr>
          <p:cNvPr id="17" name="16 Imagen"/>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929851" y="4864459"/>
            <a:ext cx="487887" cy="470338"/>
          </a:xfrm>
          <a:prstGeom prst="rect">
            <a:avLst/>
          </a:prstGeom>
        </p:spPr>
      </p:pic>
      <p:pic>
        <p:nvPicPr>
          <p:cNvPr id="18" name="17 Imagen"/>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01312" y="4867223"/>
            <a:ext cx="480867" cy="491397"/>
          </a:xfrm>
          <a:prstGeom prst="rect">
            <a:avLst/>
          </a:prstGeom>
        </p:spPr>
      </p:pic>
      <p:pic>
        <p:nvPicPr>
          <p:cNvPr id="19" name="18 Imagen"/>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06025" y="4455376"/>
            <a:ext cx="487887" cy="487887"/>
          </a:xfrm>
          <a:prstGeom prst="rect">
            <a:avLst/>
          </a:prstGeom>
        </p:spPr>
      </p:pic>
      <p:pic>
        <p:nvPicPr>
          <p:cNvPr id="20" name="19 Imagen"/>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94291" y="3856029"/>
            <a:ext cx="487888" cy="501927"/>
          </a:xfrm>
          <a:prstGeom prst="rect">
            <a:avLst/>
          </a:prstGeom>
        </p:spPr>
      </p:pic>
      <p:sp>
        <p:nvSpPr>
          <p:cNvPr id="21" name="20 CuadroTexto"/>
          <p:cNvSpPr txBox="1"/>
          <p:nvPr/>
        </p:nvSpPr>
        <p:spPr>
          <a:xfrm>
            <a:off x="179512" y="1700808"/>
            <a:ext cx="2275846" cy="338554"/>
          </a:xfrm>
          <a:prstGeom prst="rect">
            <a:avLst/>
          </a:prstGeom>
          <a:noFill/>
        </p:spPr>
        <p:txBody>
          <a:bodyPr wrap="square" rtlCol="0">
            <a:spAutoFit/>
          </a:bodyPr>
          <a:lstStyle/>
          <a:p>
            <a:pPr algn="ctr"/>
            <a:r>
              <a:rPr lang="es-ES" sz="1600" dirty="0" smtClean="0"/>
              <a:t>Evaluación inicial</a:t>
            </a:r>
            <a:endParaRPr lang="es-ES" sz="1600" dirty="0"/>
          </a:p>
        </p:txBody>
      </p:sp>
      <p:cxnSp>
        <p:nvCxnSpPr>
          <p:cNvPr id="37" name="36 Conector recto de flecha"/>
          <p:cNvCxnSpPr/>
          <p:nvPr/>
        </p:nvCxnSpPr>
        <p:spPr>
          <a:xfrm>
            <a:off x="3060152" y="3952519"/>
            <a:ext cx="28800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7" name="6 CuadroTexto"/>
          <p:cNvSpPr txBox="1"/>
          <p:nvPr/>
        </p:nvSpPr>
        <p:spPr>
          <a:xfrm>
            <a:off x="44577" y="5358990"/>
            <a:ext cx="2410781" cy="523220"/>
          </a:xfrm>
          <a:prstGeom prst="rect">
            <a:avLst/>
          </a:prstGeom>
          <a:noFill/>
        </p:spPr>
        <p:txBody>
          <a:bodyPr wrap="square" rtlCol="0">
            <a:spAutoFit/>
          </a:bodyPr>
          <a:lstStyle/>
          <a:p>
            <a:pPr algn="ctr"/>
            <a:r>
              <a:rPr lang="es-ES" sz="1400" dirty="0" smtClean="0"/>
              <a:t>Todas las orientaciones sin </a:t>
            </a:r>
            <a:r>
              <a:rPr lang="es-ES" sz="1400" dirty="0" err="1" smtClean="0"/>
              <a:t>feedback</a:t>
            </a:r>
            <a:endParaRPr lang="es-ES" sz="1400" dirty="0"/>
          </a:p>
        </p:txBody>
      </p:sp>
      <p:pic>
        <p:nvPicPr>
          <p:cNvPr id="57" name="56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59832" y="3284984"/>
            <a:ext cx="501926" cy="505436"/>
          </a:xfrm>
          <a:prstGeom prst="rect">
            <a:avLst/>
          </a:prstGeom>
        </p:spPr>
      </p:pic>
      <p:pic>
        <p:nvPicPr>
          <p:cNvPr id="58" name="57 Imagen"/>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283968" y="3286364"/>
            <a:ext cx="487887" cy="487887"/>
          </a:xfrm>
          <a:prstGeom prst="rect">
            <a:avLst/>
          </a:prstGeom>
        </p:spPr>
      </p:pic>
      <p:pic>
        <p:nvPicPr>
          <p:cNvPr id="61" name="60 Imagen"/>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83767" y="3286364"/>
            <a:ext cx="484377" cy="487887"/>
          </a:xfrm>
          <a:prstGeom prst="rect">
            <a:avLst/>
          </a:prstGeom>
        </p:spPr>
      </p:pic>
      <p:pic>
        <p:nvPicPr>
          <p:cNvPr id="62" name="61 Image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55030" y="2152520"/>
            <a:ext cx="480866" cy="473846"/>
          </a:xfrm>
          <a:prstGeom prst="rect">
            <a:avLst/>
          </a:prstGeom>
        </p:spPr>
      </p:pic>
      <p:pic>
        <p:nvPicPr>
          <p:cNvPr id="63" name="62 Imagen"/>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292080" y="2152520"/>
            <a:ext cx="487887" cy="470338"/>
          </a:xfrm>
          <a:prstGeom prst="rect">
            <a:avLst/>
          </a:prstGeom>
        </p:spPr>
      </p:pic>
      <p:sp>
        <p:nvSpPr>
          <p:cNvPr id="65" name="64 CuadroTexto"/>
          <p:cNvSpPr txBox="1"/>
          <p:nvPr/>
        </p:nvSpPr>
        <p:spPr>
          <a:xfrm>
            <a:off x="2925648" y="2401724"/>
            <a:ext cx="3105585" cy="523220"/>
          </a:xfrm>
          <a:prstGeom prst="rect">
            <a:avLst/>
          </a:prstGeom>
          <a:noFill/>
        </p:spPr>
        <p:txBody>
          <a:bodyPr wrap="square" rtlCol="0">
            <a:spAutoFit/>
          </a:bodyPr>
          <a:lstStyle/>
          <a:p>
            <a:pPr algn="ctr"/>
            <a:r>
              <a:rPr lang="es-ES" sz="1400" dirty="0" smtClean="0"/>
              <a:t>Entrenan ángulos 30º </a:t>
            </a:r>
          </a:p>
          <a:p>
            <a:pPr algn="ctr"/>
            <a:r>
              <a:rPr lang="es-ES" sz="1400" dirty="0" smtClean="0"/>
              <a:t>Cuatro sesiones de niveles con </a:t>
            </a:r>
            <a:r>
              <a:rPr lang="es-ES" sz="1400" dirty="0" err="1" smtClean="0"/>
              <a:t>feedback</a:t>
            </a:r>
            <a:endParaRPr lang="es-ES" sz="1400" dirty="0" smtClean="0"/>
          </a:p>
        </p:txBody>
      </p:sp>
      <p:pic>
        <p:nvPicPr>
          <p:cNvPr id="66" name="65 Imagen"/>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86531" y="4653136"/>
            <a:ext cx="477357" cy="484377"/>
          </a:xfrm>
          <a:prstGeom prst="rect">
            <a:avLst/>
          </a:prstGeom>
        </p:spPr>
      </p:pic>
      <p:pic>
        <p:nvPicPr>
          <p:cNvPr id="67" name="66 Imagen"/>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635896" y="4653136"/>
            <a:ext cx="487888" cy="501927"/>
          </a:xfrm>
          <a:prstGeom prst="rect">
            <a:avLst/>
          </a:prstGeom>
        </p:spPr>
      </p:pic>
      <p:pic>
        <p:nvPicPr>
          <p:cNvPr id="68" name="67 Imagen"/>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238659" y="4653136"/>
            <a:ext cx="477357" cy="487887"/>
          </a:xfrm>
          <a:prstGeom prst="rect">
            <a:avLst/>
          </a:prstGeom>
        </p:spPr>
      </p:pic>
      <p:pic>
        <p:nvPicPr>
          <p:cNvPr id="69" name="68 Imagen"/>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860032" y="4676324"/>
            <a:ext cx="480868" cy="480868"/>
          </a:xfrm>
          <a:prstGeom prst="rect">
            <a:avLst/>
          </a:prstGeom>
        </p:spPr>
      </p:pic>
      <p:pic>
        <p:nvPicPr>
          <p:cNvPr id="70" name="69 Imagen"/>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436096" y="4653136"/>
            <a:ext cx="480867" cy="491397"/>
          </a:xfrm>
          <a:prstGeom prst="rect">
            <a:avLst/>
          </a:prstGeom>
        </p:spPr>
      </p:pic>
      <p:sp>
        <p:nvSpPr>
          <p:cNvPr id="71" name="70 CuadroTexto"/>
          <p:cNvSpPr txBox="1"/>
          <p:nvPr/>
        </p:nvSpPr>
        <p:spPr>
          <a:xfrm>
            <a:off x="3155030" y="5253393"/>
            <a:ext cx="2695994" cy="307777"/>
          </a:xfrm>
          <a:prstGeom prst="rect">
            <a:avLst/>
          </a:prstGeom>
          <a:noFill/>
        </p:spPr>
        <p:txBody>
          <a:bodyPr wrap="none" rtlCol="0">
            <a:spAutoFit/>
          </a:bodyPr>
          <a:lstStyle/>
          <a:p>
            <a:r>
              <a:rPr lang="es-ES" sz="1400" dirty="0" smtClean="0"/>
              <a:t>No entrenan nada (Grupo Control)</a:t>
            </a:r>
            <a:endParaRPr lang="es-ES" sz="1400" dirty="0"/>
          </a:p>
        </p:txBody>
      </p:sp>
      <p:cxnSp>
        <p:nvCxnSpPr>
          <p:cNvPr id="59" name="58 Conector recto de flecha"/>
          <p:cNvCxnSpPr/>
          <p:nvPr/>
        </p:nvCxnSpPr>
        <p:spPr>
          <a:xfrm>
            <a:off x="3059832" y="2656576"/>
            <a:ext cx="28800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64" name="63 Conector recto de flecha"/>
          <p:cNvCxnSpPr/>
          <p:nvPr/>
        </p:nvCxnSpPr>
        <p:spPr>
          <a:xfrm>
            <a:off x="3059832" y="5229200"/>
            <a:ext cx="28800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pic>
        <p:nvPicPr>
          <p:cNvPr id="73" name="72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39160" y="2176593"/>
            <a:ext cx="501926" cy="505436"/>
          </a:xfrm>
          <a:prstGeom prst="rect">
            <a:avLst/>
          </a:prstGeom>
        </p:spPr>
      </p:pic>
      <p:pic>
        <p:nvPicPr>
          <p:cNvPr id="74" name="73 Image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36798" y="3113656"/>
            <a:ext cx="480866" cy="473846"/>
          </a:xfrm>
          <a:prstGeom prst="rect">
            <a:avLst/>
          </a:prstGeom>
        </p:spPr>
      </p:pic>
      <p:pic>
        <p:nvPicPr>
          <p:cNvPr id="75" name="74 Imagen"/>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58921" y="2587182"/>
            <a:ext cx="477357" cy="484377"/>
          </a:xfrm>
          <a:prstGeom prst="rect">
            <a:avLst/>
          </a:prstGeom>
        </p:spPr>
      </p:pic>
      <p:pic>
        <p:nvPicPr>
          <p:cNvPr id="76" name="75 Imagen"/>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307335" y="2379607"/>
            <a:ext cx="484377" cy="487887"/>
          </a:xfrm>
          <a:prstGeom prst="rect">
            <a:avLst/>
          </a:prstGeom>
        </p:spPr>
      </p:pic>
      <p:pic>
        <p:nvPicPr>
          <p:cNvPr id="77" name="76 Imagen"/>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269417" y="3396310"/>
            <a:ext cx="480868" cy="480868"/>
          </a:xfrm>
          <a:prstGeom prst="rect">
            <a:avLst/>
          </a:prstGeom>
        </p:spPr>
      </p:pic>
      <p:pic>
        <p:nvPicPr>
          <p:cNvPr id="78" name="77 Imagen"/>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440559" y="3955171"/>
            <a:ext cx="477357" cy="487887"/>
          </a:xfrm>
          <a:prstGeom prst="rect">
            <a:avLst/>
          </a:prstGeom>
        </p:spPr>
      </p:pic>
      <p:pic>
        <p:nvPicPr>
          <p:cNvPr id="79" name="78 Imagen"/>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329482" y="4864459"/>
            <a:ext cx="487887" cy="470338"/>
          </a:xfrm>
          <a:prstGeom prst="rect">
            <a:avLst/>
          </a:prstGeom>
        </p:spPr>
      </p:pic>
      <p:pic>
        <p:nvPicPr>
          <p:cNvPr id="80" name="79 Imagen"/>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600943" y="4867223"/>
            <a:ext cx="480867" cy="491397"/>
          </a:xfrm>
          <a:prstGeom prst="rect">
            <a:avLst/>
          </a:prstGeom>
        </p:spPr>
      </p:pic>
      <p:pic>
        <p:nvPicPr>
          <p:cNvPr id="81" name="80 Imagen"/>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405656" y="4455376"/>
            <a:ext cx="487887" cy="487887"/>
          </a:xfrm>
          <a:prstGeom prst="rect">
            <a:avLst/>
          </a:prstGeom>
        </p:spPr>
      </p:pic>
      <p:pic>
        <p:nvPicPr>
          <p:cNvPr id="82" name="81 Imagen"/>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593922" y="3856029"/>
            <a:ext cx="487888" cy="501927"/>
          </a:xfrm>
          <a:prstGeom prst="rect">
            <a:avLst/>
          </a:prstGeom>
        </p:spPr>
      </p:pic>
      <p:sp>
        <p:nvSpPr>
          <p:cNvPr id="83" name="82 CuadroTexto"/>
          <p:cNvSpPr txBox="1"/>
          <p:nvPr/>
        </p:nvSpPr>
        <p:spPr>
          <a:xfrm>
            <a:off x="6579143" y="1700808"/>
            <a:ext cx="2275846" cy="338554"/>
          </a:xfrm>
          <a:prstGeom prst="rect">
            <a:avLst/>
          </a:prstGeom>
          <a:noFill/>
        </p:spPr>
        <p:txBody>
          <a:bodyPr wrap="square" rtlCol="0">
            <a:spAutoFit/>
          </a:bodyPr>
          <a:lstStyle/>
          <a:p>
            <a:pPr algn="ctr"/>
            <a:r>
              <a:rPr lang="es-ES" sz="1600" dirty="0" smtClean="0"/>
              <a:t>Evaluación final</a:t>
            </a:r>
            <a:endParaRPr lang="es-ES" sz="1600" dirty="0"/>
          </a:p>
        </p:txBody>
      </p:sp>
      <p:sp>
        <p:nvSpPr>
          <p:cNvPr id="84" name="83 CuadroTexto"/>
          <p:cNvSpPr txBox="1"/>
          <p:nvPr/>
        </p:nvSpPr>
        <p:spPr>
          <a:xfrm>
            <a:off x="6444208" y="5358990"/>
            <a:ext cx="2410781" cy="523220"/>
          </a:xfrm>
          <a:prstGeom prst="rect">
            <a:avLst/>
          </a:prstGeom>
          <a:noFill/>
        </p:spPr>
        <p:txBody>
          <a:bodyPr wrap="square" rtlCol="0">
            <a:spAutoFit/>
          </a:bodyPr>
          <a:lstStyle/>
          <a:p>
            <a:pPr algn="ctr"/>
            <a:r>
              <a:rPr lang="es-ES" sz="1400" dirty="0" smtClean="0"/>
              <a:t>Todas las orientaciones sin </a:t>
            </a:r>
            <a:r>
              <a:rPr lang="es-ES" sz="1400" dirty="0" err="1" smtClean="0"/>
              <a:t>feedback</a:t>
            </a:r>
            <a:endParaRPr lang="es-ES" sz="1400" dirty="0"/>
          </a:p>
        </p:txBody>
      </p:sp>
      <p:sp>
        <p:nvSpPr>
          <p:cNvPr id="30" name="29 Rectángulo"/>
          <p:cNvSpPr/>
          <p:nvPr/>
        </p:nvSpPr>
        <p:spPr>
          <a:xfrm>
            <a:off x="44577" y="2060848"/>
            <a:ext cx="2655215" cy="33464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5" name="84 Rectángulo"/>
          <p:cNvSpPr/>
          <p:nvPr/>
        </p:nvSpPr>
        <p:spPr>
          <a:xfrm>
            <a:off x="6372200" y="2060848"/>
            <a:ext cx="2655215" cy="33464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0659578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71 CuadroTexto"/>
          <p:cNvSpPr txBox="1"/>
          <p:nvPr/>
        </p:nvSpPr>
        <p:spPr>
          <a:xfrm>
            <a:off x="2627784" y="3699248"/>
            <a:ext cx="3695692" cy="523220"/>
          </a:xfrm>
          <a:prstGeom prst="rect">
            <a:avLst/>
          </a:prstGeom>
          <a:noFill/>
        </p:spPr>
        <p:txBody>
          <a:bodyPr wrap="square" rtlCol="0">
            <a:spAutoFit/>
          </a:bodyPr>
          <a:lstStyle/>
          <a:p>
            <a:pPr algn="ctr"/>
            <a:r>
              <a:rPr lang="es-ES" sz="1400" dirty="0" smtClean="0"/>
              <a:t>Entrenan paralelismo 30º </a:t>
            </a:r>
          </a:p>
          <a:p>
            <a:pPr algn="ctr"/>
            <a:r>
              <a:rPr lang="es-ES" sz="1400" dirty="0" smtClean="0"/>
              <a:t>Cuatro sesiones de niveles con </a:t>
            </a:r>
            <a:r>
              <a:rPr lang="es-ES" sz="1400" dirty="0" err="1" smtClean="0"/>
              <a:t>feedback</a:t>
            </a:r>
            <a:endParaRPr lang="es-ES" sz="1400" dirty="0" smtClean="0"/>
          </a:p>
        </p:txBody>
      </p:sp>
      <p:sp>
        <p:nvSpPr>
          <p:cNvPr id="3" name="2 CuadroTexto"/>
          <p:cNvSpPr txBox="1"/>
          <p:nvPr/>
        </p:nvSpPr>
        <p:spPr>
          <a:xfrm>
            <a:off x="0" y="-1"/>
            <a:ext cx="2987825" cy="307777"/>
          </a:xfrm>
          <a:prstGeom prst="rect">
            <a:avLst/>
          </a:prstGeom>
          <a:noFill/>
        </p:spPr>
        <p:txBody>
          <a:bodyPr wrap="square" rtlCol="0">
            <a:spAutoFit/>
          </a:bodyPr>
          <a:lstStyle/>
          <a:p>
            <a:r>
              <a:rPr lang="es-ES" sz="1400" dirty="0" smtClean="0">
                <a:solidFill>
                  <a:schemeClr val="bg1">
                    <a:lumMod val="50000"/>
                  </a:schemeClr>
                </a:solidFill>
              </a:rPr>
              <a:t>Resultados III</a:t>
            </a:r>
            <a:endParaRPr lang="es-ES" sz="1400" dirty="0">
              <a:solidFill>
                <a:schemeClr val="bg1">
                  <a:lumMod val="50000"/>
                </a:schemeClr>
              </a:solidFill>
            </a:endParaRPr>
          </a:p>
        </p:txBody>
      </p:sp>
      <p:sp>
        <p:nvSpPr>
          <p:cNvPr id="6" name="5 CuadroTexto"/>
          <p:cNvSpPr txBox="1"/>
          <p:nvPr/>
        </p:nvSpPr>
        <p:spPr>
          <a:xfrm>
            <a:off x="6156175" y="0"/>
            <a:ext cx="2987825" cy="307777"/>
          </a:xfrm>
          <a:prstGeom prst="rect">
            <a:avLst/>
          </a:prstGeom>
          <a:noFill/>
        </p:spPr>
        <p:txBody>
          <a:bodyPr wrap="square" rtlCol="0">
            <a:spAutoFit/>
          </a:bodyPr>
          <a:lstStyle/>
          <a:p>
            <a:pPr algn="r"/>
            <a:r>
              <a:rPr lang="es-ES" sz="1400" dirty="0" smtClean="0">
                <a:solidFill>
                  <a:schemeClr val="bg1">
                    <a:lumMod val="50000"/>
                  </a:schemeClr>
                </a:solidFill>
              </a:rPr>
              <a:t>Defensa de tesis – Diciembre 2016</a:t>
            </a:r>
            <a:endParaRPr lang="es-ES" sz="1400" dirty="0">
              <a:solidFill>
                <a:schemeClr val="bg1">
                  <a:lumMod val="50000"/>
                </a:schemeClr>
              </a:solidFill>
            </a:endParaRPr>
          </a:p>
        </p:txBody>
      </p:sp>
      <p:sp>
        <p:nvSpPr>
          <p:cNvPr id="8" name="7 CuadroTexto"/>
          <p:cNvSpPr txBox="1"/>
          <p:nvPr/>
        </p:nvSpPr>
        <p:spPr>
          <a:xfrm>
            <a:off x="-19988" y="548680"/>
            <a:ext cx="9143999" cy="584775"/>
          </a:xfrm>
          <a:prstGeom prst="rect">
            <a:avLst/>
          </a:prstGeom>
          <a:noFill/>
        </p:spPr>
        <p:txBody>
          <a:bodyPr wrap="square" rtlCol="0">
            <a:spAutoFit/>
          </a:bodyPr>
          <a:lstStyle/>
          <a:p>
            <a:pPr algn="ctr"/>
            <a:r>
              <a:rPr lang="es-ES" sz="3200" dirty="0" smtClean="0">
                <a:latin typeface="+mj-lt"/>
              </a:rPr>
              <a:t>Volviendo a la idea original…</a:t>
            </a:r>
          </a:p>
        </p:txBody>
      </p:sp>
      <p:sp>
        <p:nvSpPr>
          <p:cNvPr id="25" name="24 CuadroTexto"/>
          <p:cNvSpPr txBox="1"/>
          <p:nvPr/>
        </p:nvSpPr>
        <p:spPr>
          <a:xfrm>
            <a:off x="2144621" y="1052736"/>
            <a:ext cx="4814780" cy="369332"/>
          </a:xfrm>
          <a:prstGeom prst="rect">
            <a:avLst/>
          </a:prstGeom>
          <a:noFill/>
        </p:spPr>
        <p:txBody>
          <a:bodyPr wrap="none" rtlCol="0">
            <a:spAutoFit/>
          </a:bodyPr>
          <a:lstStyle/>
          <a:p>
            <a:pPr algn="ctr"/>
            <a:r>
              <a:rPr lang="es-ES" dirty="0" smtClean="0"/>
              <a:t>Queremos observar el efecto del entrenamiento</a:t>
            </a:r>
            <a:endParaRPr lang="es-ES" dirty="0"/>
          </a:p>
        </p:txBody>
      </p:sp>
      <p:cxnSp>
        <p:nvCxnSpPr>
          <p:cNvPr id="37" name="36 Conector recto de flecha"/>
          <p:cNvCxnSpPr/>
          <p:nvPr/>
        </p:nvCxnSpPr>
        <p:spPr>
          <a:xfrm>
            <a:off x="3060152" y="3952519"/>
            <a:ext cx="28800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pic>
        <p:nvPicPr>
          <p:cNvPr id="57" name="56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59832" y="3284984"/>
            <a:ext cx="501926" cy="505436"/>
          </a:xfrm>
          <a:prstGeom prst="rect">
            <a:avLst/>
          </a:prstGeom>
        </p:spPr>
      </p:pic>
      <p:pic>
        <p:nvPicPr>
          <p:cNvPr id="58" name="57 Image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83968" y="3286364"/>
            <a:ext cx="487887" cy="487887"/>
          </a:xfrm>
          <a:prstGeom prst="rect">
            <a:avLst/>
          </a:prstGeom>
        </p:spPr>
      </p:pic>
      <p:pic>
        <p:nvPicPr>
          <p:cNvPr id="61" name="60 Imagen"/>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83767" y="3286364"/>
            <a:ext cx="484377" cy="487887"/>
          </a:xfrm>
          <a:prstGeom prst="rect">
            <a:avLst/>
          </a:prstGeom>
        </p:spPr>
      </p:pic>
      <p:pic>
        <p:nvPicPr>
          <p:cNvPr id="62" name="61 Imagen"/>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155030" y="2152520"/>
            <a:ext cx="480866" cy="473846"/>
          </a:xfrm>
          <a:prstGeom prst="rect">
            <a:avLst/>
          </a:prstGeom>
        </p:spPr>
      </p:pic>
      <p:pic>
        <p:nvPicPr>
          <p:cNvPr id="63" name="62 Imagen"/>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292080" y="2152520"/>
            <a:ext cx="487887" cy="470338"/>
          </a:xfrm>
          <a:prstGeom prst="rect">
            <a:avLst/>
          </a:prstGeom>
        </p:spPr>
      </p:pic>
      <p:sp>
        <p:nvSpPr>
          <p:cNvPr id="65" name="64 CuadroTexto"/>
          <p:cNvSpPr txBox="1"/>
          <p:nvPr/>
        </p:nvSpPr>
        <p:spPr>
          <a:xfrm>
            <a:off x="2925648" y="2401724"/>
            <a:ext cx="3105585" cy="523220"/>
          </a:xfrm>
          <a:prstGeom prst="rect">
            <a:avLst/>
          </a:prstGeom>
          <a:noFill/>
        </p:spPr>
        <p:txBody>
          <a:bodyPr wrap="square" rtlCol="0">
            <a:spAutoFit/>
          </a:bodyPr>
          <a:lstStyle/>
          <a:p>
            <a:pPr algn="ctr"/>
            <a:r>
              <a:rPr lang="es-ES" sz="1400" dirty="0" smtClean="0"/>
              <a:t>Entrenan ángulos 30º </a:t>
            </a:r>
          </a:p>
          <a:p>
            <a:pPr algn="ctr"/>
            <a:r>
              <a:rPr lang="es-ES" sz="1400" dirty="0" smtClean="0"/>
              <a:t>Cuatro sesiones de niveles con </a:t>
            </a:r>
            <a:r>
              <a:rPr lang="es-ES" sz="1400" dirty="0" err="1" smtClean="0"/>
              <a:t>feedback</a:t>
            </a:r>
            <a:endParaRPr lang="es-ES" sz="1400" dirty="0" smtClean="0"/>
          </a:p>
        </p:txBody>
      </p:sp>
      <p:pic>
        <p:nvPicPr>
          <p:cNvPr id="66" name="65 Imagen"/>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086531" y="4653136"/>
            <a:ext cx="477357" cy="484377"/>
          </a:xfrm>
          <a:prstGeom prst="rect">
            <a:avLst/>
          </a:prstGeom>
        </p:spPr>
      </p:pic>
      <p:pic>
        <p:nvPicPr>
          <p:cNvPr id="67" name="66 Imagen"/>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635896" y="4653136"/>
            <a:ext cx="487888" cy="501927"/>
          </a:xfrm>
          <a:prstGeom prst="rect">
            <a:avLst/>
          </a:prstGeom>
        </p:spPr>
      </p:pic>
      <p:pic>
        <p:nvPicPr>
          <p:cNvPr id="68" name="67 Imagen"/>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238659" y="4653136"/>
            <a:ext cx="477357" cy="487887"/>
          </a:xfrm>
          <a:prstGeom prst="rect">
            <a:avLst/>
          </a:prstGeom>
        </p:spPr>
      </p:pic>
      <p:pic>
        <p:nvPicPr>
          <p:cNvPr id="69" name="68 Imagen"/>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860032" y="4676324"/>
            <a:ext cx="480868" cy="480868"/>
          </a:xfrm>
          <a:prstGeom prst="rect">
            <a:avLst/>
          </a:prstGeom>
        </p:spPr>
      </p:pic>
      <p:pic>
        <p:nvPicPr>
          <p:cNvPr id="70" name="69 Imagen"/>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436096" y="4653136"/>
            <a:ext cx="480867" cy="491397"/>
          </a:xfrm>
          <a:prstGeom prst="rect">
            <a:avLst/>
          </a:prstGeom>
        </p:spPr>
      </p:pic>
      <p:sp>
        <p:nvSpPr>
          <p:cNvPr id="71" name="70 CuadroTexto"/>
          <p:cNvSpPr txBox="1"/>
          <p:nvPr/>
        </p:nvSpPr>
        <p:spPr>
          <a:xfrm>
            <a:off x="3155030" y="5253393"/>
            <a:ext cx="2695994" cy="307777"/>
          </a:xfrm>
          <a:prstGeom prst="rect">
            <a:avLst/>
          </a:prstGeom>
          <a:noFill/>
        </p:spPr>
        <p:txBody>
          <a:bodyPr wrap="none" rtlCol="0">
            <a:spAutoFit/>
          </a:bodyPr>
          <a:lstStyle/>
          <a:p>
            <a:r>
              <a:rPr lang="es-ES" sz="1400" dirty="0" smtClean="0"/>
              <a:t>No entrenan nada (Grupo Control)</a:t>
            </a:r>
            <a:endParaRPr lang="es-ES" sz="1400" dirty="0"/>
          </a:p>
        </p:txBody>
      </p:sp>
      <p:cxnSp>
        <p:nvCxnSpPr>
          <p:cNvPr id="59" name="58 Conector recto de flecha"/>
          <p:cNvCxnSpPr/>
          <p:nvPr/>
        </p:nvCxnSpPr>
        <p:spPr>
          <a:xfrm>
            <a:off x="3059832" y="2656576"/>
            <a:ext cx="28800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64" name="63 Conector recto de flecha"/>
          <p:cNvCxnSpPr/>
          <p:nvPr/>
        </p:nvCxnSpPr>
        <p:spPr>
          <a:xfrm>
            <a:off x="3059832" y="5229200"/>
            <a:ext cx="28800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pic>
        <p:nvPicPr>
          <p:cNvPr id="5" name="4 Imagen"/>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4168" y="2019350"/>
            <a:ext cx="3017123" cy="3767289"/>
          </a:xfrm>
          <a:prstGeom prst="rect">
            <a:avLst/>
          </a:prstGeom>
        </p:spPr>
      </p:pic>
      <p:pic>
        <p:nvPicPr>
          <p:cNvPr id="9" name="8 Imagen"/>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6053271" y="2052844"/>
            <a:ext cx="3035569" cy="3834750"/>
          </a:xfrm>
          <a:prstGeom prst="rect">
            <a:avLst/>
          </a:prstGeom>
        </p:spPr>
      </p:pic>
    </p:spTree>
    <p:extLst>
      <p:ext uri="{BB962C8B-B14F-4D97-AF65-F5344CB8AC3E}">
        <p14:creationId xmlns:p14="http://schemas.microsoft.com/office/powerpoint/2010/main" val="21760868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0" y="-1"/>
            <a:ext cx="2987825" cy="307777"/>
          </a:xfrm>
          <a:prstGeom prst="rect">
            <a:avLst/>
          </a:prstGeom>
          <a:noFill/>
        </p:spPr>
        <p:txBody>
          <a:bodyPr wrap="square" rtlCol="0">
            <a:spAutoFit/>
          </a:bodyPr>
          <a:lstStyle/>
          <a:p>
            <a:r>
              <a:rPr lang="es-ES" sz="1400" dirty="0" smtClean="0">
                <a:solidFill>
                  <a:schemeClr val="bg1">
                    <a:lumMod val="50000"/>
                  </a:schemeClr>
                </a:solidFill>
              </a:rPr>
              <a:t>Resultados III</a:t>
            </a:r>
            <a:endParaRPr lang="es-ES" sz="1400" dirty="0">
              <a:solidFill>
                <a:schemeClr val="bg1">
                  <a:lumMod val="50000"/>
                </a:schemeClr>
              </a:solidFill>
            </a:endParaRPr>
          </a:p>
        </p:txBody>
      </p:sp>
      <p:sp>
        <p:nvSpPr>
          <p:cNvPr id="6" name="5 CuadroTexto"/>
          <p:cNvSpPr txBox="1"/>
          <p:nvPr/>
        </p:nvSpPr>
        <p:spPr>
          <a:xfrm>
            <a:off x="6156175" y="0"/>
            <a:ext cx="2987825" cy="307777"/>
          </a:xfrm>
          <a:prstGeom prst="rect">
            <a:avLst/>
          </a:prstGeom>
          <a:noFill/>
        </p:spPr>
        <p:txBody>
          <a:bodyPr wrap="square" rtlCol="0">
            <a:spAutoFit/>
          </a:bodyPr>
          <a:lstStyle/>
          <a:p>
            <a:pPr algn="r"/>
            <a:r>
              <a:rPr lang="es-ES" sz="1400" dirty="0" smtClean="0">
                <a:solidFill>
                  <a:schemeClr val="bg1">
                    <a:lumMod val="50000"/>
                  </a:schemeClr>
                </a:solidFill>
              </a:rPr>
              <a:t>Defensa de tesis – Diciembre 2016</a:t>
            </a:r>
            <a:endParaRPr lang="es-ES" sz="1400" dirty="0">
              <a:solidFill>
                <a:schemeClr val="bg1">
                  <a:lumMod val="50000"/>
                </a:schemeClr>
              </a:solidFill>
            </a:endParaRPr>
          </a:p>
        </p:txBody>
      </p:sp>
      <p:sp>
        <p:nvSpPr>
          <p:cNvPr id="8" name="7 CuadroTexto"/>
          <p:cNvSpPr txBox="1"/>
          <p:nvPr/>
        </p:nvSpPr>
        <p:spPr>
          <a:xfrm>
            <a:off x="-19988" y="548680"/>
            <a:ext cx="9143999" cy="584775"/>
          </a:xfrm>
          <a:prstGeom prst="rect">
            <a:avLst/>
          </a:prstGeom>
          <a:noFill/>
        </p:spPr>
        <p:txBody>
          <a:bodyPr wrap="square" rtlCol="0">
            <a:spAutoFit/>
          </a:bodyPr>
          <a:lstStyle/>
          <a:p>
            <a:pPr algn="ctr"/>
            <a:r>
              <a:rPr lang="es-ES" sz="3200" dirty="0" smtClean="0">
                <a:latin typeface="+mj-lt"/>
              </a:rPr>
              <a:t>Resultados del experimento de entrenamiento</a:t>
            </a:r>
          </a:p>
        </p:txBody>
      </p:sp>
      <p:pic>
        <p:nvPicPr>
          <p:cNvPr id="2" name="1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3483" y="1408192"/>
            <a:ext cx="6953018" cy="3393886"/>
          </a:xfrm>
          <a:prstGeom prst="rect">
            <a:avLst/>
          </a:prstGeom>
        </p:spPr>
      </p:pic>
    </p:spTree>
    <p:extLst>
      <p:ext uri="{BB962C8B-B14F-4D97-AF65-F5344CB8AC3E}">
        <p14:creationId xmlns:p14="http://schemas.microsoft.com/office/powerpoint/2010/main" val="215148977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0" y="-1"/>
            <a:ext cx="2987825" cy="307777"/>
          </a:xfrm>
          <a:prstGeom prst="rect">
            <a:avLst/>
          </a:prstGeom>
          <a:noFill/>
        </p:spPr>
        <p:txBody>
          <a:bodyPr wrap="square" rtlCol="0">
            <a:spAutoFit/>
          </a:bodyPr>
          <a:lstStyle/>
          <a:p>
            <a:r>
              <a:rPr lang="es-ES" sz="1400" dirty="0" smtClean="0">
                <a:solidFill>
                  <a:schemeClr val="bg1">
                    <a:lumMod val="50000"/>
                  </a:schemeClr>
                </a:solidFill>
              </a:rPr>
              <a:t>Resultados III</a:t>
            </a:r>
            <a:endParaRPr lang="es-ES" sz="1400" dirty="0">
              <a:solidFill>
                <a:schemeClr val="bg1">
                  <a:lumMod val="50000"/>
                </a:schemeClr>
              </a:solidFill>
            </a:endParaRPr>
          </a:p>
        </p:txBody>
      </p:sp>
      <p:sp>
        <p:nvSpPr>
          <p:cNvPr id="6" name="5 CuadroTexto"/>
          <p:cNvSpPr txBox="1"/>
          <p:nvPr/>
        </p:nvSpPr>
        <p:spPr>
          <a:xfrm>
            <a:off x="6156175" y="0"/>
            <a:ext cx="2987825" cy="307777"/>
          </a:xfrm>
          <a:prstGeom prst="rect">
            <a:avLst/>
          </a:prstGeom>
          <a:noFill/>
        </p:spPr>
        <p:txBody>
          <a:bodyPr wrap="square" rtlCol="0">
            <a:spAutoFit/>
          </a:bodyPr>
          <a:lstStyle/>
          <a:p>
            <a:pPr algn="r"/>
            <a:r>
              <a:rPr lang="es-ES" sz="1400" dirty="0" smtClean="0">
                <a:solidFill>
                  <a:schemeClr val="bg1">
                    <a:lumMod val="50000"/>
                  </a:schemeClr>
                </a:solidFill>
              </a:rPr>
              <a:t>Defensa de tesis – Diciembre 2016</a:t>
            </a:r>
            <a:endParaRPr lang="es-ES" sz="1400" dirty="0">
              <a:solidFill>
                <a:schemeClr val="bg1">
                  <a:lumMod val="50000"/>
                </a:schemeClr>
              </a:solidFill>
            </a:endParaRPr>
          </a:p>
        </p:txBody>
      </p:sp>
      <p:sp>
        <p:nvSpPr>
          <p:cNvPr id="8" name="7 CuadroTexto"/>
          <p:cNvSpPr txBox="1"/>
          <p:nvPr/>
        </p:nvSpPr>
        <p:spPr>
          <a:xfrm>
            <a:off x="-19988" y="548680"/>
            <a:ext cx="9143999" cy="584775"/>
          </a:xfrm>
          <a:prstGeom prst="rect">
            <a:avLst/>
          </a:prstGeom>
          <a:noFill/>
        </p:spPr>
        <p:txBody>
          <a:bodyPr wrap="square" rtlCol="0">
            <a:spAutoFit/>
          </a:bodyPr>
          <a:lstStyle/>
          <a:p>
            <a:pPr algn="ctr"/>
            <a:r>
              <a:rPr lang="es-ES" sz="3200" dirty="0" smtClean="0">
                <a:latin typeface="+mj-lt"/>
              </a:rPr>
              <a:t>Resultados del experimento de entrenamiento</a:t>
            </a:r>
          </a:p>
        </p:txBody>
      </p:sp>
      <p:pic>
        <p:nvPicPr>
          <p:cNvPr id="2" name="1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3483" y="1408192"/>
            <a:ext cx="6953018" cy="3393886"/>
          </a:xfrm>
          <a:prstGeom prst="rect">
            <a:avLst/>
          </a:prstGeom>
        </p:spPr>
      </p:pic>
      <p:sp>
        <p:nvSpPr>
          <p:cNvPr id="4" name="3 Rectángulo"/>
          <p:cNvSpPr/>
          <p:nvPr/>
        </p:nvSpPr>
        <p:spPr>
          <a:xfrm>
            <a:off x="1259632" y="3798872"/>
            <a:ext cx="6552728" cy="432048"/>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12 Rectángulo"/>
          <p:cNvSpPr/>
          <p:nvPr/>
        </p:nvSpPr>
        <p:spPr>
          <a:xfrm>
            <a:off x="1259632" y="2708920"/>
            <a:ext cx="6552728" cy="24747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4 CuadroTexto"/>
          <p:cNvSpPr txBox="1"/>
          <p:nvPr/>
        </p:nvSpPr>
        <p:spPr>
          <a:xfrm>
            <a:off x="0" y="4869160"/>
            <a:ext cx="9124011" cy="1877437"/>
          </a:xfrm>
          <a:prstGeom prst="rect">
            <a:avLst/>
          </a:prstGeom>
          <a:noFill/>
        </p:spPr>
        <p:txBody>
          <a:bodyPr wrap="square" rtlCol="0">
            <a:spAutoFit/>
          </a:bodyPr>
          <a:lstStyle/>
          <a:p>
            <a:r>
              <a:rPr lang="es-ES" dirty="0" smtClean="0"/>
              <a:t>Resultados relevantes:</a:t>
            </a:r>
          </a:p>
          <a:p>
            <a:r>
              <a:rPr lang="es-ES" dirty="0"/>
              <a:t>	</a:t>
            </a:r>
            <a:r>
              <a:rPr lang="es-ES" dirty="0" smtClean="0"/>
              <a:t>a)</a:t>
            </a:r>
            <a:r>
              <a:rPr lang="es-ES" sz="1600" dirty="0" smtClean="0"/>
              <a:t> Hay una mejora dentro de las sesiones de entrenamiento de paralelismo que no se mantiene entre sesión y sesión (en cada día mejoran aprox. 7º, pero vuelven a empeorar aprox. 5.4º cuando se inicia la sesión siguiente).</a:t>
            </a:r>
          </a:p>
          <a:p>
            <a:r>
              <a:rPr lang="es-ES" sz="1600" dirty="0" smtClean="0"/>
              <a:t>	b) Quitar el </a:t>
            </a:r>
            <a:r>
              <a:rPr lang="es-ES" sz="1600" dirty="0" err="1" smtClean="0"/>
              <a:t>feedback</a:t>
            </a:r>
            <a:r>
              <a:rPr lang="es-ES" sz="1600" dirty="0" smtClean="0"/>
              <a:t> no empeora el desempeño. Es importante que haya dado NO significativo.</a:t>
            </a:r>
          </a:p>
          <a:p>
            <a:r>
              <a:rPr lang="es-ES" sz="1600" dirty="0"/>
              <a:t>	</a:t>
            </a:r>
            <a:r>
              <a:rPr lang="es-ES" sz="1600" dirty="0" smtClean="0"/>
              <a:t>c) Hay un salto cualitativo en la primer sesión que hace que los sujetos mejoren mucho más que con la posterior reiteración del entrenamiento. Este efecto esta mucho mas marcado en ángulos</a:t>
            </a:r>
            <a:endParaRPr lang="es-ES" sz="1600" dirty="0"/>
          </a:p>
        </p:txBody>
      </p:sp>
      <p:sp>
        <p:nvSpPr>
          <p:cNvPr id="15" name="14 Rectángulo"/>
          <p:cNvSpPr/>
          <p:nvPr/>
        </p:nvSpPr>
        <p:spPr>
          <a:xfrm>
            <a:off x="1259632" y="3337328"/>
            <a:ext cx="6552728" cy="432048"/>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10 CuadroTexto"/>
          <p:cNvSpPr txBox="1"/>
          <p:nvPr/>
        </p:nvSpPr>
        <p:spPr>
          <a:xfrm>
            <a:off x="893826" y="2627620"/>
            <a:ext cx="365806" cy="369332"/>
          </a:xfrm>
          <a:prstGeom prst="rect">
            <a:avLst/>
          </a:prstGeom>
          <a:noFill/>
        </p:spPr>
        <p:txBody>
          <a:bodyPr wrap="none" rtlCol="0">
            <a:spAutoFit/>
          </a:bodyPr>
          <a:lstStyle/>
          <a:p>
            <a:r>
              <a:rPr lang="es-ES" dirty="0" smtClean="0"/>
              <a:t>a)</a:t>
            </a:r>
            <a:endParaRPr lang="es-ES" dirty="0"/>
          </a:p>
        </p:txBody>
      </p:sp>
      <p:sp>
        <p:nvSpPr>
          <p:cNvPr id="12" name="11 CuadroTexto"/>
          <p:cNvSpPr txBox="1"/>
          <p:nvPr/>
        </p:nvSpPr>
        <p:spPr>
          <a:xfrm>
            <a:off x="899592" y="3356992"/>
            <a:ext cx="377026" cy="369332"/>
          </a:xfrm>
          <a:prstGeom prst="rect">
            <a:avLst/>
          </a:prstGeom>
          <a:noFill/>
        </p:spPr>
        <p:txBody>
          <a:bodyPr wrap="none" rtlCol="0">
            <a:spAutoFit/>
          </a:bodyPr>
          <a:lstStyle/>
          <a:p>
            <a:r>
              <a:rPr lang="es-ES" dirty="0" smtClean="0"/>
              <a:t>b)</a:t>
            </a:r>
            <a:endParaRPr lang="es-ES" dirty="0"/>
          </a:p>
        </p:txBody>
      </p:sp>
      <p:sp>
        <p:nvSpPr>
          <p:cNvPr id="16" name="15 CuadroTexto"/>
          <p:cNvSpPr txBox="1"/>
          <p:nvPr/>
        </p:nvSpPr>
        <p:spPr>
          <a:xfrm>
            <a:off x="906650" y="3789040"/>
            <a:ext cx="352982" cy="369332"/>
          </a:xfrm>
          <a:prstGeom prst="rect">
            <a:avLst/>
          </a:prstGeom>
          <a:noFill/>
        </p:spPr>
        <p:txBody>
          <a:bodyPr wrap="none" rtlCol="0">
            <a:spAutoFit/>
          </a:bodyPr>
          <a:lstStyle/>
          <a:p>
            <a:r>
              <a:rPr lang="es-ES" dirty="0" smtClean="0"/>
              <a:t>c)</a:t>
            </a:r>
            <a:endParaRPr lang="es-ES" dirty="0"/>
          </a:p>
        </p:txBody>
      </p:sp>
    </p:spTree>
    <p:extLst>
      <p:ext uri="{BB962C8B-B14F-4D97-AF65-F5344CB8AC3E}">
        <p14:creationId xmlns:p14="http://schemas.microsoft.com/office/powerpoint/2010/main" val="33553037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0" y="-1"/>
            <a:ext cx="2987825" cy="307777"/>
          </a:xfrm>
          <a:prstGeom prst="rect">
            <a:avLst/>
          </a:prstGeom>
          <a:noFill/>
        </p:spPr>
        <p:txBody>
          <a:bodyPr wrap="square" rtlCol="0">
            <a:spAutoFit/>
          </a:bodyPr>
          <a:lstStyle/>
          <a:p>
            <a:r>
              <a:rPr lang="es-ES" sz="1400" dirty="0" smtClean="0">
                <a:solidFill>
                  <a:schemeClr val="bg1">
                    <a:lumMod val="50000"/>
                  </a:schemeClr>
                </a:solidFill>
              </a:rPr>
              <a:t>Resultados III</a:t>
            </a:r>
          </a:p>
        </p:txBody>
      </p:sp>
      <p:sp>
        <p:nvSpPr>
          <p:cNvPr id="6" name="5 CuadroTexto"/>
          <p:cNvSpPr txBox="1"/>
          <p:nvPr/>
        </p:nvSpPr>
        <p:spPr>
          <a:xfrm>
            <a:off x="6156175" y="0"/>
            <a:ext cx="2987825" cy="307777"/>
          </a:xfrm>
          <a:prstGeom prst="rect">
            <a:avLst/>
          </a:prstGeom>
          <a:noFill/>
        </p:spPr>
        <p:txBody>
          <a:bodyPr wrap="square" rtlCol="0">
            <a:spAutoFit/>
          </a:bodyPr>
          <a:lstStyle/>
          <a:p>
            <a:pPr algn="r"/>
            <a:r>
              <a:rPr lang="es-ES" sz="1400" dirty="0" smtClean="0">
                <a:solidFill>
                  <a:schemeClr val="bg1">
                    <a:lumMod val="50000"/>
                  </a:schemeClr>
                </a:solidFill>
              </a:rPr>
              <a:t>Defensa de tesis – Diciembre 2016</a:t>
            </a:r>
            <a:endParaRPr lang="es-ES" sz="1400" dirty="0">
              <a:solidFill>
                <a:schemeClr val="bg1">
                  <a:lumMod val="50000"/>
                </a:schemeClr>
              </a:solidFill>
            </a:endParaRPr>
          </a:p>
        </p:txBody>
      </p:sp>
      <p:sp>
        <p:nvSpPr>
          <p:cNvPr id="8" name="7 CuadroTexto"/>
          <p:cNvSpPr txBox="1"/>
          <p:nvPr/>
        </p:nvSpPr>
        <p:spPr>
          <a:xfrm>
            <a:off x="-19988" y="548680"/>
            <a:ext cx="9143999" cy="584775"/>
          </a:xfrm>
          <a:prstGeom prst="rect">
            <a:avLst/>
          </a:prstGeom>
          <a:noFill/>
        </p:spPr>
        <p:txBody>
          <a:bodyPr wrap="square" rtlCol="0">
            <a:spAutoFit/>
          </a:bodyPr>
          <a:lstStyle/>
          <a:p>
            <a:pPr algn="ctr"/>
            <a:r>
              <a:rPr lang="es-ES" sz="3200" dirty="0" smtClean="0">
                <a:latin typeface="+mj-lt"/>
              </a:rPr>
              <a:t>Resultados del experimento de entrenamiento</a:t>
            </a:r>
          </a:p>
        </p:txBody>
      </p:sp>
      <p:pic>
        <p:nvPicPr>
          <p:cNvPr id="4" name="3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3" y="1628800"/>
            <a:ext cx="4392488" cy="1957458"/>
          </a:xfrm>
          <a:prstGeom prst="rect">
            <a:avLst/>
          </a:prstGeom>
        </p:spPr>
      </p:pic>
      <p:pic>
        <p:nvPicPr>
          <p:cNvPr id="5" name="4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0" y="1700808"/>
            <a:ext cx="4464497" cy="1888595"/>
          </a:xfrm>
          <a:prstGeom prst="rect">
            <a:avLst/>
          </a:prstGeom>
        </p:spPr>
      </p:pic>
    </p:spTree>
    <p:extLst>
      <p:ext uri="{BB962C8B-B14F-4D97-AF65-F5344CB8AC3E}">
        <p14:creationId xmlns:p14="http://schemas.microsoft.com/office/powerpoint/2010/main" val="27353775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0" y="-1"/>
            <a:ext cx="2987825" cy="307777"/>
          </a:xfrm>
          <a:prstGeom prst="rect">
            <a:avLst/>
          </a:prstGeom>
          <a:noFill/>
        </p:spPr>
        <p:txBody>
          <a:bodyPr wrap="square" rtlCol="0">
            <a:spAutoFit/>
          </a:bodyPr>
          <a:lstStyle/>
          <a:p>
            <a:r>
              <a:rPr lang="es-ES" sz="1400" dirty="0" smtClean="0">
                <a:solidFill>
                  <a:schemeClr val="bg1">
                    <a:lumMod val="50000"/>
                  </a:schemeClr>
                </a:solidFill>
              </a:rPr>
              <a:t>Resultados III</a:t>
            </a:r>
            <a:endParaRPr lang="es-ES" sz="1400" dirty="0">
              <a:solidFill>
                <a:schemeClr val="bg1">
                  <a:lumMod val="50000"/>
                </a:schemeClr>
              </a:solidFill>
            </a:endParaRPr>
          </a:p>
        </p:txBody>
      </p:sp>
      <p:sp>
        <p:nvSpPr>
          <p:cNvPr id="6" name="5 CuadroTexto"/>
          <p:cNvSpPr txBox="1"/>
          <p:nvPr/>
        </p:nvSpPr>
        <p:spPr>
          <a:xfrm>
            <a:off x="6156175" y="0"/>
            <a:ext cx="2987825" cy="307777"/>
          </a:xfrm>
          <a:prstGeom prst="rect">
            <a:avLst/>
          </a:prstGeom>
          <a:noFill/>
        </p:spPr>
        <p:txBody>
          <a:bodyPr wrap="square" rtlCol="0">
            <a:spAutoFit/>
          </a:bodyPr>
          <a:lstStyle/>
          <a:p>
            <a:pPr algn="r"/>
            <a:r>
              <a:rPr lang="es-ES" sz="1400" dirty="0" smtClean="0">
                <a:solidFill>
                  <a:schemeClr val="bg1">
                    <a:lumMod val="50000"/>
                  </a:schemeClr>
                </a:solidFill>
              </a:rPr>
              <a:t>Defensa de tesis – Diciembre 2016</a:t>
            </a:r>
            <a:endParaRPr lang="es-ES" sz="1400" dirty="0">
              <a:solidFill>
                <a:schemeClr val="bg1">
                  <a:lumMod val="50000"/>
                </a:schemeClr>
              </a:solidFill>
            </a:endParaRPr>
          </a:p>
        </p:txBody>
      </p:sp>
      <p:sp>
        <p:nvSpPr>
          <p:cNvPr id="8" name="7 CuadroTexto"/>
          <p:cNvSpPr txBox="1"/>
          <p:nvPr/>
        </p:nvSpPr>
        <p:spPr>
          <a:xfrm>
            <a:off x="-19988" y="548680"/>
            <a:ext cx="9143999" cy="584775"/>
          </a:xfrm>
          <a:prstGeom prst="rect">
            <a:avLst/>
          </a:prstGeom>
          <a:noFill/>
        </p:spPr>
        <p:txBody>
          <a:bodyPr wrap="square" rtlCol="0">
            <a:spAutoFit/>
          </a:bodyPr>
          <a:lstStyle/>
          <a:p>
            <a:pPr algn="ctr"/>
            <a:r>
              <a:rPr lang="es-ES" sz="3200" dirty="0" smtClean="0">
                <a:latin typeface="+mj-lt"/>
              </a:rPr>
              <a:t>Resultados del experimento de entrenamiento</a:t>
            </a:r>
          </a:p>
        </p:txBody>
      </p:sp>
      <p:pic>
        <p:nvPicPr>
          <p:cNvPr id="4" name="3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3" y="1628800"/>
            <a:ext cx="4392488" cy="1957458"/>
          </a:xfrm>
          <a:prstGeom prst="rect">
            <a:avLst/>
          </a:prstGeom>
        </p:spPr>
      </p:pic>
      <p:pic>
        <p:nvPicPr>
          <p:cNvPr id="5" name="4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0" y="1700808"/>
            <a:ext cx="4464497" cy="1888595"/>
          </a:xfrm>
          <a:prstGeom prst="rect">
            <a:avLst/>
          </a:prstGeom>
        </p:spPr>
      </p:pic>
      <p:cxnSp>
        <p:nvCxnSpPr>
          <p:cNvPr id="10" name="9 Conector recto"/>
          <p:cNvCxnSpPr/>
          <p:nvPr/>
        </p:nvCxnSpPr>
        <p:spPr>
          <a:xfrm>
            <a:off x="343192" y="2748248"/>
            <a:ext cx="4023582"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6 Rectángulo"/>
          <p:cNvSpPr/>
          <p:nvPr/>
        </p:nvSpPr>
        <p:spPr>
          <a:xfrm>
            <a:off x="467544" y="1975598"/>
            <a:ext cx="504056" cy="1597418"/>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3" name="12 Conector recto"/>
          <p:cNvCxnSpPr/>
          <p:nvPr/>
        </p:nvCxnSpPr>
        <p:spPr>
          <a:xfrm>
            <a:off x="4839402" y="2780928"/>
            <a:ext cx="4023582"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323528" y="2103360"/>
            <a:ext cx="4023582" cy="0"/>
          </a:xfrm>
          <a:prstGeom prst="line">
            <a:avLst/>
          </a:prstGeom>
          <a:ln w="28575">
            <a:solidFill>
              <a:schemeClr val="accent6"/>
            </a:solidFill>
            <a:prstDash val="sysDot"/>
          </a:ln>
        </p:spPr>
        <p:style>
          <a:lnRef idx="1">
            <a:schemeClr val="accent1"/>
          </a:lnRef>
          <a:fillRef idx="0">
            <a:schemeClr val="accent1"/>
          </a:fillRef>
          <a:effectRef idx="0">
            <a:schemeClr val="accent1"/>
          </a:effectRef>
          <a:fontRef idx="minor">
            <a:schemeClr val="tx1"/>
          </a:fontRef>
        </p:style>
      </p:cxnSp>
      <p:cxnSp>
        <p:nvCxnSpPr>
          <p:cNvPr id="15" name="14 Conector recto"/>
          <p:cNvCxnSpPr/>
          <p:nvPr/>
        </p:nvCxnSpPr>
        <p:spPr>
          <a:xfrm>
            <a:off x="4843986" y="2607416"/>
            <a:ext cx="4023582" cy="0"/>
          </a:xfrm>
          <a:prstGeom prst="line">
            <a:avLst/>
          </a:prstGeom>
          <a:ln w="28575">
            <a:solidFill>
              <a:schemeClr val="accent6"/>
            </a:solidFill>
            <a:prstDash val="sysDot"/>
          </a:ln>
        </p:spPr>
        <p:style>
          <a:lnRef idx="1">
            <a:schemeClr val="accent1"/>
          </a:lnRef>
          <a:fillRef idx="0">
            <a:schemeClr val="accent1"/>
          </a:fillRef>
          <a:effectRef idx="0">
            <a:schemeClr val="accent1"/>
          </a:effectRef>
          <a:fontRef idx="minor">
            <a:schemeClr val="tx1"/>
          </a:fontRef>
        </p:style>
      </p:cxnSp>
      <p:sp>
        <p:nvSpPr>
          <p:cNvPr id="17" name="16 CuadroTexto"/>
          <p:cNvSpPr txBox="1"/>
          <p:nvPr/>
        </p:nvSpPr>
        <p:spPr>
          <a:xfrm>
            <a:off x="343192" y="4293096"/>
            <a:ext cx="8524376" cy="1754326"/>
          </a:xfrm>
          <a:prstGeom prst="rect">
            <a:avLst/>
          </a:prstGeom>
          <a:noFill/>
        </p:spPr>
        <p:txBody>
          <a:bodyPr wrap="square" rtlCol="0">
            <a:spAutoFit/>
          </a:bodyPr>
          <a:lstStyle/>
          <a:p>
            <a:r>
              <a:rPr lang="es-ES" dirty="0" smtClean="0"/>
              <a:t>Conclusiones:</a:t>
            </a:r>
          </a:p>
          <a:p>
            <a:r>
              <a:rPr lang="es-ES" dirty="0"/>
              <a:t>	</a:t>
            </a:r>
            <a:r>
              <a:rPr lang="es-ES" dirty="0" smtClean="0"/>
              <a:t>- Hay muy pocos sujetos como para hacer estadística comparando las medidas</a:t>
            </a:r>
          </a:p>
          <a:p>
            <a:r>
              <a:rPr lang="es-ES" dirty="0"/>
              <a:t>	</a:t>
            </a:r>
            <a:r>
              <a:rPr lang="es-ES" dirty="0" smtClean="0"/>
              <a:t>- El único efecto que se observa muy marcado es la mejora de los sujetos que entrenaron ángulos en la orientación entrenada.</a:t>
            </a:r>
          </a:p>
          <a:p>
            <a:r>
              <a:rPr lang="es-ES" dirty="0"/>
              <a:t>	</a:t>
            </a:r>
            <a:r>
              <a:rPr lang="es-ES" dirty="0" smtClean="0"/>
              <a:t>- Al menos con las pocas medidas realizadas no se lograron observar efectos de transferencia.</a:t>
            </a:r>
            <a:endParaRPr lang="es-ES" dirty="0"/>
          </a:p>
        </p:txBody>
      </p:sp>
      <p:cxnSp>
        <p:nvCxnSpPr>
          <p:cNvPr id="21" name="20 Conector recto de flecha"/>
          <p:cNvCxnSpPr/>
          <p:nvPr/>
        </p:nvCxnSpPr>
        <p:spPr>
          <a:xfrm flipV="1">
            <a:off x="745528" y="3645024"/>
            <a:ext cx="0" cy="288032"/>
          </a:xfrm>
          <a:prstGeom prst="straightConnector1">
            <a:avLst/>
          </a:prstGeom>
          <a:ln w="31750">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22" name="21 Conector recto de flecha"/>
          <p:cNvCxnSpPr/>
          <p:nvPr/>
        </p:nvCxnSpPr>
        <p:spPr>
          <a:xfrm flipV="1">
            <a:off x="5734176" y="3646696"/>
            <a:ext cx="0" cy="288032"/>
          </a:xfrm>
          <a:prstGeom prst="straightConnector1">
            <a:avLst/>
          </a:prstGeom>
          <a:ln w="31750">
            <a:solidFill>
              <a:schemeClr val="accent4"/>
            </a:solidFill>
            <a:tailEnd type="arrow"/>
          </a:ln>
        </p:spPr>
        <p:style>
          <a:lnRef idx="1">
            <a:schemeClr val="accent1"/>
          </a:lnRef>
          <a:fillRef idx="0">
            <a:schemeClr val="accent1"/>
          </a:fillRef>
          <a:effectRef idx="0">
            <a:schemeClr val="accent1"/>
          </a:effectRef>
          <a:fontRef idx="minor">
            <a:schemeClr val="tx1"/>
          </a:fontRef>
        </p:style>
      </p:cxnSp>
      <p:sp>
        <p:nvSpPr>
          <p:cNvPr id="23" name="22 CuadroTexto"/>
          <p:cNvSpPr txBox="1"/>
          <p:nvPr/>
        </p:nvSpPr>
        <p:spPr>
          <a:xfrm>
            <a:off x="178609" y="3861048"/>
            <a:ext cx="1133837" cy="338554"/>
          </a:xfrm>
          <a:prstGeom prst="rect">
            <a:avLst/>
          </a:prstGeom>
          <a:noFill/>
        </p:spPr>
        <p:txBody>
          <a:bodyPr wrap="none" rtlCol="0">
            <a:spAutoFit/>
          </a:bodyPr>
          <a:lstStyle/>
          <a:p>
            <a:r>
              <a:rPr lang="es-ES" sz="1600" dirty="0" smtClean="0"/>
              <a:t>Entrenados</a:t>
            </a:r>
            <a:endParaRPr lang="es-ES" sz="1600" dirty="0"/>
          </a:p>
        </p:txBody>
      </p:sp>
      <p:sp>
        <p:nvSpPr>
          <p:cNvPr id="24" name="23 CuadroTexto"/>
          <p:cNvSpPr txBox="1"/>
          <p:nvPr/>
        </p:nvSpPr>
        <p:spPr>
          <a:xfrm>
            <a:off x="5148064" y="3842342"/>
            <a:ext cx="1133837" cy="338554"/>
          </a:xfrm>
          <a:prstGeom prst="rect">
            <a:avLst/>
          </a:prstGeom>
          <a:noFill/>
        </p:spPr>
        <p:txBody>
          <a:bodyPr wrap="none" rtlCol="0">
            <a:spAutoFit/>
          </a:bodyPr>
          <a:lstStyle/>
          <a:p>
            <a:r>
              <a:rPr lang="es-ES" sz="1600" dirty="0" smtClean="0"/>
              <a:t>Entrenados</a:t>
            </a:r>
            <a:endParaRPr lang="es-ES" sz="1600" dirty="0"/>
          </a:p>
        </p:txBody>
      </p:sp>
    </p:spTree>
    <p:extLst>
      <p:ext uri="{BB962C8B-B14F-4D97-AF65-F5344CB8AC3E}">
        <p14:creationId xmlns:p14="http://schemas.microsoft.com/office/powerpoint/2010/main" val="37943210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0" y="-1"/>
            <a:ext cx="2987825" cy="307777"/>
          </a:xfrm>
          <a:prstGeom prst="rect">
            <a:avLst/>
          </a:prstGeom>
          <a:noFill/>
        </p:spPr>
        <p:txBody>
          <a:bodyPr wrap="square" rtlCol="0">
            <a:spAutoFit/>
          </a:bodyPr>
          <a:lstStyle/>
          <a:p>
            <a:r>
              <a:rPr lang="es-ES" sz="1400" dirty="0" smtClean="0">
                <a:solidFill>
                  <a:schemeClr val="bg1">
                    <a:lumMod val="50000"/>
                  </a:schemeClr>
                </a:solidFill>
              </a:rPr>
              <a:t>Conclusiones y perspectivas</a:t>
            </a:r>
            <a:endParaRPr lang="es-ES" sz="1400" dirty="0">
              <a:solidFill>
                <a:schemeClr val="bg1">
                  <a:lumMod val="50000"/>
                </a:schemeClr>
              </a:solidFill>
            </a:endParaRPr>
          </a:p>
        </p:txBody>
      </p:sp>
      <p:sp>
        <p:nvSpPr>
          <p:cNvPr id="6" name="5 CuadroTexto"/>
          <p:cNvSpPr txBox="1"/>
          <p:nvPr/>
        </p:nvSpPr>
        <p:spPr>
          <a:xfrm>
            <a:off x="6156175" y="0"/>
            <a:ext cx="2987825" cy="307777"/>
          </a:xfrm>
          <a:prstGeom prst="rect">
            <a:avLst/>
          </a:prstGeom>
          <a:noFill/>
        </p:spPr>
        <p:txBody>
          <a:bodyPr wrap="square" rtlCol="0">
            <a:spAutoFit/>
          </a:bodyPr>
          <a:lstStyle/>
          <a:p>
            <a:pPr algn="r"/>
            <a:r>
              <a:rPr lang="es-ES" sz="1400" dirty="0" smtClean="0">
                <a:solidFill>
                  <a:schemeClr val="bg1">
                    <a:lumMod val="50000"/>
                  </a:schemeClr>
                </a:solidFill>
              </a:rPr>
              <a:t>Defensa de tesis – Diciembre 2016</a:t>
            </a:r>
            <a:endParaRPr lang="es-ES" sz="1400" dirty="0">
              <a:solidFill>
                <a:schemeClr val="bg1">
                  <a:lumMod val="50000"/>
                </a:schemeClr>
              </a:solidFill>
            </a:endParaRPr>
          </a:p>
        </p:txBody>
      </p:sp>
      <p:sp>
        <p:nvSpPr>
          <p:cNvPr id="8" name="7 CuadroTexto"/>
          <p:cNvSpPr txBox="1"/>
          <p:nvPr/>
        </p:nvSpPr>
        <p:spPr>
          <a:xfrm>
            <a:off x="-19988" y="548680"/>
            <a:ext cx="9143999" cy="584775"/>
          </a:xfrm>
          <a:prstGeom prst="rect">
            <a:avLst/>
          </a:prstGeom>
          <a:noFill/>
        </p:spPr>
        <p:txBody>
          <a:bodyPr wrap="square" rtlCol="0">
            <a:spAutoFit/>
          </a:bodyPr>
          <a:lstStyle/>
          <a:p>
            <a:pPr algn="ctr"/>
            <a:r>
              <a:rPr lang="es-ES" sz="3200" dirty="0" smtClean="0">
                <a:latin typeface="+mj-lt"/>
              </a:rPr>
              <a:t>Conclusiones generales</a:t>
            </a:r>
          </a:p>
        </p:txBody>
      </p:sp>
      <p:sp>
        <p:nvSpPr>
          <p:cNvPr id="2" name="1 CuadroTexto"/>
          <p:cNvSpPr txBox="1"/>
          <p:nvPr/>
        </p:nvSpPr>
        <p:spPr>
          <a:xfrm>
            <a:off x="519563" y="1340768"/>
            <a:ext cx="8064896" cy="2031325"/>
          </a:xfrm>
          <a:prstGeom prst="rect">
            <a:avLst/>
          </a:prstGeom>
          <a:noFill/>
        </p:spPr>
        <p:txBody>
          <a:bodyPr wrap="square" rtlCol="0">
            <a:spAutoFit/>
          </a:bodyPr>
          <a:lstStyle/>
          <a:p>
            <a:pPr marL="285750" indent="-285750">
              <a:buFontTx/>
              <a:buChar char="-"/>
            </a:pPr>
            <a:r>
              <a:rPr lang="es-ES" dirty="0" smtClean="0"/>
              <a:t>Al simplificar el estímulo que se presenta (siempre usando la lógica de representación de la información del </a:t>
            </a:r>
            <a:r>
              <a:rPr lang="es-ES" dirty="0" err="1" smtClean="0"/>
              <a:t>vOICe</a:t>
            </a:r>
            <a:r>
              <a:rPr lang="es-ES" dirty="0" smtClean="0"/>
              <a:t>), los sujetos pueden reconocer patrones con muchísimo menos entrenamiento que en el caso de los estímulos complejos. Probablemente se deba a que no tienen que distinguir figura de fondo y a habilidades de compresión geométrica abstractas e independientes de la representación utilizada.</a:t>
            </a:r>
          </a:p>
          <a:p>
            <a:endParaRPr lang="es-ES" dirty="0"/>
          </a:p>
        </p:txBody>
      </p:sp>
    </p:spTree>
    <p:extLst>
      <p:ext uri="{BB962C8B-B14F-4D97-AF65-F5344CB8AC3E}">
        <p14:creationId xmlns:p14="http://schemas.microsoft.com/office/powerpoint/2010/main" val="34685174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0" y="-1"/>
            <a:ext cx="2987825" cy="307777"/>
          </a:xfrm>
          <a:prstGeom prst="rect">
            <a:avLst/>
          </a:prstGeom>
          <a:noFill/>
        </p:spPr>
        <p:txBody>
          <a:bodyPr wrap="square" rtlCol="0">
            <a:spAutoFit/>
          </a:bodyPr>
          <a:lstStyle/>
          <a:p>
            <a:r>
              <a:rPr lang="es-ES" sz="1400" dirty="0" smtClean="0">
                <a:solidFill>
                  <a:schemeClr val="bg1">
                    <a:lumMod val="50000"/>
                  </a:schemeClr>
                </a:solidFill>
              </a:rPr>
              <a:t>El </a:t>
            </a:r>
            <a:r>
              <a:rPr lang="es-ES" sz="1400" dirty="0" err="1" smtClean="0">
                <a:solidFill>
                  <a:schemeClr val="bg1">
                    <a:lumMod val="50000"/>
                  </a:schemeClr>
                </a:solidFill>
              </a:rPr>
              <a:t>vOICe</a:t>
            </a:r>
            <a:r>
              <a:rPr lang="es-ES" sz="1400" dirty="0" smtClean="0">
                <a:solidFill>
                  <a:schemeClr val="bg1">
                    <a:lumMod val="50000"/>
                  </a:schemeClr>
                </a:solidFill>
              </a:rPr>
              <a:t> I</a:t>
            </a:r>
            <a:endParaRPr lang="es-ES" sz="1400" dirty="0">
              <a:solidFill>
                <a:schemeClr val="bg1">
                  <a:lumMod val="50000"/>
                </a:schemeClr>
              </a:solidFill>
            </a:endParaRPr>
          </a:p>
        </p:txBody>
      </p:sp>
      <p:sp>
        <p:nvSpPr>
          <p:cNvPr id="6" name="5 CuadroTexto"/>
          <p:cNvSpPr txBox="1"/>
          <p:nvPr/>
        </p:nvSpPr>
        <p:spPr>
          <a:xfrm>
            <a:off x="6156175" y="0"/>
            <a:ext cx="2987825" cy="307777"/>
          </a:xfrm>
          <a:prstGeom prst="rect">
            <a:avLst/>
          </a:prstGeom>
          <a:noFill/>
        </p:spPr>
        <p:txBody>
          <a:bodyPr wrap="square" rtlCol="0">
            <a:spAutoFit/>
          </a:bodyPr>
          <a:lstStyle/>
          <a:p>
            <a:pPr algn="r"/>
            <a:r>
              <a:rPr lang="es-ES" sz="1400" dirty="0" smtClean="0">
                <a:solidFill>
                  <a:schemeClr val="bg1">
                    <a:lumMod val="50000"/>
                  </a:schemeClr>
                </a:solidFill>
              </a:rPr>
              <a:t>Defensa de tesis – Diciembre 2016</a:t>
            </a:r>
            <a:endParaRPr lang="es-ES" sz="1400" dirty="0">
              <a:solidFill>
                <a:schemeClr val="bg1">
                  <a:lumMod val="50000"/>
                </a:schemeClr>
              </a:solidFill>
            </a:endParaRPr>
          </a:p>
        </p:txBody>
      </p:sp>
      <p:sp>
        <p:nvSpPr>
          <p:cNvPr id="8" name="7 CuadroTexto"/>
          <p:cNvSpPr txBox="1"/>
          <p:nvPr/>
        </p:nvSpPr>
        <p:spPr>
          <a:xfrm>
            <a:off x="-286" y="654846"/>
            <a:ext cx="9143999" cy="400110"/>
          </a:xfrm>
          <a:prstGeom prst="rect">
            <a:avLst/>
          </a:prstGeom>
          <a:noFill/>
        </p:spPr>
        <p:txBody>
          <a:bodyPr wrap="square" rtlCol="0">
            <a:spAutoFit/>
          </a:bodyPr>
          <a:lstStyle/>
          <a:p>
            <a:pPr algn="ctr"/>
            <a:r>
              <a:rPr lang="es-ES" sz="2000" dirty="0" smtClean="0"/>
              <a:t>El </a:t>
            </a:r>
            <a:r>
              <a:rPr lang="es-ES" sz="2000" dirty="0" err="1" smtClean="0"/>
              <a:t>vOICe</a:t>
            </a:r>
            <a:r>
              <a:rPr lang="es-ES" sz="2000" dirty="0" smtClean="0"/>
              <a:t> es un mecanismo de sustitución sensorial</a:t>
            </a:r>
            <a:endParaRPr lang="es-ES" sz="2000" dirty="0"/>
          </a:p>
        </p:txBody>
      </p:sp>
      <p:sp>
        <p:nvSpPr>
          <p:cNvPr id="9" name="8 CuadroTexto"/>
          <p:cNvSpPr txBox="1"/>
          <p:nvPr/>
        </p:nvSpPr>
        <p:spPr>
          <a:xfrm>
            <a:off x="0" y="1179671"/>
            <a:ext cx="9143999" cy="584775"/>
          </a:xfrm>
          <a:prstGeom prst="rect">
            <a:avLst/>
          </a:prstGeom>
          <a:noFill/>
        </p:spPr>
        <p:txBody>
          <a:bodyPr wrap="square" rtlCol="0">
            <a:spAutoFit/>
          </a:bodyPr>
          <a:lstStyle/>
          <a:p>
            <a:pPr algn="ctr"/>
            <a:r>
              <a:rPr lang="es-ES" sz="1600" dirty="0" smtClean="0"/>
              <a:t>Lo que hace es transformar la información visual en información sonora.</a:t>
            </a:r>
          </a:p>
          <a:p>
            <a:pPr algn="ctr"/>
            <a:r>
              <a:rPr lang="es-ES" sz="1600" dirty="0" smtClean="0"/>
              <a:t>Con esta herramienta personas ciegas pueden percibir información de su entorno.</a:t>
            </a:r>
            <a:endParaRPr lang="es-ES" sz="1600" dirty="0"/>
          </a:p>
        </p:txBody>
      </p:sp>
      <p:pic>
        <p:nvPicPr>
          <p:cNvPr id="11" name="10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560" y="1781217"/>
            <a:ext cx="8064896" cy="5032159"/>
          </a:xfrm>
          <a:prstGeom prst="rect">
            <a:avLst/>
          </a:prstGeom>
        </p:spPr>
      </p:pic>
    </p:spTree>
    <p:extLst>
      <p:ext uri="{BB962C8B-B14F-4D97-AF65-F5344CB8AC3E}">
        <p14:creationId xmlns:p14="http://schemas.microsoft.com/office/powerpoint/2010/main" val="10091483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0" y="-1"/>
            <a:ext cx="2987825" cy="307777"/>
          </a:xfrm>
          <a:prstGeom prst="rect">
            <a:avLst/>
          </a:prstGeom>
          <a:noFill/>
        </p:spPr>
        <p:txBody>
          <a:bodyPr wrap="square" rtlCol="0">
            <a:spAutoFit/>
          </a:bodyPr>
          <a:lstStyle/>
          <a:p>
            <a:r>
              <a:rPr lang="es-ES" sz="1400" dirty="0">
                <a:solidFill>
                  <a:schemeClr val="bg1">
                    <a:lumMod val="50000"/>
                  </a:schemeClr>
                </a:solidFill>
              </a:rPr>
              <a:t>Conclusiones y perspectivas</a:t>
            </a:r>
          </a:p>
        </p:txBody>
      </p:sp>
      <p:sp>
        <p:nvSpPr>
          <p:cNvPr id="6" name="5 CuadroTexto"/>
          <p:cNvSpPr txBox="1"/>
          <p:nvPr/>
        </p:nvSpPr>
        <p:spPr>
          <a:xfrm>
            <a:off x="6156175" y="0"/>
            <a:ext cx="2987825" cy="307777"/>
          </a:xfrm>
          <a:prstGeom prst="rect">
            <a:avLst/>
          </a:prstGeom>
          <a:noFill/>
        </p:spPr>
        <p:txBody>
          <a:bodyPr wrap="square" rtlCol="0">
            <a:spAutoFit/>
          </a:bodyPr>
          <a:lstStyle/>
          <a:p>
            <a:pPr algn="r"/>
            <a:r>
              <a:rPr lang="es-ES" sz="1400" dirty="0" smtClean="0">
                <a:solidFill>
                  <a:schemeClr val="bg1">
                    <a:lumMod val="50000"/>
                  </a:schemeClr>
                </a:solidFill>
              </a:rPr>
              <a:t>Defensa de tesis – Diciembre 2016</a:t>
            </a:r>
            <a:endParaRPr lang="es-ES" sz="1400" dirty="0">
              <a:solidFill>
                <a:schemeClr val="bg1">
                  <a:lumMod val="50000"/>
                </a:schemeClr>
              </a:solidFill>
            </a:endParaRPr>
          </a:p>
        </p:txBody>
      </p:sp>
      <p:sp>
        <p:nvSpPr>
          <p:cNvPr id="8" name="7 CuadroTexto"/>
          <p:cNvSpPr txBox="1"/>
          <p:nvPr/>
        </p:nvSpPr>
        <p:spPr>
          <a:xfrm>
            <a:off x="-19988" y="548680"/>
            <a:ext cx="9143999" cy="584775"/>
          </a:xfrm>
          <a:prstGeom prst="rect">
            <a:avLst/>
          </a:prstGeom>
          <a:noFill/>
        </p:spPr>
        <p:txBody>
          <a:bodyPr wrap="square" rtlCol="0">
            <a:spAutoFit/>
          </a:bodyPr>
          <a:lstStyle/>
          <a:p>
            <a:pPr algn="ctr"/>
            <a:r>
              <a:rPr lang="es-ES" sz="3200" dirty="0" smtClean="0">
                <a:latin typeface="+mj-lt"/>
              </a:rPr>
              <a:t>Conclusiones generales</a:t>
            </a:r>
          </a:p>
        </p:txBody>
      </p:sp>
      <p:sp>
        <p:nvSpPr>
          <p:cNvPr id="2" name="1 CuadroTexto"/>
          <p:cNvSpPr txBox="1"/>
          <p:nvPr/>
        </p:nvSpPr>
        <p:spPr>
          <a:xfrm>
            <a:off x="519563" y="1340768"/>
            <a:ext cx="8064896" cy="2585323"/>
          </a:xfrm>
          <a:prstGeom prst="rect">
            <a:avLst/>
          </a:prstGeom>
          <a:noFill/>
        </p:spPr>
        <p:txBody>
          <a:bodyPr wrap="square" rtlCol="0">
            <a:spAutoFit/>
          </a:bodyPr>
          <a:lstStyle/>
          <a:p>
            <a:pPr marL="285750" indent="-285750">
              <a:buFontTx/>
              <a:buChar char="-"/>
            </a:pPr>
            <a:r>
              <a:rPr lang="es-ES" dirty="0" smtClean="0"/>
              <a:t>Al simplificar el estímulo que se presenta (siempre usando la lógica de representación de la información del </a:t>
            </a:r>
            <a:r>
              <a:rPr lang="es-ES" dirty="0" err="1" smtClean="0"/>
              <a:t>vOICe</a:t>
            </a:r>
            <a:r>
              <a:rPr lang="es-ES" dirty="0" smtClean="0"/>
              <a:t>), los sujetos pueden reconocer patrones con muchísimo menos entrenamiento que en el caso de los estímulos complejos. Probablemente se deba a que no tienen que distinguir figura de fondo y a habilidades de compresión geométrica abstractas e independientes de la representación utilizada.</a:t>
            </a:r>
          </a:p>
          <a:p>
            <a:pPr marL="285750" indent="-285750">
              <a:buFontTx/>
              <a:buChar char="-"/>
            </a:pPr>
            <a:r>
              <a:rPr lang="es-ES" dirty="0" smtClean="0"/>
              <a:t>El sistema de representación utilizado es constructivamente no invariante frente a rotaciones, y esta característica se refleja en la sensibilidad a la orientación de los segmentos que disminuye lejos de los ejes. </a:t>
            </a:r>
          </a:p>
        </p:txBody>
      </p:sp>
    </p:spTree>
    <p:extLst>
      <p:ext uri="{BB962C8B-B14F-4D97-AF65-F5344CB8AC3E}">
        <p14:creationId xmlns:p14="http://schemas.microsoft.com/office/powerpoint/2010/main" val="210564433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0" y="-1"/>
            <a:ext cx="2987825" cy="307777"/>
          </a:xfrm>
          <a:prstGeom prst="rect">
            <a:avLst/>
          </a:prstGeom>
          <a:noFill/>
        </p:spPr>
        <p:txBody>
          <a:bodyPr wrap="square" rtlCol="0">
            <a:spAutoFit/>
          </a:bodyPr>
          <a:lstStyle/>
          <a:p>
            <a:r>
              <a:rPr lang="es-ES" sz="1400" dirty="0">
                <a:solidFill>
                  <a:schemeClr val="bg1">
                    <a:lumMod val="50000"/>
                  </a:schemeClr>
                </a:solidFill>
              </a:rPr>
              <a:t>Conclusiones y perspectivas</a:t>
            </a:r>
          </a:p>
        </p:txBody>
      </p:sp>
      <p:sp>
        <p:nvSpPr>
          <p:cNvPr id="6" name="5 CuadroTexto"/>
          <p:cNvSpPr txBox="1"/>
          <p:nvPr/>
        </p:nvSpPr>
        <p:spPr>
          <a:xfrm>
            <a:off x="6156175" y="0"/>
            <a:ext cx="2987825" cy="307777"/>
          </a:xfrm>
          <a:prstGeom prst="rect">
            <a:avLst/>
          </a:prstGeom>
          <a:noFill/>
        </p:spPr>
        <p:txBody>
          <a:bodyPr wrap="square" rtlCol="0">
            <a:spAutoFit/>
          </a:bodyPr>
          <a:lstStyle/>
          <a:p>
            <a:pPr algn="r"/>
            <a:r>
              <a:rPr lang="es-ES" sz="1400" dirty="0" smtClean="0">
                <a:solidFill>
                  <a:schemeClr val="bg1">
                    <a:lumMod val="50000"/>
                  </a:schemeClr>
                </a:solidFill>
              </a:rPr>
              <a:t>Defensa de tesis – Diciembre 2016</a:t>
            </a:r>
            <a:endParaRPr lang="es-ES" sz="1400" dirty="0">
              <a:solidFill>
                <a:schemeClr val="bg1">
                  <a:lumMod val="50000"/>
                </a:schemeClr>
              </a:solidFill>
            </a:endParaRPr>
          </a:p>
        </p:txBody>
      </p:sp>
      <p:sp>
        <p:nvSpPr>
          <p:cNvPr id="8" name="7 CuadroTexto"/>
          <p:cNvSpPr txBox="1"/>
          <p:nvPr/>
        </p:nvSpPr>
        <p:spPr>
          <a:xfrm>
            <a:off x="-19988" y="548680"/>
            <a:ext cx="9143999" cy="584775"/>
          </a:xfrm>
          <a:prstGeom prst="rect">
            <a:avLst/>
          </a:prstGeom>
          <a:noFill/>
        </p:spPr>
        <p:txBody>
          <a:bodyPr wrap="square" rtlCol="0">
            <a:spAutoFit/>
          </a:bodyPr>
          <a:lstStyle/>
          <a:p>
            <a:pPr algn="ctr"/>
            <a:r>
              <a:rPr lang="es-ES" sz="3200" dirty="0" smtClean="0">
                <a:latin typeface="+mj-lt"/>
              </a:rPr>
              <a:t>Conclusiones generales</a:t>
            </a:r>
          </a:p>
        </p:txBody>
      </p:sp>
      <p:sp>
        <p:nvSpPr>
          <p:cNvPr id="2" name="1 CuadroTexto"/>
          <p:cNvSpPr txBox="1"/>
          <p:nvPr/>
        </p:nvSpPr>
        <p:spPr>
          <a:xfrm>
            <a:off x="519563" y="1340768"/>
            <a:ext cx="8064896" cy="3416320"/>
          </a:xfrm>
          <a:prstGeom prst="rect">
            <a:avLst/>
          </a:prstGeom>
          <a:noFill/>
        </p:spPr>
        <p:txBody>
          <a:bodyPr wrap="square" rtlCol="0">
            <a:spAutoFit/>
          </a:bodyPr>
          <a:lstStyle/>
          <a:p>
            <a:pPr marL="285750" indent="-285750">
              <a:buFontTx/>
              <a:buChar char="-"/>
            </a:pPr>
            <a:r>
              <a:rPr lang="es-ES" dirty="0" smtClean="0"/>
              <a:t>Al simplificar el estímulo que se presenta (siempre usando la lógica de representación de la información del </a:t>
            </a:r>
            <a:r>
              <a:rPr lang="es-ES" dirty="0" err="1" smtClean="0"/>
              <a:t>vOICe</a:t>
            </a:r>
            <a:r>
              <a:rPr lang="es-ES" dirty="0" smtClean="0"/>
              <a:t>), los sujetos pueden reconocer patrones con muchísimo menos entrenamiento que en el caso de los estímulos complejos. Probablemente se deba a que no tienen que distinguir figura de fondo y a habilidades de compresión geométrica abstractas e independientes de la representación utilizada.</a:t>
            </a:r>
          </a:p>
          <a:p>
            <a:pPr marL="285750" indent="-285750">
              <a:buFontTx/>
              <a:buChar char="-"/>
            </a:pPr>
            <a:r>
              <a:rPr lang="es-ES" dirty="0" smtClean="0"/>
              <a:t>El sistema de representación utilizado es constructivamente no invariante frente a rotaciones, y esta característica se refleja en la sensibilidad a la orientación de los segmentos que disminuye lejos de los ejes. </a:t>
            </a:r>
          </a:p>
          <a:p>
            <a:pPr marL="285750" indent="-285750">
              <a:buFontTx/>
              <a:buChar char="-"/>
            </a:pPr>
            <a:r>
              <a:rPr lang="es-ES" dirty="0" smtClean="0"/>
              <a:t>El entrenamiento realizado en algunos sujetos en pos de mejorar su capacidad de percibir aspectos geométricos no parece ser el adecuado o al menos no producir una mejora significativa en tiempos cortos de entrenamiento. </a:t>
            </a:r>
          </a:p>
        </p:txBody>
      </p:sp>
    </p:spTree>
    <p:extLst>
      <p:ext uri="{BB962C8B-B14F-4D97-AF65-F5344CB8AC3E}">
        <p14:creationId xmlns:p14="http://schemas.microsoft.com/office/powerpoint/2010/main" val="210564433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0" y="-1"/>
            <a:ext cx="2987825" cy="307777"/>
          </a:xfrm>
          <a:prstGeom prst="rect">
            <a:avLst/>
          </a:prstGeom>
          <a:noFill/>
        </p:spPr>
        <p:txBody>
          <a:bodyPr wrap="square" rtlCol="0">
            <a:spAutoFit/>
          </a:bodyPr>
          <a:lstStyle/>
          <a:p>
            <a:r>
              <a:rPr lang="es-ES" sz="1400" dirty="0">
                <a:solidFill>
                  <a:schemeClr val="bg1">
                    <a:lumMod val="50000"/>
                  </a:schemeClr>
                </a:solidFill>
              </a:rPr>
              <a:t>Conclusiones y perspectivas</a:t>
            </a:r>
          </a:p>
        </p:txBody>
      </p:sp>
      <p:sp>
        <p:nvSpPr>
          <p:cNvPr id="6" name="5 CuadroTexto"/>
          <p:cNvSpPr txBox="1"/>
          <p:nvPr/>
        </p:nvSpPr>
        <p:spPr>
          <a:xfrm>
            <a:off x="6156175" y="0"/>
            <a:ext cx="2987825" cy="307777"/>
          </a:xfrm>
          <a:prstGeom prst="rect">
            <a:avLst/>
          </a:prstGeom>
          <a:noFill/>
        </p:spPr>
        <p:txBody>
          <a:bodyPr wrap="square" rtlCol="0">
            <a:spAutoFit/>
          </a:bodyPr>
          <a:lstStyle/>
          <a:p>
            <a:pPr algn="r"/>
            <a:r>
              <a:rPr lang="es-ES" sz="1400" dirty="0" smtClean="0">
                <a:solidFill>
                  <a:schemeClr val="bg1">
                    <a:lumMod val="50000"/>
                  </a:schemeClr>
                </a:solidFill>
              </a:rPr>
              <a:t>Defensa de tesis – Diciembre 2016</a:t>
            </a:r>
            <a:endParaRPr lang="es-ES" sz="1400" dirty="0">
              <a:solidFill>
                <a:schemeClr val="bg1">
                  <a:lumMod val="50000"/>
                </a:schemeClr>
              </a:solidFill>
            </a:endParaRPr>
          </a:p>
        </p:txBody>
      </p:sp>
      <p:sp>
        <p:nvSpPr>
          <p:cNvPr id="8" name="7 CuadroTexto"/>
          <p:cNvSpPr txBox="1"/>
          <p:nvPr/>
        </p:nvSpPr>
        <p:spPr>
          <a:xfrm>
            <a:off x="-19988" y="548680"/>
            <a:ext cx="9143999" cy="584775"/>
          </a:xfrm>
          <a:prstGeom prst="rect">
            <a:avLst/>
          </a:prstGeom>
          <a:noFill/>
        </p:spPr>
        <p:txBody>
          <a:bodyPr wrap="square" rtlCol="0">
            <a:spAutoFit/>
          </a:bodyPr>
          <a:lstStyle/>
          <a:p>
            <a:pPr algn="ctr"/>
            <a:r>
              <a:rPr lang="es-ES" sz="3200" dirty="0" smtClean="0">
                <a:latin typeface="+mj-lt"/>
              </a:rPr>
              <a:t>Conclusiones generales</a:t>
            </a:r>
          </a:p>
        </p:txBody>
      </p:sp>
      <p:sp>
        <p:nvSpPr>
          <p:cNvPr id="2" name="1 CuadroTexto"/>
          <p:cNvSpPr txBox="1"/>
          <p:nvPr/>
        </p:nvSpPr>
        <p:spPr>
          <a:xfrm>
            <a:off x="519563" y="1340768"/>
            <a:ext cx="8064896" cy="4801314"/>
          </a:xfrm>
          <a:prstGeom prst="rect">
            <a:avLst/>
          </a:prstGeom>
          <a:noFill/>
        </p:spPr>
        <p:txBody>
          <a:bodyPr wrap="square" rtlCol="0">
            <a:spAutoFit/>
          </a:bodyPr>
          <a:lstStyle/>
          <a:p>
            <a:pPr marL="285750" indent="-285750">
              <a:buFontTx/>
              <a:buChar char="-"/>
            </a:pPr>
            <a:r>
              <a:rPr lang="es-ES" dirty="0" smtClean="0"/>
              <a:t>Al simplificar el estímulo que se presenta (siempre usando la lógica de representación de la información del </a:t>
            </a:r>
            <a:r>
              <a:rPr lang="es-ES" dirty="0" err="1" smtClean="0"/>
              <a:t>vOICe</a:t>
            </a:r>
            <a:r>
              <a:rPr lang="es-ES" dirty="0" smtClean="0"/>
              <a:t>), los sujetos pueden reconocer patrones con muchísimo menos entrenamiento que en el caso de los estímulos complejos. Probablemente se deba a que no tienen que distinguir figura de fondo y a habilidades de compresión geométrica abstractas e independientes de la representación utilizada.</a:t>
            </a:r>
          </a:p>
          <a:p>
            <a:pPr marL="285750" indent="-285750">
              <a:buFontTx/>
              <a:buChar char="-"/>
            </a:pPr>
            <a:r>
              <a:rPr lang="es-ES" dirty="0" smtClean="0"/>
              <a:t>El sistema de representación utilizado es constructivamente no invariante frente a rotaciones, y esta característica se refleja en la sensibilidad a la orientación de los segmentos que disminuye lejos de los ejes. </a:t>
            </a:r>
          </a:p>
          <a:p>
            <a:pPr marL="285750" indent="-285750">
              <a:buFontTx/>
              <a:buChar char="-"/>
            </a:pPr>
            <a:r>
              <a:rPr lang="es-ES" dirty="0" smtClean="0"/>
              <a:t>El entrenamiento realizado en algunos sujetos en pos de mejorar su capacidad de percibir aspectos geométricos no parece ser el adecuado o al menos no producir una mejora significativa en tiempos cortos de entrenamiento. </a:t>
            </a:r>
          </a:p>
          <a:p>
            <a:pPr marL="285750" indent="-285750">
              <a:buFontTx/>
              <a:buChar char="-"/>
            </a:pPr>
            <a:r>
              <a:rPr lang="es-ES" dirty="0" smtClean="0"/>
              <a:t>Por el contrario parece haber una mejora cualitativa, que se da en tiempos muy cortos, ante la presencia de </a:t>
            </a:r>
            <a:r>
              <a:rPr lang="es-ES" dirty="0" err="1" smtClean="0"/>
              <a:t>feedback</a:t>
            </a:r>
            <a:r>
              <a:rPr lang="es-ES" dirty="0" smtClean="0"/>
              <a:t>. Este efecto es mas marcado en el caso de paralelismo que en el de ángulos, probablemente a que sea una tarea inicialmente mas difícil de comprender. </a:t>
            </a:r>
          </a:p>
          <a:p>
            <a:pPr marL="285750" indent="-285750">
              <a:buFontTx/>
              <a:buChar char="-"/>
            </a:pPr>
            <a:endParaRPr lang="es-ES" dirty="0"/>
          </a:p>
        </p:txBody>
      </p:sp>
    </p:spTree>
    <p:extLst>
      <p:ext uri="{BB962C8B-B14F-4D97-AF65-F5344CB8AC3E}">
        <p14:creationId xmlns:p14="http://schemas.microsoft.com/office/powerpoint/2010/main" val="210564433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0" y="-1"/>
            <a:ext cx="2987825" cy="307777"/>
          </a:xfrm>
          <a:prstGeom prst="rect">
            <a:avLst/>
          </a:prstGeom>
          <a:noFill/>
        </p:spPr>
        <p:txBody>
          <a:bodyPr wrap="square" rtlCol="0">
            <a:spAutoFit/>
          </a:bodyPr>
          <a:lstStyle/>
          <a:p>
            <a:r>
              <a:rPr lang="es-ES" sz="1400" dirty="0">
                <a:solidFill>
                  <a:schemeClr val="bg1">
                    <a:lumMod val="50000"/>
                  </a:schemeClr>
                </a:solidFill>
              </a:rPr>
              <a:t>Conclusiones y perspectivas</a:t>
            </a:r>
          </a:p>
        </p:txBody>
      </p:sp>
      <p:sp>
        <p:nvSpPr>
          <p:cNvPr id="6" name="5 CuadroTexto"/>
          <p:cNvSpPr txBox="1"/>
          <p:nvPr/>
        </p:nvSpPr>
        <p:spPr>
          <a:xfrm>
            <a:off x="6156175" y="0"/>
            <a:ext cx="2987825" cy="307777"/>
          </a:xfrm>
          <a:prstGeom prst="rect">
            <a:avLst/>
          </a:prstGeom>
          <a:noFill/>
        </p:spPr>
        <p:txBody>
          <a:bodyPr wrap="square" rtlCol="0">
            <a:spAutoFit/>
          </a:bodyPr>
          <a:lstStyle/>
          <a:p>
            <a:pPr algn="r"/>
            <a:r>
              <a:rPr lang="es-ES" sz="1400" dirty="0" smtClean="0">
                <a:solidFill>
                  <a:schemeClr val="bg1">
                    <a:lumMod val="50000"/>
                  </a:schemeClr>
                </a:solidFill>
              </a:rPr>
              <a:t>Defensa de tesis – Diciembre 2016</a:t>
            </a:r>
            <a:endParaRPr lang="es-ES" sz="1400" dirty="0">
              <a:solidFill>
                <a:schemeClr val="bg1">
                  <a:lumMod val="50000"/>
                </a:schemeClr>
              </a:solidFill>
            </a:endParaRPr>
          </a:p>
        </p:txBody>
      </p:sp>
      <p:sp>
        <p:nvSpPr>
          <p:cNvPr id="8" name="7 CuadroTexto"/>
          <p:cNvSpPr txBox="1"/>
          <p:nvPr/>
        </p:nvSpPr>
        <p:spPr>
          <a:xfrm>
            <a:off x="-19988" y="548680"/>
            <a:ext cx="9143999" cy="584775"/>
          </a:xfrm>
          <a:prstGeom prst="rect">
            <a:avLst/>
          </a:prstGeom>
          <a:noFill/>
        </p:spPr>
        <p:txBody>
          <a:bodyPr wrap="square" rtlCol="0">
            <a:spAutoFit/>
          </a:bodyPr>
          <a:lstStyle/>
          <a:p>
            <a:pPr algn="ctr"/>
            <a:r>
              <a:rPr lang="es-ES" sz="3200" dirty="0" smtClean="0">
                <a:latin typeface="+mj-lt"/>
              </a:rPr>
              <a:t>Perspectivas a futuro</a:t>
            </a:r>
          </a:p>
        </p:txBody>
      </p:sp>
      <p:sp>
        <p:nvSpPr>
          <p:cNvPr id="2" name="1 CuadroTexto"/>
          <p:cNvSpPr txBox="1"/>
          <p:nvPr/>
        </p:nvSpPr>
        <p:spPr>
          <a:xfrm>
            <a:off x="519563" y="1694016"/>
            <a:ext cx="8064896" cy="923330"/>
          </a:xfrm>
          <a:prstGeom prst="rect">
            <a:avLst/>
          </a:prstGeom>
          <a:noFill/>
        </p:spPr>
        <p:txBody>
          <a:bodyPr wrap="square" rtlCol="0">
            <a:spAutoFit/>
          </a:bodyPr>
          <a:lstStyle/>
          <a:p>
            <a:pPr marL="285750" indent="-285750">
              <a:buFontTx/>
              <a:buChar char="-"/>
            </a:pPr>
            <a:r>
              <a:rPr lang="es-ES" dirty="0" smtClean="0"/>
              <a:t>En vista de los últimos resultados, tendría sentido reconsiderar la estrategia para estudiar y caracterizar que aspectos del  entrenamiento hacer que los sujetos mejoren rápidamente sus habilidades. </a:t>
            </a:r>
          </a:p>
        </p:txBody>
      </p:sp>
    </p:spTree>
    <p:extLst>
      <p:ext uri="{BB962C8B-B14F-4D97-AF65-F5344CB8AC3E}">
        <p14:creationId xmlns:p14="http://schemas.microsoft.com/office/powerpoint/2010/main" val="1792093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0" y="-1"/>
            <a:ext cx="2987825" cy="307777"/>
          </a:xfrm>
          <a:prstGeom prst="rect">
            <a:avLst/>
          </a:prstGeom>
          <a:noFill/>
        </p:spPr>
        <p:txBody>
          <a:bodyPr wrap="square" rtlCol="0">
            <a:spAutoFit/>
          </a:bodyPr>
          <a:lstStyle/>
          <a:p>
            <a:r>
              <a:rPr lang="es-ES" sz="1400" dirty="0">
                <a:solidFill>
                  <a:schemeClr val="bg1">
                    <a:lumMod val="50000"/>
                  </a:schemeClr>
                </a:solidFill>
              </a:rPr>
              <a:t>Conclusiones y perspectivas</a:t>
            </a:r>
          </a:p>
        </p:txBody>
      </p:sp>
      <p:sp>
        <p:nvSpPr>
          <p:cNvPr id="6" name="5 CuadroTexto"/>
          <p:cNvSpPr txBox="1"/>
          <p:nvPr/>
        </p:nvSpPr>
        <p:spPr>
          <a:xfrm>
            <a:off x="6156175" y="0"/>
            <a:ext cx="2987825" cy="307777"/>
          </a:xfrm>
          <a:prstGeom prst="rect">
            <a:avLst/>
          </a:prstGeom>
          <a:noFill/>
        </p:spPr>
        <p:txBody>
          <a:bodyPr wrap="square" rtlCol="0">
            <a:spAutoFit/>
          </a:bodyPr>
          <a:lstStyle/>
          <a:p>
            <a:pPr algn="r"/>
            <a:r>
              <a:rPr lang="es-ES" sz="1400" dirty="0" smtClean="0">
                <a:solidFill>
                  <a:schemeClr val="bg1">
                    <a:lumMod val="50000"/>
                  </a:schemeClr>
                </a:solidFill>
              </a:rPr>
              <a:t>Defensa de tesis – Diciembre 2016</a:t>
            </a:r>
            <a:endParaRPr lang="es-ES" sz="1400" dirty="0">
              <a:solidFill>
                <a:schemeClr val="bg1">
                  <a:lumMod val="50000"/>
                </a:schemeClr>
              </a:solidFill>
            </a:endParaRPr>
          </a:p>
        </p:txBody>
      </p:sp>
      <p:sp>
        <p:nvSpPr>
          <p:cNvPr id="8" name="7 CuadroTexto"/>
          <p:cNvSpPr txBox="1"/>
          <p:nvPr/>
        </p:nvSpPr>
        <p:spPr>
          <a:xfrm>
            <a:off x="-19988" y="548680"/>
            <a:ext cx="9143999" cy="584775"/>
          </a:xfrm>
          <a:prstGeom prst="rect">
            <a:avLst/>
          </a:prstGeom>
          <a:noFill/>
        </p:spPr>
        <p:txBody>
          <a:bodyPr wrap="square" rtlCol="0">
            <a:spAutoFit/>
          </a:bodyPr>
          <a:lstStyle/>
          <a:p>
            <a:pPr algn="ctr"/>
            <a:r>
              <a:rPr lang="es-ES" sz="3200" dirty="0" smtClean="0">
                <a:latin typeface="+mj-lt"/>
              </a:rPr>
              <a:t>Perspectivas a futuro</a:t>
            </a:r>
          </a:p>
        </p:txBody>
      </p:sp>
      <p:sp>
        <p:nvSpPr>
          <p:cNvPr id="2" name="1 CuadroTexto"/>
          <p:cNvSpPr txBox="1"/>
          <p:nvPr/>
        </p:nvSpPr>
        <p:spPr>
          <a:xfrm>
            <a:off x="519563" y="1694016"/>
            <a:ext cx="8064896" cy="2031325"/>
          </a:xfrm>
          <a:prstGeom prst="rect">
            <a:avLst/>
          </a:prstGeom>
          <a:noFill/>
        </p:spPr>
        <p:txBody>
          <a:bodyPr wrap="square" rtlCol="0">
            <a:spAutoFit/>
          </a:bodyPr>
          <a:lstStyle/>
          <a:p>
            <a:pPr marL="285750" indent="-285750">
              <a:buFontTx/>
              <a:buChar char="-"/>
            </a:pPr>
            <a:r>
              <a:rPr lang="es-ES" dirty="0" smtClean="0"/>
              <a:t>En vista de los últimos resultados, tendría sentido reconsiderar la estrategia para estudiar y caracterizar que aspectos del  entrenamiento hacer que los sujetos mejoren rápidamente sus habilidades. </a:t>
            </a:r>
          </a:p>
          <a:p>
            <a:pPr marL="285750" indent="-285750">
              <a:buFontTx/>
              <a:buChar char="-"/>
            </a:pPr>
            <a:r>
              <a:rPr lang="es-ES" dirty="0" smtClean="0"/>
              <a:t>Suponemos que hay un proceso de comprensión cualitativo que esta relacionado con la correcta interpretación del sistema de representación de la información, que produce un cambio de mayor intensidad que el posterior entrenamiento. Seria bueno profundizar en esta hipótesis o estudiar como se da el proceso.</a:t>
            </a:r>
          </a:p>
        </p:txBody>
      </p:sp>
    </p:spTree>
    <p:extLst>
      <p:ext uri="{BB962C8B-B14F-4D97-AF65-F5344CB8AC3E}">
        <p14:creationId xmlns:p14="http://schemas.microsoft.com/office/powerpoint/2010/main" val="326867195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0" y="-1"/>
            <a:ext cx="2987825" cy="307777"/>
          </a:xfrm>
          <a:prstGeom prst="rect">
            <a:avLst/>
          </a:prstGeom>
          <a:noFill/>
        </p:spPr>
        <p:txBody>
          <a:bodyPr wrap="square" rtlCol="0">
            <a:spAutoFit/>
          </a:bodyPr>
          <a:lstStyle/>
          <a:p>
            <a:r>
              <a:rPr lang="es-ES" sz="1400" dirty="0">
                <a:solidFill>
                  <a:schemeClr val="bg1">
                    <a:lumMod val="50000"/>
                  </a:schemeClr>
                </a:solidFill>
              </a:rPr>
              <a:t>Conclusiones y perspectivas</a:t>
            </a:r>
          </a:p>
        </p:txBody>
      </p:sp>
      <p:sp>
        <p:nvSpPr>
          <p:cNvPr id="6" name="5 CuadroTexto"/>
          <p:cNvSpPr txBox="1"/>
          <p:nvPr/>
        </p:nvSpPr>
        <p:spPr>
          <a:xfrm>
            <a:off x="6156175" y="0"/>
            <a:ext cx="2987825" cy="307777"/>
          </a:xfrm>
          <a:prstGeom prst="rect">
            <a:avLst/>
          </a:prstGeom>
          <a:noFill/>
        </p:spPr>
        <p:txBody>
          <a:bodyPr wrap="square" rtlCol="0">
            <a:spAutoFit/>
          </a:bodyPr>
          <a:lstStyle/>
          <a:p>
            <a:pPr algn="r"/>
            <a:r>
              <a:rPr lang="es-ES" sz="1400" dirty="0" smtClean="0">
                <a:solidFill>
                  <a:schemeClr val="bg1">
                    <a:lumMod val="50000"/>
                  </a:schemeClr>
                </a:solidFill>
              </a:rPr>
              <a:t>Defensa de tesis – Diciembre 2016</a:t>
            </a:r>
            <a:endParaRPr lang="es-ES" sz="1400" dirty="0">
              <a:solidFill>
                <a:schemeClr val="bg1">
                  <a:lumMod val="50000"/>
                </a:schemeClr>
              </a:solidFill>
            </a:endParaRPr>
          </a:p>
        </p:txBody>
      </p:sp>
      <p:sp>
        <p:nvSpPr>
          <p:cNvPr id="8" name="7 CuadroTexto"/>
          <p:cNvSpPr txBox="1"/>
          <p:nvPr/>
        </p:nvSpPr>
        <p:spPr>
          <a:xfrm>
            <a:off x="-19988" y="548680"/>
            <a:ext cx="9143999" cy="584775"/>
          </a:xfrm>
          <a:prstGeom prst="rect">
            <a:avLst/>
          </a:prstGeom>
          <a:noFill/>
        </p:spPr>
        <p:txBody>
          <a:bodyPr wrap="square" rtlCol="0">
            <a:spAutoFit/>
          </a:bodyPr>
          <a:lstStyle/>
          <a:p>
            <a:pPr algn="ctr"/>
            <a:r>
              <a:rPr lang="es-ES" sz="3200" dirty="0" smtClean="0">
                <a:latin typeface="+mj-lt"/>
              </a:rPr>
              <a:t>Perspectivas a futuro</a:t>
            </a:r>
          </a:p>
        </p:txBody>
      </p:sp>
      <p:sp>
        <p:nvSpPr>
          <p:cNvPr id="2" name="1 CuadroTexto"/>
          <p:cNvSpPr txBox="1"/>
          <p:nvPr/>
        </p:nvSpPr>
        <p:spPr>
          <a:xfrm>
            <a:off x="519563" y="1694016"/>
            <a:ext cx="8064896" cy="3139321"/>
          </a:xfrm>
          <a:prstGeom prst="rect">
            <a:avLst/>
          </a:prstGeom>
          <a:noFill/>
        </p:spPr>
        <p:txBody>
          <a:bodyPr wrap="square" rtlCol="0">
            <a:spAutoFit/>
          </a:bodyPr>
          <a:lstStyle/>
          <a:p>
            <a:pPr marL="285750" indent="-285750">
              <a:buFontTx/>
              <a:buChar char="-"/>
            </a:pPr>
            <a:r>
              <a:rPr lang="es-ES" dirty="0" smtClean="0"/>
              <a:t>En vista de los últimos resultados, tendría sentido reconsiderar la estrategia para estudiar y caracterizar que aspectos del  entrenamiento hacer que los sujetos mejoren rápidamente sus habilidades. </a:t>
            </a:r>
          </a:p>
          <a:p>
            <a:pPr marL="285750" indent="-285750">
              <a:buFontTx/>
              <a:buChar char="-"/>
            </a:pPr>
            <a:r>
              <a:rPr lang="es-ES" dirty="0" smtClean="0"/>
              <a:t>Suponemos que hay un proceso de comprensión cualitativo que esta relacionado con la correcta interpretación del sistema de representación de la información, que produce un cambio de mayor intensidad que el posterior entrenamiento. Seria bueno profundizar en esta hipótesis o estudiar como se da el proceso.</a:t>
            </a:r>
          </a:p>
          <a:p>
            <a:pPr marL="285750" indent="-285750">
              <a:buFontTx/>
              <a:buChar char="-"/>
            </a:pPr>
            <a:r>
              <a:rPr lang="es-ES" dirty="0" smtClean="0"/>
              <a:t>También seria interesante cuantificar la percepción de otros aspectos </a:t>
            </a:r>
            <a:r>
              <a:rPr lang="es-ES" dirty="0"/>
              <a:t>geométricos</a:t>
            </a:r>
            <a:r>
              <a:rPr lang="es-ES" dirty="0" smtClean="0"/>
              <a:t> (además de las rotaciones) que en este trabajo no fueron casi estudiados. Por ejemplo como varia la percepción en función de la localización de estímulos o si tamaño. </a:t>
            </a:r>
          </a:p>
        </p:txBody>
      </p:sp>
    </p:spTree>
    <p:extLst>
      <p:ext uri="{BB962C8B-B14F-4D97-AF65-F5344CB8AC3E}">
        <p14:creationId xmlns:p14="http://schemas.microsoft.com/office/powerpoint/2010/main" val="326867195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0" y="-1"/>
            <a:ext cx="2987825" cy="307777"/>
          </a:xfrm>
          <a:prstGeom prst="rect">
            <a:avLst/>
          </a:prstGeom>
          <a:noFill/>
        </p:spPr>
        <p:txBody>
          <a:bodyPr wrap="square" rtlCol="0">
            <a:spAutoFit/>
          </a:bodyPr>
          <a:lstStyle/>
          <a:p>
            <a:r>
              <a:rPr lang="es-ES" sz="1400" dirty="0">
                <a:solidFill>
                  <a:schemeClr val="bg1">
                    <a:lumMod val="50000"/>
                  </a:schemeClr>
                </a:solidFill>
              </a:rPr>
              <a:t>Conclusiones y perspectivas</a:t>
            </a:r>
          </a:p>
        </p:txBody>
      </p:sp>
      <p:sp>
        <p:nvSpPr>
          <p:cNvPr id="6" name="5 CuadroTexto"/>
          <p:cNvSpPr txBox="1"/>
          <p:nvPr/>
        </p:nvSpPr>
        <p:spPr>
          <a:xfrm>
            <a:off x="6156175" y="0"/>
            <a:ext cx="2987825" cy="307777"/>
          </a:xfrm>
          <a:prstGeom prst="rect">
            <a:avLst/>
          </a:prstGeom>
          <a:noFill/>
        </p:spPr>
        <p:txBody>
          <a:bodyPr wrap="square" rtlCol="0">
            <a:spAutoFit/>
          </a:bodyPr>
          <a:lstStyle/>
          <a:p>
            <a:pPr algn="r"/>
            <a:r>
              <a:rPr lang="es-ES" sz="1400" dirty="0" smtClean="0">
                <a:solidFill>
                  <a:schemeClr val="bg1">
                    <a:lumMod val="50000"/>
                  </a:schemeClr>
                </a:solidFill>
              </a:rPr>
              <a:t>Defensa de tesis – Diciembre 2016</a:t>
            </a:r>
            <a:endParaRPr lang="es-ES" sz="1400" dirty="0">
              <a:solidFill>
                <a:schemeClr val="bg1">
                  <a:lumMod val="50000"/>
                </a:schemeClr>
              </a:solidFill>
            </a:endParaRPr>
          </a:p>
        </p:txBody>
      </p:sp>
      <p:sp>
        <p:nvSpPr>
          <p:cNvPr id="8" name="7 CuadroTexto"/>
          <p:cNvSpPr txBox="1"/>
          <p:nvPr/>
        </p:nvSpPr>
        <p:spPr>
          <a:xfrm>
            <a:off x="-19988" y="548680"/>
            <a:ext cx="9143999" cy="584775"/>
          </a:xfrm>
          <a:prstGeom prst="rect">
            <a:avLst/>
          </a:prstGeom>
          <a:noFill/>
        </p:spPr>
        <p:txBody>
          <a:bodyPr wrap="square" rtlCol="0">
            <a:spAutoFit/>
          </a:bodyPr>
          <a:lstStyle/>
          <a:p>
            <a:pPr algn="ctr"/>
            <a:r>
              <a:rPr lang="es-ES" sz="3200" dirty="0" smtClean="0">
                <a:latin typeface="+mj-lt"/>
              </a:rPr>
              <a:t>Perspectivas a futuro</a:t>
            </a:r>
          </a:p>
        </p:txBody>
      </p:sp>
      <p:sp>
        <p:nvSpPr>
          <p:cNvPr id="2" name="1 CuadroTexto"/>
          <p:cNvSpPr txBox="1"/>
          <p:nvPr/>
        </p:nvSpPr>
        <p:spPr>
          <a:xfrm>
            <a:off x="519563" y="1694016"/>
            <a:ext cx="8064896" cy="4524315"/>
          </a:xfrm>
          <a:prstGeom prst="rect">
            <a:avLst/>
          </a:prstGeom>
          <a:noFill/>
        </p:spPr>
        <p:txBody>
          <a:bodyPr wrap="square" rtlCol="0">
            <a:spAutoFit/>
          </a:bodyPr>
          <a:lstStyle/>
          <a:p>
            <a:pPr marL="285750" indent="-285750">
              <a:buFontTx/>
              <a:buChar char="-"/>
            </a:pPr>
            <a:r>
              <a:rPr lang="es-ES" dirty="0" smtClean="0"/>
              <a:t>En vista de los últimos resultados, tendría sentido reconsiderar la estrategia para estudiar y caracterizar que aspectos del  entrenamiento hacer que los sujetos mejoren rápidamente sus habilidades. </a:t>
            </a:r>
          </a:p>
          <a:p>
            <a:pPr marL="285750" indent="-285750">
              <a:buFontTx/>
              <a:buChar char="-"/>
            </a:pPr>
            <a:r>
              <a:rPr lang="es-ES" dirty="0" smtClean="0"/>
              <a:t>Suponemos que hay un proceso de comprensión cualitativo que esta relacionado con la correcta interpretación del sistema de representación de la información, que produce un cambio de mayor intensidad que el posterior entrenamiento. Seria bueno profundizar en esta hipótesis o estudiar como se da el proceso.</a:t>
            </a:r>
          </a:p>
          <a:p>
            <a:pPr marL="285750" indent="-285750">
              <a:buFontTx/>
              <a:buChar char="-"/>
            </a:pPr>
            <a:r>
              <a:rPr lang="es-ES" dirty="0" smtClean="0"/>
              <a:t>También seria interesante cuantificar la percepción de otros aspectos </a:t>
            </a:r>
            <a:r>
              <a:rPr lang="es-ES" dirty="0"/>
              <a:t>geométricos</a:t>
            </a:r>
            <a:r>
              <a:rPr lang="es-ES" dirty="0" smtClean="0"/>
              <a:t> (además de las rotaciones) que en este trabajo no fueron casi estudiados. Por ejemplo como varia la percepción en función de la localización de estímulos o si tamaño. </a:t>
            </a:r>
          </a:p>
          <a:p>
            <a:pPr marL="285750" indent="-285750">
              <a:buFontTx/>
              <a:buChar char="-"/>
            </a:pPr>
            <a:r>
              <a:rPr lang="es-ES" dirty="0" smtClean="0"/>
              <a:t>Las herramientas desarrolladas durante este trabajo (de las que casi no hablamos en esta presentación) permiten realizar experimentos a distancia, a través de celulares o paginas de internet. Con estas herramientas se podría pensar experimentos sencillos y cortos, pero que se realicen de manera masiva, para explorar aspectos hasta ahora no trabajados.</a:t>
            </a:r>
          </a:p>
        </p:txBody>
      </p:sp>
    </p:spTree>
    <p:extLst>
      <p:ext uri="{BB962C8B-B14F-4D97-AF65-F5344CB8AC3E}">
        <p14:creationId xmlns:p14="http://schemas.microsoft.com/office/powerpoint/2010/main" val="326867195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0" y="0"/>
            <a:ext cx="9144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7200" dirty="0"/>
          </a:p>
        </p:txBody>
      </p:sp>
      <p:pic>
        <p:nvPicPr>
          <p:cNvPr id="5" name="MuchasGracias.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4355976" y="1988840"/>
            <a:ext cx="609600" cy="609600"/>
          </a:xfrm>
          <a:prstGeom prst="rect">
            <a:avLst/>
          </a:prstGeom>
        </p:spPr>
      </p:pic>
    </p:spTree>
    <p:extLst>
      <p:ext uri="{BB962C8B-B14F-4D97-AF65-F5344CB8AC3E}">
        <p14:creationId xmlns:p14="http://schemas.microsoft.com/office/powerpoint/2010/main" val="166375358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4179" fill="hold"/>
                                        <p:tgtEl>
                                          <p:spTgt spid="5"/>
                                        </p:tgtEl>
                                      </p:cBhvr>
                                    </p:cmd>
                                  </p:childTnLst>
                                </p:cTn>
                              </p:par>
                            </p:childTnLst>
                          </p:cTn>
                        </p:par>
                      </p:childTnLst>
                    </p:cTn>
                  </p:par>
                </p:childTnLst>
              </p:cTn>
              <p:nextCondLst>
                <p:cond evt="onClick" delay="0">
                  <p:tgtEl>
                    <p:spTgt spid="5"/>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0" y="0"/>
            <a:ext cx="9144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7200" dirty="0" smtClean="0"/>
              <a:t>MUCHAS GRACIAS!</a:t>
            </a:r>
            <a:endParaRPr lang="es-ES" sz="7200" dirty="0"/>
          </a:p>
        </p:txBody>
      </p:sp>
      <p:pic>
        <p:nvPicPr>
          <p:cNvPr id="5" name="MuchasGracias.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4355976" y="1988840"/>
            <a:ext cx="609600" cy="609600"/>
          </a:xfrm>
          <a:prstGeom prst="rect">
            <a:avLst/>
          </a:prstGeom>
        </p:spPr>
      </p:pic>
    </p:spTree>
    <p:extLst>
      <p:ext uri="{BB962C8B-B14F-4D97-AF65-F5344CB8AC3E}">
        <p14:creationId xmlns:p14="http://schemas.microsoft.com/office/powerpoint/2010/main" val="309886441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4179" fill="hold"/>
                                        <p:tgtEl>
                                          <p:spTgt spid="5"/>
                                        </p:tgtEl>
                                      </p:cBhvr>
                                    </p:cmd>
                                  </p:childTnLst>
                                </p:cTn>
                              </p:par>
                            </p:childTnLst>
                          </p:cTn>
                        </p:par>
                      </p:childTnLst>
                    </p:cTn>
                  </p:par>
                </p:childTnLst>
              </p:cTn>
              <p:nextCondLst>
                <p:cond evt="onClick" delay="0">
                  <p:tgtEl>
                    <p:spTgt spid="5"/>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3555" y="1722486"/>
            <a:ext cx="2636316" cy="5144031"/>
          </a:xfrm>
          <a:prstGeom prst="rect">
            <a:avLst/>
          </a:prstGeom>
        </p:spPr>
      </p:pic>
      <p:sp>
        <p:nvSpPr>
          <p:cNvPr id="3" name="2 CuadroTexto"/>
          <p:cNvSpPr txBox="1"/>
          <p:nvPr/>
        </p:nvSpPr>
        <p:spPr>
          <a:xfrm>
            <a:off x="0" y="-1"/>
            <a:ext cx="2987825" cy="307777"/>
          </a:xfrm>
          <a:prstGeom prst="rect">
            <a:avLst/>
          </a:prstGeom>
          <a:noFill/>
        </p:spPr>
        <p:txBody>
          <a:bodyPr wrap="square" rtlCol="0">
            <a:spAutoFit/>
          </a:bodyPr>
          <a:lstStyle/>
          <a:p>
            <a:r>
              <a:rPr lang="es-ES" sz="1400" dirty="0" smtClean="0">
                <a:solidFill>
                  <a:schemeClr val="bg1">
                    <a:lumMod val="50000"/>
                  </a:schemeClr>
                </a:solidFill>
              </a:rPr>
              <a:t>El </a:t>
            </a:r>
            <a:r>
              <a:rPr lang="es-ES" sz="1400" dirty="0" err="1" smtClean="0">
                <a:solidFill>
                  <a:schemeClr val="bg1">
                    <a:lumMod val="50000"/>
                  </a:schemeClr>
                </a:solidFill>
              </a:rPr>
              <a:t>vOICe</a:t>
            </a:r>
            <a:r>
              <a:rPr lang="es-ES" sz="1400" dirty="0" smtClean="0">
                <a:solidFill>
                  <a:schemeClr val="bg1">
                    <a:lumMod val="50000"/>
                  </a:schemeClr>
                </a:solidFill>
              </a:rPr>
              <a:t> II</a:t>
            </a:r>
            <a:endParaRPr lang="es-ES" sz="1400" dirty="0">
              <a:solidFill>
                <a:schemeClr val="bg1">
                  <a:lumMod val="50000"/>
                </a:schemeClr>
              </a:solidFill>
            </a:endParaRPr>
          </a:p>
        </p:txBody>
      </p:sp>
      <p:sp>
        <p:nvSpPr>
          <p:cNvPr id="6" name="5 CuadroTexto"/>
          <p:cNvSpPr txBox="1"/>
          <p:nvPr/>
        </p:nvSpPr>
        <p:spPr>
          <a:xfrm>
            <a:off x="6156175" y="0"/>
            <a:ext cx="2987825" cy="307777"/>
          </a:xfrm>
          <a:prstGeom prst="rect">
            <a:avLst/>
          </a:prstGeom>
          <a:noFill/>
        </p:spPr>
        <p:txBody>
          <a:bodyPr wrap="square" rtlCol="0">
            <a:spAutoFit/>
          </a:bodyPr>
          <a:lstStyle/>
          <a:p>
            <a:pPr algn="r"/>
            <a:r>
              <a:rPr lang="es-ES" sz="1400" dirty="0" smtClean="0">
                <a:solidFill>
                  <a:schemeClr val="bg1">
                    <a:lumMod val="50000"/>
                  </a:schemeClr>
                </a:solidFill>
              </a:rPr>
              <a:t>Defensa de tesis – Diciembre 2016</a:t>
            </a:r>
            <a:endParaRPr lang="es-ES" sz="1400" dirty="0">
              <a:solidFill>
                <a:schemeClr val="bg1">
                  <a:lumMod val="50000"/>
                </a:schemeClr>
              </a:solidFill>
            </a:endParaRPr>
          </a:p>
        </p:txBody>
      </p:sp>
      <p:sp>
        <p:nvSpPr>
          <p:cNvPr id="8" name="7 CuadroTexto"/>
          <p:cNvSpPr txBox="1"/>
          <p:nvPr/>
        </p:nvSpPr>
        <p:spPr>
          <a:xfrm>
            <a:off x="-286" y="654846"/>
            <a:ext cx="9143999" cy="400110"/>
          </a:xfrm>
          <a:prstGeom prst="rect">
            <a:avLst/>
          </a:prstGeom>
          <a:noFill/>
        </p:spPr>
        <p:txBody>
          <a:bodyPr wrap="square" rtlCol="0">
            <a:spAutoFit/>
          </a:bodyPr>
          <a:lstStyle/>
          <a:p>
            <a:pPr algn="ctr"/>
            <a:r>
              <a:rPr lang="es-ES" sz="2000" dirty="0" smtClean="0"/>
              <a:t>El </a:t>
            </a:r>
            <a:r>
              <a:rPr lang="es-ES" sz="2000" dirty="0" err="1" smtClean="0"/>
              <a:t>vOICe</a:t>
            </a:r>
            <a:r>
              <a:rPr lang="es-ES" sz="2000" dirty="0" smtClean="0"/>
              <a:t> en acción</a:t>
            </a:r>
            <a:endParaRPr lang="es-ES" sz="2000" dirty="0"/>
          </a:p>
        </p:txBody>
      </p:sp>
      <p:sp>
        <p:nvSpPr>
          <p:cNvPr id="10" name="9 CuadroTexto"/>
          <p:cNvSpPr txBox="1"/>
          <p:nvPr/>
        </p:nvSpPr>
        <p:spPr>
          <a:xfrm>
            <a:off x="0" y="1179671"/>
            <a:ext cx="9143999" cy="338554"/>
          </a:xfrm>
          <a:prstGeom prst="rect">
            <a:avLst/>
          </a:prstGeom>
          <a:noFill/>
        </p:spPr>
        <p:txBody>
          <a:bodyPr wrap="square" rtlCol="0">
            <a:spAutoFit/>
          </a:bodyPr>
          <a:lstStyle/>
          <a:p>
            <a:pPr algn="ctr"/>
            <a:r>
              <a:rPr lang="es-ES" sz="1600" dirty="0" smtClean="0"/>
              <a:t>El </a:t>
            </a:r>
            <a:r>
              <a:rPr lang="es-ES" sz="1600" dirty="0" err="1" smtClean="0"/>
              <a:t>vOICe</a:t>
            </a:r>
            <a:r>
              <a:rPr lang="es-ES" sz="1600" dirty="0" smtClean="0"/>
              <a:t> esta disponible en las tiendas de aplicaciones para celulares.</a:t>
            </a:r>
            <a:endParaRPr lang="es-ES" sz="1600" dirty="0"/>
          </a:p>
        </p:txBody>
      </p:sp>
      <p:sp>
        <p:nvSpPr>
          <p:cNvPr id="2" name="1 CuadroTexto"/>
          <p:cNvSpPr txBox="1"/>
          <p:nvPr/>
        </p:nvSpPr>
        <p:spPr>
          <a:xfrm>
            <a:off x="3503728" y="3651908"/>
            <a:ext cx="2221442" cy="307777"/>
          </a:xfrm>
          <a:prstGeom prst="rect">
            <a:avLst/>
          </a:prstGeom>
          <a:noFill/>
        </p:spPr>
        <p:txBody>
          <a:bodyPr wrap="none" rtlCol="0">
            <a:spAutoFit/>
          </a:bodyPr>
          <a:lstStyle/>
          <a:p>
            <a:r>
              <a:rPr lang="es-ES" sz="1400" dirty="0" smtClean="0"/>
              <a:t>CONECTE SU CELULAR AQUI</a:t>
            </a:r>
            <a:endParaRPr lang="es-ES" sz="1400" dirty="0"/>
          </a:p>
        </p:txBody>
      </p:sp>
    </p:spTree>
    <p:extLst>
      <p:ext uri="{BB962C8B-B14F-4D97-AF65-F5344CB8AC3E}">
        <p14:creationId xmlns:p14="http://schemas.microsoft.com/office/powerpoint/2010/main" val="3665736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0" y="-1"/>
            <a:ext cx="2987825" cy="307777"/>
          </a:xfrm>
          <a:prstGeom prst="rect">
            <a:avLst/>
          </a:prstGeom>
          <a:noFill/>
        </p:spPr>
        <p:txBody>
          <a:bodyPr wrap="square" rtlCol="0">
            <a:spAutoFit/>
          </a:bodyPr>
          <a:lstStyle/>
          <a:p>
            <a:r>
              <a:rPr lang="es-ES" sz="1400" dirty="0" smtClean="0">
                <a:solidFill>
                  <a:schemeClr val="bg1">
                    <a:lumMod val="50000"/>
                  </a:schemeClr>
                </a:solidFill>
              </a:rPr>
              <a:t>El </a:t>
            </a:r>
            <a:r>
              <a:rPr lang="es-ES" sz="1400" dirty="0" err="1" smtClean="0">
                <a:solidFill>
                  <a:schemeClr val="bg1">
                    <a:lumMod val="50000"/>
                  </a:schemeClr>
                </a:solidFill>
              </a:rPr>
              <a:t>vOICe</a:t>
            </a:r>
            <a:r>
              <a:rPr lang="es-ES" sz="1400" dirty="0" smtClean="0">
                <a:solidFill>
                  <a:schemeClr val="bg1">
                    <a:lumMod val="50000"/>
                  </a:schemeClr>
                </a:solidFill>
              </a:rPr>
              <a:t> III</a:t>
            </a:r>
            <a:endParaRPr lang="es-ES" sz="1400" dirty="0">
              <a:solidFill>
                <a:schemeClr val="bg1">
                  <a:lumMod val="50000"/>
                </a:schemeClr>
              </a:solidFill>
            </a:endParaRPr>
          </a:p>
        </p:txBody>
      </p:sp>
      <p:sp>
        <p:nvSpPr>
          <p:cNvPr id="6" name="5 CuadroTexto"/>
          <p:cNvSpPr txBox="1"/>
          <p:nvPr/>
        </p:nvSpPr>
        <p:spPr>
          <a:xfrm>
            <a:off x="6156175" y="0"/>
            <a:ext cx="2987825" cy="307777"/>
          </a:xfrm>
          <a:prstGeom prst="rect">
            <a:avLst/>
          </a:prstGeom>
          <a:noFill/>
        </p:spPr>
        <p:txBody>
          <a:bodyPr wrap="square" rtlCol="0">
            <a:spAutoFit/>
          </a:bodyPr>
          <a:lstStyle/>
          <a:p>
            <a:pPr algn="r"/>
            <a:r>
              <a:rPr lang="es-ES" sz="1400" dirty="0" smtClean="0">
                <a:solidFill>
                  <a:schemeClr val="bg1">
                    <a:lumMod val="50000"/>
                  </a:schemeClr>
                </a:solidFill>
              </a:rPr>
              <a:t>Defensa de tesis – Diciembre 2016</a:t>
            </a:r>
            <a:endParaRPr lang="es-ES" sz="1400" dirty="0">
              <a:solidFill>
                <a:schemeClr val="bg1">
                  <a:lumMod val="50000"/>
                </a:schemeClr>
              </a:solidFill>
            </a:endParaRPr>
          </a:p>
        </p:txBody>
      </p:sp>
      <p:sp>
        <p:nvSpPr>
          <p:cNvPr id="8" name="7 CuadroTexto"/>
          <p:cNvSpPr txBox="1"/>
          <p:nvPr/>
        </p:nvSpPr>
        <p:spPr>
          <a:xfrm>
            <a:off x="1" y="307777"/>
            <a:ext cx="9143999" cy="400110"/>
          </a:xfrm>
          <a:prstGeom prst="rect">
            <a:avLst/>
          </a:prstGeom>
          <a:noFill/>
        </p:spPr>
        <p:txBody>
          <a:bodyPr wrap="square" rtlCol="0">
            <a:spAutoFit/>
          </a:bodyPr>
          <a:lstStyle/>
          <a:p>
            <a:pPr algn="ctr"/>
            <a:r>
              <a:rPr lang="es-ES" sz="2000" dirty="0" smtClean="0"/>
              <a:t>¿Hasta que punto funciona?</a:t>
            </a:r>
            <a:endParaRPr lang="es-ES" sz="2000" dirty="0"/>
          </a:p>
        </p:txBody>
      </p:sp>
      <p:sp>
        <p:nvSpPr>
          <p:cNvPr id="10" name="9 CuadroTexto"/>
          <p:cNvSpPr txBox="1"/>
          <p:nvPr/>
        </p:nvSpPr>
        <p:spPr>
          <a:xfrm>
            <a:off x="0" y="756848"/>
            <a:ext cx="9143999" cy="492443"/>
          </a:xfrm>
          <a:prstGeom prst="rect">
            <a:avLst/>
          </a:prstGeom>
          <a:noFill/>
        </p:spPr>
        <p:txBody>
          <a:bodyPr wrap="square" rtlCol="0">
            <a:spAutoFit/>
          </a:bodyPr>
          <a:lstStyle/>
          <a:p>
            <a:pPr algn="ctr"/>
            <a:r>
              <a:rPr lang="es-ES" sz="1600" dirty="0" smtClean="0"/>
              <a:t>“Visual </a:t>
            </a:r>
            <a:r>
              <a:rPr lang="es-ES" sz="1600" dirty="0" err="1" smtClean="0"/>
              <a:t>Acuity</a:t>
            </a:r>
            <a:r>
              <a:rPr lang="es-ES" sz="1600" dirty="0" smtClean="0"/>
              <a:t> of </a:t>
            </a:r>
            <a:r>
              <a:rPr lang="es-ES" sz="1600" dirty="0" err="1" smtClean="0"/>
              <a:t>the</a:t>
            </a:r>
            <a:r>
              <a:rPr lang="es-ES" sz="1600" dirty="0" smtClean="0"/>
              <a:t> </a:t>
            </a:r>
            <a:r>
              <a:rPr lang="es-ES" sz="1600" dirty="0" err="1" smtClean="0"/>
              <a:t>Congenitally</a:t>
            </a:r>
            <a:r>
              <a:rPr lang="es-ES" sz="1600" dirty="0" smtClean="0"/>
              <a:t> </a:t>
            </a:r>
            <a:r>
              <a:rPr lang="es-ES" sz="1600" dirty="0" err="1" smtClean="0"/>
              <a:t>Blind</a:t>
            </a:r>
            <a:r>
              <a:rPr lang="es-ES" sz="1600" dirty="0" smtClean="0"/>
              <a:t> </a:t>
            </a:r>
            <a:r>
              <a:rPr lang="es-ES" sz="1600" dirty="0" err="1" smtClean="0"/>
              <a:t>Using</a:t>
            </a:r>
            <a:r>
              <a:rPr lang="es-ES" sz="1600" dirty="0" smtClean="0"/>
              <a:t> Visual-</a:t>
            </a:r>
            <a:r>
              <a:rPr lang="es-ES" sz="1600" dirty="0" err="1" smtClean="0"/>
              <a:t>to</a:t>
            </a:r>
            <a:r>
              <a:rPr lang="es-ES" sz="1600" dirty="0" smtClean="0"/>
              <a:t>-</a:t>
            </a:r>
            <a:r>
              <a:rPr lang="es-ES" sz="1600" dirty="0" err="1" smtClean="0"/>
              <a:t>Auditory</a:t>
            </a:r>
            <a:r>
              <a:rPr lang="es-ES" sz="1600" dirty="0" smtClean="0"/>
              <a:t> </a:t>
            </a:r>
            <a:r>
              <a:rPr lang="es-ES" sz="1600" dirty="0" err="1" smtClean="0"/>
              <a:t>Sensory</a:t>
            </a:r>
            <a:r>
              <a:rPr lang="es-ES" sz="1600" dirty="0" smtClean="0"/>
              <a:t> </a:t>
            </a:r>
            <a:r>
              <a:rPr lang="es-ES" sz="1600" dirty="0" err="1" smtClean="0"/>
              <a:t>Substitution</a:t>
            </a:r>
            <a:r>
              <a:rPr lang="es-ES" sz="1600" dirty="0" smtClean="0"/>
              <a:t>”</a:t>
            </a:r>
          </a:p>
          <a:p>
            <a:pPr algn="ctr"/>
            <a:r>
              <a:rPr lang="es-ES" sz="1000" dirty="0" smtClean="0"/>
              <a:t>Ella </a:t>
            </a:r>
            <a:r>
              <a:rPr lang="es-ES" sz="1000" dirty="0" err="1" smtClean="0"/>
              <a:t>Striem-Amit</a:t>
            </a:r>
            <a:r>
              <a:rPr lang="es-ES" sz="1000" dirty="0" smtClean="0"/>
              <a:t>, Miriam </a:t>
            </a:r>
            <a:r>
              <a:rPr lang="es-ES" sz="1000" dirty="0" err="1" smtClean="0"/>
              <a:t>Guedelman</a:t>
            </a:r>
            <a:r>
              <a:rPr lang="es-ES" sz="1000" dirty="0" smtClean="0"/>
              <a:t>, Amir </a:t>
            </a:r>
            <a:r>
              <a:rPr lang="es-ES" sz="1000" dirty="0" err="1" smtClean="0"/>
              <a:t>Amedi</a:t>
            </a:r>
            <a:r>
              <a:rPr lang="es-ES" sz="1000" dirty="0" smtClean="0"/>
              <a:t> (2012)</a:t>
            </a:r>
            <a:endParaRPr lang="es-ES" sz="1000" dirty="0"/>
          </a:p>
        </p:txBody>
      </p:sp>
      <p:pic>
        <p:nvPicPr>
          <p:cNvPr id="12" name="11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447" y="2165973"/>
            <a:ext cx="2382258" cy="3801988"/>
          </a:xfrm>
          <a:prstGeom prst="rect">
            <a:avLst/>
          </a:prstGeom>
        </p:spPr>
      </p:pic>
      <p:pic>
        <p:nvPicPr>
          <p:cNvPr id="13" name="12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88224" y="2165973"/>
            <a:ext cx="2351964" cy="3828779"/>
          </a:xfrm>
          <a:prstGeom prst="rect">
            <a:avLst/>
          </a:prstGeom>
        </p:spPr>
      </p:pic>
      <p:pic>
        <p:nvPicPr>
          <p:cNvPr id="14" name="13 Imagen"/>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97990" y="2194198"/>
            <a:ext cx="1548011" cy="1450826"/>
          </a:xfrm>
          <a:prstGeom prst="rect">
            <a:avLst/>
          </a:prstGeom>
        </p:spPr>
      </p:pic>
      <p:pic>
        <p:nvPicPr>
          <p:cNvPr id="15" name="14 Imagen"/>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73773" y="4261207"/>
            <a:ext cx="2538602" cy="2217811"/>
          </a:xfrm>
          <a:prstGeom prst="rect">
            <a:avLst/>
          </a:prstGeom>
        </p:spPr>
      </p:pic>
      <p:sp>
        <p:nvSpPr>
          <p:cNvPr id="16" name="15 CuadroTexto"/>
          <p:cNvSpPr txBox="1"/>
          <p:nvPr/>
        </p:nvSpPr>
        <p:spPr>
          <a:xfrm>
            <a:off x="246991" y="1766768"/>
            <a:ext cx="2085169" cy="369332"/>
          </a:xfrm>
          <a:prstGeom prst="rect">
            <a:avLst/>
          </a:prstGeom>
          <a:noFill/>
        </p:spPr>
        <p:txBody>
          <a:bodyPr wrap="square" rtlCol="0">
            <a:spAutoFit/>
          </a:bodyPr>
          <a:lstStyle/>
          <a:p>
            <a:pPr algn="ctr"/>
            <a:r>
              <a:rPr lang="es-ES" dirty="0" smtClean="0"/>
              <a:t>Imagen Original</a:t>
            </a:r>
            <a:endParaRPr lang="es-ES" dirty="0"/>
          </a:p>
        </p:txBody>
      </p:sp>
      <p:sp>
        <p:nvSpPr>
          <p:cNvPr id="17" name="16 CuadroTexto"/>
          <p:cNvSpPr txBox="1"/>
          <p:nvPr/>
        </p:nvSpPr>
        <p:spPr>
          <a:xfrm>
            <a:off x="6588224" y="1763524"/>
            <a:ext cx="2351963" cy="369332"/>
          </a:xfrm>
          <a:prstGeom prst="rect">
            <a:avLst/>
          </a:prstGeom>
          <a:noFill/>
        </p:spPr>
        <p:txBody>
          <a:bodyPr wrap="square" rtlCol="0">
            <a:spAutoFit/>
          </a:bodyPr>
          <a:lstStyle/>
          <a:p>
            <a:pPr algn="ctr"/>
            <a:r>
              <a:rPr lang="es-ES" dirty="0" smtClean="0"/>
              <a:t>Resolución percibida</a:t>
            </a:r>
            <a:endParaRPr lang="es-ES" dirty="0"/>
          </a:p>
        </p:txBody>
      </p:sp>
      <p:sp>
        <p:nvSpPr>
          <p:cNvPr id="18" name="17 CuadroTexto"/>
          <p:cNvSpPr txBox="1"/>
          <p:nvPr/>
        </p:nvSpPr>
        <p:spPr>
          <a:xfrm>
            <a:off x="3302699" y="1734502"/>
            <a:ext cx="2538601" cy="369332"/>
          </a:xfrm>
          <a:prstGeom prst="rect">
            <a:avLst/>
          </a:prstGeom>
          <a:noFill/>
        </p:spPr>
        <p:txBody>
          <a:bodyPr wrap="square" rtlCol="0">
            <a:spAutoFit/>
          </a:bodyPr>
          <a:lstStyle/>
          <a:p>
            <a:pPr algn="ctr"/>
            <a:r>
              <a:rPr lang="es-ES" dirty="0" smtClean="0"/>
              <a:t>Experimento realizado</a:t>
            </a:r>
            <a:endParaRPr lang="es-ES" dirty="0"/>
          </a:p>
        </p:txBody>
      </p:sp>
      <p:sp>
        <p:nvSpPr>
          <p:cNvPr id="19" name="18 CuadroTexto"/>
          <p:cNvSpPr txBox="1"/>
          <p:nvPr/>
        </p:nvSpPr>
        <p:spPr>
          <a:xfrm>
            <a:off x="2904441" y="4157420"/>
            <a:ext cx="369332" cy="2321598"/>
          </a:xfrm>
          <a:prstGeom prst="rect">
            <a:avLst/>
          </a:prstGeom>
          <a:noFill/>
        </p:spPr>
        <p:txBody>
          <a:bodyPr vert="vert270" wrap="none" rtlCol="0">
            <a:spAutoFit/>
          </a:bodyPr>
          <a:lstStyle/>
          <a:p>
            <a:r>
              <a:rPr lang="es-ES" sz="1200" dirty="0" smtClean="0"/>
              <a:t>% de sujetos que pasa la evaluación</a:t>
            </a:r>
            <a:endParaRPr lang="es-ES" sz="1200" dirty="0"/>
          </a:p>
        </p:txBody>
      </p:sp>
      <p:sp>
        <p:nvSpPr>
          <p:cNvPr id="20" name="19 CuadroTexto"/>
          <p:cNvSpPr txBox="1"/>
          <p:nvPr/>
        </p:nvSpPr>
        <p:spPr>
          <a:xfrm>
            <a:off x="3562773" y="6424568"/>
            <a:ext cx="1960601" cy="307777"/>
          </a:xfrm>
          <a:prstGeom prst="rect">
            <a:avLst/>
          </a:prstGeom>
          <a:noFill/>
        </p:spPr>
        <p:txBody>
          <a:bodyPr wrap="none" rtlCol="0">
            <a:spAutoFit/>
          </a:bodyPr>
          <a:lstStyle/>
          <a:p>
            <a:r>
              <a:rPr lang="es-ES" sz="1400" dirty="0" smtClean="0"/>
              <a:t>Agudeza visual evaluada</a:t>
            </a:r>
            <a:endParaRPr lang="es-ES" sz="1400" dirty="0"/>
          </a:p>
        </p:txBody>
      </p:sp>
      <p:sp>
        <p:nvSpPr>
          <p:cNvPr id="21" name="20 CuadroTexto"/>
          <p:cNvSpPr txBox="1"/>
          <p:nvPr/>
        </p:nvSpPr>
        <p:spPr>
          <a:xfrm>
            <a:off x="3302694" y="3788088"/>
            <a:ext cx="2538601" cy="369332"/>
          </a:xfrm>
          <a:prstGeom prst="rect">
            <a:avLst/>
          </a:prstGeom>
          <a:noFill/>
        </p:spPr>
        <p:txBody>
          <a:bodyPr wrap="square" rtlCol="0">
            <a:spAutoFit/>
          </a:bodyPr>
          <a:lstStyle/>
          <a:p>
            <a:pPr algn="ctr"/>
            <a:r>
              <a:rPr lang="es-ES" dirty="0" smtClean="0"/>
              <a:t>Resultados obtenidos</a:t>
            </a:r>
            <a:endParaRPr lang="es-ES" dirty="0"/>
          </a:p>
        </p:txBody>
      </p:sp>
    </p:spTree>
    <p:extLst>
      <p:ext uri="{BB962C8B-B14F-4D97-AF65-F5344CB8AC3E}">
        <p14:creationId xmlns:p14="http://schemas.microsoft.com/office/powerpoint/2010/main" val="29837879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0" y="-1"/>
            <a:ext cx="2987825" cy="307777"/>
          </a:xfrm>
          <a:prstGeom prst="rect">
            <a:avLst/>
          </a:prstGeom>
          <a:noFill/>
        </p:spPr>
        <p:txBody>
          <a:bodyPr wrap="square" rtlCol="0">
            <a:spAutoFit/>
          </a:bodyPr>
          <a:lstStyle/>
          <a:p>
            <a:r>
              <a:rPr lang="es-ES" sz="1400" dirty="0" smtClean="0">
                <a:solidFill>
                  <a:schemeClr val="bg1">
                    <a:lumMod val="50000"/>
                  </a:schemeClr>
                </a:solidFill>
              </a:rPr>
              <a:t>El </a:t>
            </a:r>
            <a:r>
              <a:rPr lang="es-ES" sz="1400" dirty="0" err="1" smtClean="0">
                <a:solidFill>
                  <a:schemeClr val="bg1">
                    <a:lumMod val="50000"/>
                  </a:schemeClr>
                </a:solidFill>
              </a:rPr>
              <a:t>vOICe</a:t>
            </a:r>
            <a:r>
              <a:rPr lang="es-ES" sz="1400" dirty="0" smtClean="0">
                <a:solidFill>
                  <a:schemeClr val="bg1">
                    <a:lumMod val="50000"/>
                  </a:schemeClr>
                </a:solidFill>
              </a:rPr>
              <a:t> IV</a:t>
            </a:r>
            <a:endParaRPr lang="es-ES" sz="1400" dirty="0">
              <a:solidFill>
                <a:schemeClr val="bg1">
                  <a:lumMod val="50000"/>
                </a:schemeClr>
              </a:solidFill>
            </a:endParaRPr>
          </a:p>
        </p:txBody>
      </p:sp>
      <p:sp>
        <p:nvSpPr>
          <p:cNvPr id="6" name="5 CuadroTexto"/>
          <p:cNvSpPr txBox="1"/>
          <p:nvPr/>
        </p:nvSpPr>
        <p:spPr>
          <a:xfrm>
            <a:off x="6156175" y="0"/>
            <a:ext cx="2987825" cy="307777"/>
          </a:xfrm>
          <a:prstGeom prst="rect">
            <a:avLst/>
          </a:prstGeom>
          <a:noFill/>
        </p:spPr>
        <p:txBody>
          <a:bodyPr wrap="square" rtlCol="0">
            <a:spAutoFit/>
          </a:bodyPr>
          <a:lstStyle/>
          <a:p>
            <a:pPr algn="r"/>
            <a:r>
              <a:rPr lang="es-ES" sz="1400" dirty="0" smtClean="0">
                <a:solidFill>
                  <a:schemeClr val="bg1">
                    <a:lumMod val="50000"/>
                  </a:schemeClr>
                </a:solidFill>
              </a:rPr>
              <a:t>Defensa de tesis – Diciembre 2016</a:t>
            </a:r>
            <a:endParaRPr lang="es-ES" sz="1400" dirty="0">
              <a:solidFill>
                <a:schemeClr val="bg1">
                  <a:lumMod val="50000"/>
                </a:schemeClr>
              </a:solidFill>
            </a:endParaRPr>
          </a:p>
        </p:txBody>
      </p:sp>
      <p:sp>
        <p:nvSpPr>
          <p:cNvPr id="8" name="7 CuadroTexto"/>
          <p:cNvSpPr txBox="1"/>
          <p:nvPr/>
        </p:nvSpPr>
        <p:spPr>
          <a:xfrm>
            <a:off x="1" y="307777"/>
            <a:ext cx="9143999" cy="400110"/>
          </a:xfrm>
          <a:prstGeom prst="rect">
            <a:avLst/>
          </a:prstGeom>
          <a:noFill/>
        </p:spPr>
        <p:txBody>
          <a:bodyPr wrap="square" rtlCol="0">
            <a:spAutoFit/>
          </a:bodyPr>
          <a:lstStyle/>
          <a:p>
            <a:pPr algn="ctr"/>
            <a:r>
              <a:rPr lang="es-ES" sz="2000" dirty="0" smtClean="0"/>
              <a:t>¿Hasta que punto funciona? II</a:t>
            </a:r>
            <a:endParaRPr lang="es-ES" sz="2000" dirty="0"/>
          </a:p>
        </p:txBody>
      </p:sp>
      <p:sp>
        <p:nvSpPr>
          <p:cNvPr id="22" name="21 CuadroTexto"/>
          <p:cNvSpPr txBox="1"/>
          <p:nvPr/>
        </p:nvSpPr>
        <p:spPr>
          <a:xfrm>
            <a:off x="0" y="908720"/>
            <a:ext cx="5519891" cy="738664"/>
          </a:xfrm>
          <a:prstGeom prst="rect">
            <a:avLst/>
          </a:prstGeom>
          <a:noFill/>
        </p:spPr>
        <p:txBody>
          <a:bodyPr wrap="square" rtlCol="0">
            <a:spAutoFit/>
          </a:bodyPr>
          <a:lstStyle/>
          <a:p>
            <a:pPr algn="ctr"/>
            <a:r>
              <a:rPr lang="es-ES" sz="1600" dirty="0" smtClean="0"/>
              <a:t>“</a:t>
            </a:r>
            <a:r>
              <a:rPr lang="en-US" sz="1600" dirty="0" smtClean="0"/>
              <a:t>Reading with sounds: sensory substitution selectively activates the visual word form area in the blind</a:t>
            </a:r>
            <a:r>
              <a:rPr lang="es-ES" sz="1600" dirty="0" smtClean="0"/>
              <a:t>”</a:t>
            </a:r>
          </a:p>
          <a:p>
            <a:pPr algn="ctr"/>
            <a:r>
              <a:rPr lang="es-ES" sz="1000" dirty="0" smtClean="0"/>
              <a:t>E </a:t>
            </a:r>
            <a:r>
              <a:rPr lang="es-ES" sz="1000" dirty="0" err="1" smtClean="0"/>
              <a:t>Striem-Amit</a:t>
            </a:r>
            <a:r>
              <a:rPr lang="es-ES" sz="1000" dirty="0" smtClean="0"/>
              <a:t>, L Cohen, S </a:t>
            </a:r>
            <a:r>
              <a:rPr lang="es-ES" sz="1000" dirty="0" err="1" smtClean="0"/>
              <a:t>Dehaene</a:t>
            </a:r>
            <a:r>
              <a:rPr lang="es-ES" sz="1000" dirty="0" smtClean="0"/>
              <a:t>, A </a:t>
            </a:r>
            <a:r>
              <a:rPr lang="es-ES" sz="1000" dirty="0" err="1" smtClean="0"/>
              <a:t>Amedi</a:t>
            </a:r>
            <a:r>
              <a:rPr lang="es-ES" sz="1000" dirty="0" smtClean="0"/>
              <a:t> (2012)</a:t>
            </a:r>
            <a:endParaRPr lang="es-ES" sz="1000" dirty="0"/>
          </a:p>
        </p:txBody>
      </p:sp>
      <p:pic>
        <p:nvPicPr>
          <p:cNvPr id="2" name="1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099" y="3140967"/>
            <a:ext cx="4912792" cy="2641729"/>
          </a:xfrm>
          <a:prstGeom prst="rect">
            <a:avLst/>
          </a:prstGeom>
        </p:spPr>
      </p:pic>
      <p:pic>
        <p:nvPicPr>
          <p:cNvPr id="4" name="3 Image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62276" y="2276872"/>
            <a:ext cx="4057615" cy="688886"/>
          </a:xfrm>
          <a:prstGeom prst="rect">
            <a:avLst/>
          </a:prstGeom>
        </p:spPr>
      </p:pic>
      <p:sp>
        <p:nvSpPr>
          <p:cNvPr id="5" name="4 CuadroTexto"/>
          <p:cNvSpPr txBox="1"/>
          <p:nvPr/>
        </p:nvSpPr>
        <p:spPr>
          <a:xfrm>
            <a:off x="206989" y="3025357"/>
            <a:ext cx="400110" cy="2848600"/>
          </a:xfrm>
          <a:prstGeom prst="rect">
            <a:avLst/>
          </a:prstGeom>
          <a:noFill/>
        </p:spPr>
        <p:txBody>
          <a:bodyPr vert="vert270" wrap="none" rtlCol="0">
            <a:spAutoFit/>
          </a:bodyPr>
          <a:lstStyle/>
          <a:p>
            <a:r>
              <a:rPr lang="es-ES" sz="1400" dirty="0" smtClean="0"/>
              <a:t>Porcentaje de reconocimiento exitoso</a:t>
            </a:r>
            <a:endParaRPr lang="es-ES" sz="1400" dirty="0"/>
          </a:p>
        </p:txBody>
      </p:sp>
      <p:sp>
        <p:nvSpPr>
          <p:cNvPr id="7" name="6 CuadroTexto"/>
          <p:cNvSpPr txBox="1"/>
          <p:nvPr/>
        </p:nvSpPr>
        <p:spPr>
          <a:xfrm>
            <a:off x="982587" y="5900004"/>
            <a:ext cx="400110" cy="510781"/>
          </a:xfrm>
          <a:prstGeom prst="rect">
            <a:avLst/>
          </a:prstGeom>
          <a:noFill/>
        </p:spPr>
        <p:txBody>
          <a:bodyPr vert="vert270" wrap="none" rtlCol="0">
            <a:spAutoFit/>
          </a:bodyPr>
          <a:lstStyle/>
          <a:p>
            <a:pPr algn="r"/>
            <a:r>
              <a:rPr lang="es-ES" sz="1400" dirty="0" smtClean="0"/>
              <a:t>Todas</a:t>
            </a:r>
            <a:endParaRPr lang="es-ES" sz="1400" dirty="0"/>
          </a:p>
        </p:txBody>
      </p:sp>
      <p:sp>
        <p:nvSpPr>
          <p:cNvPr id="25" name="24 CuadroTexto"/>
          <p:cNvSpPr txBox="1"/>
          <p:nvPr/>
        </p:nvSpPr>
        <p:spPr>
          <a:xfrm>
            <a:off x="1579602" y="5900004"/>
            <a:ext cx="400110" cy="533351"/>
          </a:xfrm>
          <a:prstGeom prst="rect">
            <a:avLst/>
          </a:prstGeom>
          <a:noFill/>
        </p:spPr>
        <p:txBody>
          <a:bodyPr vert="vert270" wrap="none" rtlCol="0">
            <a:spAutoFit/>
          </a:bodyPr>
          <a:lstStyle/>
          <a:p>
            <a:pPr algn="r"/>
            <a:r>
              <a:rPr lang="es-ES" sz="1400" dirty="0" smtClean="0"/>
              <a:t>Letras</a:t>
            </a:r>
            <a:endParaRPr lang="es-ES" sz="1400" dirty="0"/>
          </a:p>
        </p:txBody>
      </p:sp>
      <p:sp>
        <p:nvSpPr>
          <p:cNvPr id="26" name="25 CuadroTexto"/>
          <p:cNvSpPr txBox="1"/>
          <p:nvPr/>
        </p:nvSpPr>
        <p:spPr>
          <a:xfrm>
            <a:off x="2123728" y="5900003"/>
            <a:ext cx="400110" cy="702115"/>
          </a:xfrm>
          <a:prstGeom prst="rect">
            <a:avLst/>
          </a:prstGeom>
          <a:noFill/>
        </p:spPr>
        <p:txBody>
          <a:bodyPr vert="vert270" wrap="none" rtlCol="0">
            <a:spAutoFit/>
          </a:bodyPr>
          <a:lstStyle/>
          <a:p>
            <a:pPr algn="r"/>
            <a:r>
              <a:rPr lang="es-ES" sz="1400" dirty="0" smtClean="0"/>
              <a:t>Texturas</a:t>
            </a:r>
            <a:endParaRPr lang="es-ES" sz="1400" dirty="0"/>
          </a:p>
        </p:txBody>
      </p:sp>
      <p:sp>
        <p:nvSpPr>
          <p:cNvPr id="27" name="26 CuadroTexto"/>
          <p:cNvSpPr txBox="1"/>
          <p:nvPr/>
        </p:nvSpPr>
        <p:spPr>
          <a:xfrm>
            <a:off x="2682591" y="5900002"/>
            <a:ext cx="400110" cy="491032"/>
          </a:xfrm>
          <a:prstGeom prst="rect">
            <a:avLst/>
          </a:prstGeom>
          <a:noFill/>
        </p:spPr>
        <p:txBody>
          <a:bodyPr vert="vert270" wrap="none" rtlCol="0">
            <a:spAutoFit/>
          </a:bodyPr>
          <a:lstStyle/>
          <a:p>
            <a:pPr algn="r"/>
            <a:r>
              <a:rPr lang="es-ES" sz="1400" dirty="0" smtClean="0"/>
              <a:t>Caras</a:t>
            </a:r>
            <a:endParaRPr lang="es-ES" sz="1400" dirty="0"/>
          </a:p>
        </p:txBody>
      </p:sp>
      <p:sp>
        <p:nvSpPr>
          <p:cNvPr id="28" name="27 CuadroTexto"/>
          <p:cNvSpPr txBox="1"/>
          <p:nvPr/>
        </p:nvSpPr>
        <p:spPr>
          <a:xfrm>
            <a:off x="3203848" y="5900004"/>
            <a:ext cx="400110" cy="502702"/>
          </a:xfrm>
          <a:prstGeom prst="rect">
            <a:avLst/>
          </a:prstGeom>
          <a:noFill/>
        </p:spPr>
        <p:txBody>
          <a:bodyPr vert="vert270" wrap="none" rtlCol="0">
            <a:spAutoFit/>
          </a:bodyPr>
          <a:lstStyle/>
          <a:p>
            <a:pPr algn="r"/>
            <a:r>
              <a:rPr lang="es-ES" sz="1400" dirty="0" smtClean="0"/>
              <a:t>Casas</a:t>
            </a:r>
            <a:endParaRPr lang="es-ES" sz="1400" dirty="0"/>
          </a:p>
        </p:txBody>
      </p:sp>
      <p:sp>
        <p:nvSpPr>
          <p:cNvPr id="29" name="28 CuadroTexto"/>
          <p:cNvSpPr txBox="1"/>
          <p:nvPr/>
        </p:nvSpPr>
        <p:spPr>
          <a:xfrm>
            <a:off x="3779912" y="5900002"/>
            <a:ext cx="400110" cy="661911"/>
          </a:xfrm>
          <a:prstGeom prst="rect">
            <a:avLst/>
          </a:prstGeom>
          <a:noFill/>
        </p:spPr>
        <p:txBody>
          <a:bodyPr vert="vert270" wrap="none" rtlCol="0">
            <a:spAutoFit/>
          </a:bodyPr>
          <a:lstStyle/>
          <a:p>
            <a:pPr algn="r"/>
            <a:r>
              <a:rPr lang="es-ES" sz="1400" dirty="0" smtClean="0"/>
              <a:t>Objetos</a:t>
            </a:r>
            <a:endParaRPr lang="es-ES" sz="1400" dirty="0"/>
          </a:p>
        </p:txBody>
      </p:sp>
      <p:sp>
        <p:nvSpPr>
          <p:cNvPr id="30" name="29 CuadroTexto"/>
          <p:cNvSpPr txBox="1"/>
          <p:nvPr/>
        </p:nvSpPr>
        <p:spPr>
          <a:xfrm>
            <a:off x="4244479" y="5877272"/>
            <a:ext cx="615553" cy="859851"/>
          </a:xfrm>
          <a:prstGeom prst="rect">
            <a:avLst/>
          </a:prstGeom>
          <a:noFill/>
        </p:spPr>
        <p:txBody>
          <a:bodyPr vert="vert270" wrap="none" rtlCol="0">
            <a:spAutoFit/>
          </a:bodyPr>
          <a:lstStyle/>
          <a:p>
            <a:pPr algn="r"/>
            <a:r>
              <a:rPr lang="es-ES" sz="1400" dirty="0" smtClean="0"/>
              <a:t>Figuras</a:t>
            </a:r>
          </a:p>
          <a:p>
            <a:pPr algn="r"/>
            <a:r>
              <a:rPr lang="es-ES" sz="1400" dirty="0" smtClean="0"/>
              <a:t>corporales</a:t>
            </a:r>
            <a:endParaRPr lang="es-ES" sz="1400" dirty="0"/>
          </a:p>
        </p:txBody>
      </p:sp>
      <p:sp>
        <p:nvSpPr>
          <p:cNvPr id="31" name="30 CuadroTexto"/>
          <p:cNvSpPr txBox="1"/>
          <p:nvPr/>
        </p:nvSpPr>
        <p:spPr>
          <a:xfrm>
            <a:off x="4860032" y="5915181"/>
            <a:ext cx="615553" cy="898195"/>
          </a:xfrm>
          <a:prstGeom prst="rect">
            <a:avLst/>
          </a:prstGeom>
          <a:noFill/>
        </p:spPr>
        <p:txBody>
          <a:bodyPr vert="vert270" wrap="none" rtlCol="0">
            <a:spAutoFit/>
          </a:bodyPr>
          <a:lstStyle/>
          <a:p>
            <a:pPr algn="r"/>
            <a:r>
              <a:rPr lang="es-ES" sz="1400" dirty="0" smtClean="0"/>
              <a:t>Figuras</a:t>
            </a:r>
          </a:p>
          <a:p>
            <a:pPr algn="r"/>
            <a:r>
              <a:rPr lang="es-ES" sz="1400" dirty="0" err="1" smtClean="0"/>
              <a:t>gometricas</a:t>
            </a:r>
            <a:endParaRPr lang="es-ES" sz="1400" dirty="0"/>
          </a:p>
        </p:txBody>
      </p:sp>
      <p:sp>
        <p:nvSpPr>
          <p:cNvPr id="32" name="31 CuadroTexto"/>
          <p:cNvSpPr txBox="1"/>
          <p:nvPr/>
        </p:nvSpPr>
        <p:spPr>
          <a:xfrm>
            <a:off x="5724128" y="908720"/>
            <a:ext cx="3286846" cy="1138773"/>
          </a:xfrm>
          <a:prstGeom prst="rect">
            <a:avLst/>
          </a:prstGeom>
          <a:noFill/>
        </p:spPr>
        <p:txBody>
          <a:bodyPr wrap="square" rtlCol="0">
            <a:spAutoFit/>
          </a:bodyPr>
          <a:lstStyle/>
          <a:p>
            <a:r>
              <a:rPr lang="es-ES" sz="1600" dirty="0" smtClean="0"/>
              <a:t>“</a:t>
            </a:r>
            <a:r>
              <a:rPr lang="en-US" sz="1600" dirty="0" err="1"/>
              <a:t>EyeMusic</a:t>
            </a:r>
            <a:r>
              <a:rPr lang="en-US" sz="1600" dirty="0"/>
              <a:t>: </a:t>
            </a:r>
            <a:r>
              <a:rPr lang="en-US" sz="1600" dirty="0" smtClean="0"/>
              <a:t>Introducing </a:t>
            </a:r>
            <a:r>
              <a:rPr lang="en-US" sz="1600" dirty="0"/>
              <a:t>a </a:t>
            </a:r>
            <a:r>
              <a:rPr lang="en-US" sz="1600" dirty="0" smtClean="0"/>
              <a:t>“</a:t>
            </a:r>
            <a:r>
              <a:rPr lang="en-US" sz="1600" dirty="0"/>
              <a:t>visual” </a:t>
            </a:r>
          </a:p>
          <a:p>
            <a:r>
              <a:rPr lang="en-US" sz="1600" dirty="0"/>
              <a:t>colorful </a:t>
            </a:r>
            <a:r>
              <a:rPr lang="en-US" sz="1600" dirty="0" smtClean="0"/>
              <a:t>experience </a:t>
            </a:r>
            <a:r>
              <a:rPr lang="en-US" sz="1600" dirty="0"/>
              <a:t>for the blind </a:t>
            </a:r>
            <a:r>
              <a:rPr lang="en-US" sz="1600" dirty="0" smtClean="0"/>
              <a:t>using auditory sensory substitution</a:t>
            </a:r>
            <a:r>
              <a:rPr lang="es-ES" sz="1600" dirty="0" smtClean="0"/>
              <a:t>”</a:t>
            </a:r>
          </a:p>
          <a:p>
            <a:r>
              <a:rPr lang="es-ES" sz="1000" dirty="0"/>
              <a:t>Sami </a:t>
            </a:r>
            <a:r>
              <a:rPr lang="es-ES" sz="1000" dirty="0" err="1" smtClean="0"/>
              <a:t>Abboud</a:t>
            </a:r>
            <a:r>
              <a:rPr lang="es-ES" sz="1000" dirty="0" smtClean="0"/>
              <a:t>, </a:t>
            </a:r>
            <a:r>
              <a:rPr lang="es-ES" sz="1000" dirty="0" err="1"/>
              <a:t>Shlomi</a:t>
            </a:r>
            <a:r>
              <a:rPr lang="es-ES" sz="1000" dirty="0"/>
              <a:t> </a:t>
            </a:r>
            <a:r>
              <a:rPr lang="es-ES" sz="1000" dirty="0" err="1" smtClean="0"/>
              <a:t>Hanassy</a:t>
            </a:r>
            <a:r>
              <a:rPr lang="es-ES" sz="1000" dirty="0" smtClean="0"/>
              <a:t>, </a:t>
            </a:r>
            <a:r>
              <a:rPr lang="es-ES" sz="1000" dirty="0" err="1"/>
              <a:t>Shelly</a:t>
            </a:r>
            <a:r>
              <a:rPr lang="es-ES" sz="1000" dirty="0"/>
              <a:t> </a:t>
            </a:r>
            <a:r>
              <a:rPr lang="es-ES" sz="1000" dirty="0" smtClean="0"/>
              <a:t>Levy-</a:t>
            </a:r>
            <a:r>
              <a:rPr lang="es-ES" sz="1000" dirty="0" err="1" smtClean="0"/>
              <a:t>Tzedek</a:t>
            </a:r>
            <a:r>
              <a:rPr lang="es-ES" sz="1000" dirty="0" smtClean="0"/>
              <a:t>, </a:t>
            </a:r>
            <a:r>
              <a:rPr lang="es-ES" sz="1000" dirty="0" err="1"/>
              <a:t>Shachar</a:t>
            </a:r>
            <a:r>
              <a:rPr lang="es-ES" sz="1000" dirty="0"/>
              <a:t> </a:t>
            </a:r>
            <a:r>
              <a:rPr lang="es-ES" sz="1000" dirty="0" err="1" smtClean="0"/>
              <a:t>Maidenbaum</a:t>
            </a:r>
            <a:r>
              <a:rPr lang="es-ES" sz="1000" dirty="0" smtClean="0"/>
              <a:t> and </a:t>
            </a:r>
            <a:r>
              <a:rPr lang="es-ES" sz="1000" dirty="0"/>
              <a:t>Amir </a:t>
            </a:r>
            <a:r>
              <a:rPr lang="es-ES" sz="1000" dirty="0" err="1" smtClean="0"/>
              <a:t>Amedi</a:t>
            </a:r>
            <a:endParaRPr lang="es-ES" sz="1000" dirty="0" smtClean="0"/>
          </a:p>
        </p:txBody>
      </p:sp>
      <p:pic>
        <p:nvPicPr>
          <p:cNvPr id="11" name="10 Image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76510" y="3140967"/>
            <a:ext cx="1782082" cy="2518555"/>
          </a:xfrm>
          <a:prstGeom prst="rect">
            <a:avLst/>
          </a:prstGeom>
        </p:spPr>
      </p:pic>
      <p:sp>
        <p:nvSpPr>
          <p:cNvPr id="34" name="33 CuadroTexto"/>
          <p:cNvSpPr txBox="1"/>
          <p:nvPr/>
        </p:nvSpPr>
        <p:spPr>
          <a:xfrm>
            <a:off x="5990208" y="3140967"/>
            <a:ext cx="400110" cy="2848600"/>
          </a:xfrm>
          <a:prstGeom prst="rect">
            <a:avLst/>
          </a:prstGeom>
          <a:noFill/>
        </p:spPr>
        <p:txBody>
          <a:bodyPr vert="vert270" wrap="none" rtlCol="0">
            <a:spAutoFit/>
          </a:bodyPr>
          <a:lstStyle/>
          <a:p>
            <a:r>
              <a:rPr lang="es-ES" sz="1400" dirty="0" smtClean="0"/>
              <a:t>Porcentaje de reconocimiento exitoso</a:t>
            </a:r>
            <a:endParaRPr lang="es-ES" sz="1400" dirty="0"/>
          </a:p>
        </p:txBody>
      </p:sp>
      <p:sp>
        <p:nvSpPr>
          <p:cNvPr id="35" name="34 CuadroTexto"/>
          <p:cNvSpPr txBox="1"/>
          <p:nvPr/>
        </p:nvSpPr>
        <p:spPr>
          <a:xfrm>
            <a:off x="6732240" y="5753905"/>
            <a:ext cx="400110" cy="733149"/>
          </a:xfrm>
          <a:prstGeom prst="rect">
            <a:avLst/>
          </a:prstGeom>
          <a:noFill/>
        </p:spPr>
        <p:txBody>
          <a:bodyPr vert="vert270" wrap="none" rtlCol="0">
            <a:spAutoFit/>
          </a:bodyPr>
          <a:lstStyle/>
          <a:p>
            <a:pPr algn="r"/>
            <a:r>
              <a:rPr lang="es-ES" sz="1400" dirty="0" smtClean="0"/>
              <a:t>Videntes</a:t>
            </a:r>
            <a:endParaRPr lang="es-ES" sz="1400" dirty="0"/>
          </a:p>
        </p:txBody>
      </p:sp>
      <p:sp>
        <p:nvSpPr>
          <p:cNvPr id="36" name="35 CuadroTexto"/>
          <p:cNvSpPr txBox="1"/>
          <p:nvPr/>
        </p:nvSpPr>
        <p:spPr>
          <a:xfrm>
            <a:off x="7240735" y="5753905"/>
            <a:ext cx="400110" cy="983218"/>
          </a:xfrm>
          <a:prstGeom prst="rect">
            <a:avLst/>
          </a:prstGeom>
          <a:noFill/>
        </p:spPr>
        <p:txBody>
          <a:bodyPr vert="vert270" wrap="none" rtlCol="0">
            <a:spAutoFit/>
          </a:bodyPr>
          <a:lstStyle/>
          <a:p>
            <a:pPr algn="r"/>
            <a:r>
              <a:rPr lang="es-ES" sz="1400" dirty="0" smtClean="0"/>
              <a:t>No Videntes</a:t>
            </a:r>
            <a:endParaRPr lang="es-ES" sz="1400" dirty="0"/>
          </a:p>
        </p:txBody>
      </p:sp>
      <p:sp>
        <p:nvSpPr>
          <p:cNvPr id="37" name="36 CuadroTexto"/>
          <p:cNvSpPr txBox="1"/>
          <p:nvPr/>
        </p:nvSpPr>
        <p:spPr>
          <a:xfrm>
            <a:off x="7740352" y="5753905"/>
            <a:ext cx="400110" cy="518796"/>
          </a:xfrm>
          <a:prstGeom prst="rect">
            <a:avLst/>
          </a:prstGeom>
          <a:noFill/>
        </p:spPr>
        <p:txBody>
          <a:bodyPr vert="vert270" wrap="none" rtlCol="0">
            <a:spAutoFit/>
          </a:bodyPr>
          <a:lstStyle/>
          <a:p>
            <a:pPr algn="r"/>
            <a:r>
              <a:rPr lang="es-ES" sz="1400" dirty="0" smtClean="0"/>
              <a:t>Todos</a:t>
            </a:r>
            <a:endParaRPr lang="es-ES" sz="1400" dirty="0"/>
          </a:p>
        </p:txBody>
      </p:sp>
      <p:sp>
        <p:nvSpPr>
          <p:cNvPr id="38" name="37 CuadroTexto"/>
          <p:cNvSpPr txBox="1"/>
          <p:nvPr/>
        </p:nvSpPr>
        <p:spPr>
          <a:xfrm>
            <a:off x="5959454" y="2298149"/>
            <a:ext cx="2962671" cy="646331"/>
          </a:xfrm>
          <a:prstGeom prst="rect">
            <a:avLst/>
          </a:prstGeom>
          <a:noFill/>
        </p:spPr>
        <p:txBody>
          <a:bodyPr wrap="none" rtlCol="0">
            <a:spAutoFit/>
          </a:bodyPr>
          <a:lstStyle/>
          <a:p>
            <a:r>
              <a:rPr lang="es-ES" dirty="0" smtClean="0"/>
              <a:t>Experimento similar realizado</a:t>
            </a:r>
          </a:p>
          <a:p>
            <a:r>
              <a:rPr lang="es-ES" dirty="0" smtClean="0"/>
              <a:t> con el </a:t>
            </a:r>
            <a:r>
              <a:rPr lang="es-ES" dirty="0" err="1" smtClean="0"/>
              <a:t>Eye</a:t>
            </a:r>
            <a:r>
              <a:rPr lang="es-ES" dirty="0" smtClean="0"/>
              <a:t> </a:t>
            </a:r>
            <a:r>
              <a:rPr lang="es-ES" dirty="0" err="1" smtClean="0"/>
              <a:t>Music</a:t>
            </a:r>
            <a:endParaRPr lang="es-ES" dirty="0"/>
          </a:p>
        </p:txBody>
      </p:sp>
    </p:spTree>
    <p:extLst>
      <p:ext uri="{BB962C8B-B14F-4D97-AF65-F5344CB8AC3E}">
        <p14:creationId xmlns:p14="http://schemas.microsoft.com/office/powerpoint/2010/main" val="6971255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0" y="-1"/>
            <a:ext cx="2987825" cy="307777"/>
          </a:xfrm>
          <a:prstGeom prst="rect">
            <a:avLst/>
          </a:prstGeom>
          <a:noFill/>
        </p:spPr>
        <p:txBody>
          <a:bodyPr wrap="square" rtlCol="0">
            <a:spAutoFit/>
          </a:bodyPr>
          <a:lstStyle/>
          <a:p>
            <a:r>
              <a:rPr lang="es-ES" sz="1400" dirty="0" smtClean="0">
                <a:solidFill>
                  <a:schemeClr val="bg1">
                    <a:lumMod val="50000"/>
                  </a:schemeClr>
                </a:solidFill>
              </a:rPr>
              <a:t>Objetivos</a:t>
            </a:r>
            <a:endParaRPr lang="es-ES" sz="1400" dirty="0">
              <a:solidFill>
                <a:schemeClr val="bg1">
                  <a:lumMod val="50000"/>
                </a:schemeClr>
              </a:solidFill>
            </a:endParaRPr>
          </a:p>
        </p:txBody>
      </p:sp>
      <p:sp>
        <p:nvSpPr>
          <p:cNvPr id="6" name="5 CuadroTexto"/>
          <p:cNvSpPr txBox="1"/>
          <p:nvPr/>
        </p:nvSpPr>
        <p:spPr>
          <a:xfrm>
            <a:off x="6156175" y="0"/>
            <a:ext cx="2987825" cy="307777"/>
          </a:xfrm>
          <a:prstGeom prst="rect">
            <a:avLst/>
          </a:prstGeom>
          <a:noFill/>
        </p:spPr>
        <p:txBody>
          <a:bodyPr wrap="square" rtlCol="0">
            <a:spAutoFit/>
          </a:bodyPr>
          <a:lstStyle/>
          <a:p>
            <a:pPr algn="r"/>
            <a:r>
              <a:rPr lang="es-ES" sz="1400" dirty="0" smtClean="0">
                <a:solidFill>
                  <a:schemeClr val="bg1">
                    <a:lumMod val="50000"/>
                  </a:schemeClr>
                </a:solidFill>
              </a:rPr>
              <a:t>Defensa de tesis – Diciembre 2016</a:t>
            </a:r>
            <a:endParaRPr lang="es-ES" sz="1400" dirty="0">
              <a:solidFill>
                <a:schemeClr val="bg1">
                  <a:lumMod val="50000"/>
                </a:schemeClr>
              </a:solidFill>
            </a:endParaRPr>
          </a:p>
        </p:txBody>
      </p:sp>
      <p:sp>
        <p:nvSpPr>
          <p:cNvPr id="8" name="7 CuadroTexto"/>
          <p:cNvSpPr txBox="1"/>
          <p:nvPr/>
        </p:nvSpPr>
        <p:spPr>
          <a:xfrm>
            <a:off x="1" y="323945"/>
            <a:ext cx="9143999" cy="584775"/>
          </a:xfrm>
          <a:prstGeom prst="rect">
            <a:avLst/>
          </a:prstGeom>
          <a:noFill/>
        </p:spPr>
        <p:txBody>
          <a:bodyPr wrap="square" rtlCol="0">
            <a:spAutoFit/>
          </a:bodyPr>
          <a:lstStyle/>
          <a:p>
            <a:pPr algn="ctr"/>
            <a:r>
              <a:rPr lang="es-ES" sz="3200" dirty="0" smtClean="0">
                <a:latin typeface="+mj-lt"/>
              </a:rPr>
              <a:t>¿Qué nos propusimos?</a:t>
            </a:r>
            <a:endParaRPr lang="es-ES" sz="3200" dirty="0">
              <a:latin typeface="+mj-lt"/>
            </a:endParaRPr>
          </a:p>
        </p:txBody>
      </p:sp>
      <p:sp>
        <p:nvSpPr>
          <p:cNvPr id="9" name="8 CuadroTexto"/>
          <p:cNvSpPr txBox="1"/>
          <p:nvPr/>
        </p:nvSpPr>
        <p:spPr>
          <a:xfrm>
            <a:off x="0" y="1124744"/>
            <a:ext cx="9143999" cy="646331"/>
          </a:xfrm>
          <a:prstGeom prst="rect">
            <a:avLst/>
          </a:prstGeom>
          <a:noFill/>
        </p:spPr>
        <p:txBody>
          <a:bodyPr wrap="square" rtlCol="0">
            <a:spAutoFit/>
          </a:bodyPr>
          <a:lstStyle/>
          <a:p>
            <a:pPr algn="ctr"/>
            <a:r>
              <a:rPr lang="es-ES" dirty="0" smtClean="0"/>
              <a:t>Estudiar la capacidad de distinguir en estímulos sus características geométricas, usando una tecnología tipo </a:t>
            </a:r>
            <a:r>
              <a:rPr lang="es-ES" dirty="0" err="1" smtClean="0"/>
              <a:t>vOICe</a:t>
            </a:r>
            <a:endParaRPr lang="es-ES" dirty="0"/>
          </a:p>
        </p:txBody>
      </p:sp>
      <p:pic>
        <p:nvPicPr>
          <p:cNvPr id="10" name="9 Imagen"/>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1108" y="2124849"/>
            <a:ext cx="952500" cy="933450"/>
          </a:xfrm>
          <a:prstGeom prst="rect">
            <a:avLst/>
          </a:prstGeom>
        </p:spPr>
      </p:pic>
      <p:pic>
        <p:nvPicPr>
          <p:cNvPr id="12" name="11 Imagen"/>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588418" y="2098839"/>
            <a:ext cx="895350" cy="933450"/>
          </a:xfrm>
          <a:prstGeom prst="rect">
            <a:avLst/>
          </a:prstGeom>
        </p:spPr>
      </p:pic>
      <p:pic>
        <p:nvPicPr>
          <p:cNvPr id="13" name="12 Imagen"/>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99592" y="3058299"/>
            <a:ext cx="923925" cy="914400"/>
          </a:xfrm>
          <a:prstGeom prst="rect">
            <a:avLst/>
          </a:prstGeom>
        </p:spPr>
      </p:pic>
      <p:pic>
        <p:nvPicPr>
          <p:cNvPr id="14" name="13 Imagen"/>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27584" y="2059883"/>
            <a:ext cx="904875" cy="933450"/>
          </a:xfrm>
          <a:prstGeom prst="rect">
            <a:avLst/>
          </a:prstGeom>
        </p:spPr>
      </p:pic>
      <p:pic>
        <p:nvPicPr>
          <p:cNvPr id="15" name="14 Imagen"/>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5860" y="3068960"/>
            <a:ext cx="885825" cy="895350"/>
          </a:xfrm>
          <a:prstGeom prst="rect">
            <a:avLst/>
          </a:prstGeom>
        </p:spPr>
      </p:pic>
      <p:pic>
        <p:nvPicPr>
          <p:cNvPr id="33" name="Estimulos1.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16"/>
          <a:stretch>
            <a:fillRect/>
          </a:stretch>
        </p:blipFill>
        <p:spPr>
          <a:xfrm>
            <a:off x="3619107" y="2619180"/>
            <a:ext cx="304799" cy="304799"/>
          </a:xfrm>
          <a:prstGeom prst="rect">
            <a:avLst/>
          </a:prstGeom>
        </p:spPr>
      </p:pic>
      <p:pic>
        <p:nvPicPr>
          <p:cNvPr id="40" name="Estimulos2.mp3">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17"/>
          <a:stretch>
            <a:fillRect/>
          </a:stretch>
        </p:blipFill>
        <p:spPr>
          <a:xfrm>
            <a:off x="4419599" y="2619179"/>
            <a:ext cx="304800" cy="304800"/>
          </a:xfrm>
          <a:prstGeom prst="rect">
            <a:avLst/>
          </a:prstGeom>
        </p:spPr>
      </p:pic>
      <p:pic>
        <p:nvPicPr>
          <p:cNvPr id="41" name="Estimulos3.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16"/>
          <a:stretch>
            <a:fillRect/>
          </a:stretch>
        </p:blipFill>
        <p:spPr>
          <a:xfrm>
            <a:off x="5131296" y="2619180"/>
            <a:ext cx="304800" cy="304800"/>
          </a:xfrm>
          <a:prstGeom prst="rect">
            <a:avLst/>
          </a:prstGeom>
        </p:spPr>
      </p:pic>
      <p:sp>
        <p:nvSpPr>
          <p:cNvPr id="42" name="41 Cerrar llave"/>
          <p:cNvSpPr/>
          <p:nvPr/>
        </p:nvSpPr>
        <p:spPr>
          <a:xfrm>
            <a:off x="2627784" y="2275907"/>
            <a:ext cx="216024" cy="159086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pic>
        <p:nvPicPr>
          <p:cNvPr id="43" name="Estimulos4.mp3">
            <a:hlinkClick r:id="" action="ppaction://media"/>
          </p:cNvPr>
          <p:cNvPicPr>
            <a:picLocks noChangeAspect="1"/>
          </p:cNvPicPr>
          <p:nvPr>
            <a:audioFile r:link="rId6"/>
            <p:extLst>
              <p:ext uri="{DAA4B4D4-6D71-4841-9C94-3DE7FCFB9230}">
                <p14:media xmlns:p14="http://schemas.microsoft.com/office/powerpoint/2010/main" r:embed="rId5"/>
              </p:ext>
            </p:extLst>
          </p:nvPr>
        </p:nvPicPr>
        <p:blipFill>
          <a:blip r:embed="rId16"/>
          <a:stretch>
            <a:fillRect/>
          </a:stretch>
        </p:blipFill>
        <p:spPr>
          <a:xfrm>
            <a:off x="3619107" y="3267252"/>
            <a:ext cx="304799" cy="304799"/>
          </a:xfrm>
          <a:prstGeom prst="rect">
            <a:avLst/>
          </a:prstGeom>
        </p:spPr>
      </p:pic>
      <p:pic>
        <p:nvPicPr>
          <p:cNvPr id="44" name="Estimulos5.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16"/>
          <a:stretch>
            <a:fillRect/>
          </a:stretch>
        </p:blipFill>
        <p:spPr>
          <a:xfrm>
            <a:off x="4396300" y="3284019"/>
            <a:ext cx="319716" cy="319716"/>
          </a:xfrm>
          <a:prstGeom prst="rect">
            <a:avLst/>
          </a:prstGeom>
        </p:spPr>
      </p:pic>
      <p:pic>
        <p:nvPicPr>
          <p:cNvPr id="46" name="45 Imagen"/>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7358583" y="2060848"/>
            <a:ext cx="885825" cy="885825"/>
          </a:xfrm>
          <a:prstGeom prst="rect">
            <a:avLst/>
          </a:prstGeom>
        </p:spPr>
      </p:pic>
      <p:pic>
        <p:nvPicPr>
          <p:cNvPr id="48" name="47 Imagen"/>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7368108" y="2517946"/>
            <a:ext cx="876300" cy="847725"/>
          </a:xfrm>
          <a:prstGeom prst="rect">
            <a:avLst/>
          </a:prstGeom>
        </p:spPr>
      </p:pic>
      <p:pic>
        <p:nvPicPr>
          <p:cNvPr id="51" name="50 Imagen"/>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487170" y="3245547"/>
            <a:ext cx="628650" cy="276225"/>
          </a:xfrm>
          <a:prstGeom prst="rect">
            <a:avLst/>
          </a:prstGeom>
        </p:spPr>
      </p:pic>
      <p:sp>
        <p:nvSpPr>
          <p:cNvPr id="52" name="51 CuadroTexto"/>
          <p:cNvSpPr txBox="1"/>
          <p:nvPr/>
        </p:nvSpPr>
        <p:spPr>
          <a:xfrm>
            <a:off x="3619107" y="2279457"/>
            <a:ext cx="301686" cy="369332"/>
          </a:xfrm>
          <a:prstGeom prst="rect">
            <a:avLst/>
          </a:prstGeom>
          <a:noFill/>
        </p:spPr>
        <p:txBody>
          <a:bodyPr wrap="none" rtlCol="0">
            <a:spAutoFit/>
          </a:bodyPr>
          <a:lstStyle/>
          <a:p>
            <a:r>
              <a:rPr lang="es-ES" dirty="0" smtClean="0"/>
              <a:t>1</a:t>
            </a:r>
            <a:endParaRPr lang="es-ES" dirty="0"/>
          </a:p>
        </p:txBody>
      </p:sp>
      <p:sp>
        <p:nvSpPr>
          <p:cNvPr id="53" name="52 CuadroTexto"/>
          <p:cNvSpPr txBox="1"/>
          <p:nvPr/>
        </p:nvSpPr>
        <p:spPr>
          <a:xfrm>
            <a:off x="4414330" y="2275907"/>
            <a:ext cx="301686" cy="369332"/>
          </a:xfrm>
          <a:prstGeom prst="rect">
            <a:avLst/>
          </a:prstGeom>
          <a:noFill/>
        </p:spPr>
        <p:txBody>
          <a:bodyPr wrap="none" rtlCol="0">
            <a:spAutoFit/>
          </a:bodyPr>
          <a:lstStyle/>
          <a:p>
            <a:r>
              <a:rPr lang="es-ES" dirty="0" smtClean="0"/>
              <a:t>2</a:t>
            </a:r>
            <a:endParaRPr lang="es-ES" dirty="0"/>
          </a:p>
        </p:txBody>
      </p:sp>
      <p:sp>
        <p:nvSpPr>
          <p:cNvPr id="54" name="53 CuadroTexto"/>
          <p:cNvSpPr txBox="1"/>
          <p:nvPr/>
        </p:nvSpPr>
        <p:spPr>
          <a:xfrm>
            <a:off x="5076056" y="2275907"/>
            <a:ext cx="301686" cy="369332"/>
          </a:xfrm>
          <a:prstGeom prst="rect">
            <a:avLst/>
          </a:prstGeom>
          <a:noFill/>
        </p:spPr>
        <p:txBody>
          <a:bodyPr wrap="none" rtlCol="0">
            <a:spAutoFit/>
          </a:bodyPr>
          <a:lstStyle/>
          <a:p>
            <a:r>
              <a:rPr lang="es-ES" dirty="0" smtClean="0"/>
              <a:t>3</a:t>
            </a:r>
            <a:endParaRPr lang="es-ES" dirty="0"/>
          </a:p>
        </p:txBody>
      </p:sp>
      <p:sp>
        <p:nvSpPr>
          <p:cNvPr id="55" name="54 CuadroTexto"/>
          <p:cNvSpPr txBox="1"/>
          <p:nvPr/>
        </p:nvSpPr>
        <p:spPr>
          <a:xfrm>
            <a:off x="3622242" y="2986695"/>
            <a:ext cx="301686" cy="369332"/>
          </a:xfrm>
          <a:prstGeom prst="rect">
            <a:avLst/>
          </a:prstGeom>
          <a:noFill/>
        </p:spPr>
        <p:txBody>
          <a:bodyPr wrap="none" rtlCol="0">
            <a:spAutoFit/>
          </a:bodyPr>
          <a:lstStyle/>
          <a:p>
            <a:r>
              <a:rPr lang="es-ES" dirty="0"/>
              <a:t>4</a:t>
            </a:r>
          </a:p>
        </p:txBody>
      </p:sp>
      <p:sp>
        <p:nvSpPr>
          <p:cNvPr id="56" name="55 CuadroTexto"/>
          <p:cNvSpPr txBox="1"/>
          <p:nvPr/>
        </p:nvSpPr>
        <p:spPr>
          <a:xfrm>
            <a:off x="4414330" y="2986695"/>
            <a:ext cx="301686" cy="369332"/>
          </a:xfrm>
          <a:prstGeom prst="rect">
            <a:avLst/>
          </a:prstGeom>
          <a:noFill/>
        </p:spPr>
        <p:txBody>
          <a:bodyPr wrap="none" rtlCol="0">
            <a:spAutoFit/>
          </a:bodyPr>
          <a:lstStyle/>
          <a:p>
            <a:r>
              <a:rPr lang="es-ES" dirty="0" smtClean="0"/>
              <a:t>5</a:t>
            </a:r>
            <a:endParaRPr lang="es-ES" dirty="0"/>
          </a:p>
        </p:txBody>
      </p:sp>
      <p:sp>
        <p:nvSpPr>
          <p:cNvPr id="57" name="56 CuadroTexto"/>
          <p:cNvSpPr txBox="1"/>
          <p:nvPr/>
        </p:nvSpPr>
        <p:spPr>
          <a:xfrm>
            <a:off x="5076056" y="2986695"/>
            <a:ext cx="301686" cy="369332"/>
          </a:xfrm>
          <a:prstGeom prst="rect">
            <a:avLst/>
          </a:prstGeom>
          <a:noFill/>
        </p:spPr>
        <p:txBody>
          <a:bodyPr wrap="none" rtlCol="0">
            <a:spAutoFit/>
          </a:bodyPr>
          <a:lstStyle/>
          <a:p>
            <a:r>
              <a:rPr lang="es-ES" dirty="0"/>
              <a:t>6</a:t>
            </a:r>
          </a:p>
        </p:txBody>
      </p:sp>
      <p:sp>
        <p:nvSpPr>
          <p:cNvPr id="58" name="57 CuadroTexto"/>
          <p:cNvSpPr txBox="1"/>
          <p:nvPr/>
        </p:nvSpPr>
        <p:spPr>
          <a:xfrm>
            <a:off x="3284040" y="1988840"/>
            <a:ext cx="2185919" cy="338554"/>
          </a:xfrm>
          <a:prstGeom prst="rect">
            <a:avLst/>
          </a:prstGeom>
          <a:noFill/>
        </p:spPr>
        <p:txBody>
          <a:bodyPr wrap="none" rtlCol="0">
            <a:spAutoFit/>
          </a:bodyPr>
          <a:lstStyle/>
          <a:p>
            <a:r>
              <a:rPr lang="es-ES" sz="1600" dirty="0" smtClean="0"/>
              <a:t>Representación auditiva</a:t>
            </a:r>
            <a:endParaRPr lang="es-ES" sz="1600" dirty="0"/>
          </a:p>
        </p:txBody>
      </p:sp>
      <p:sp>
        <p:nvSpPr>
          <p:cNvPr id="59" name="58 CuadroTexto"/>
          <p:cNvSpPr txBox="1"/>
          <p:nvPr/>
        </p:nvSpPr>
        <p:spPr>
          <a:xfrm>
            <a:off x="259248" y="1988840"/>
            <a:ext cx="1994970" cy="338554"/>
          </a:xfrm>
          <a:prstGeom prst="rect">
            <a:avLst/>
          </a:prstGeom>
          <a:noFill/>
        </p:spPr>
        <p:txBody>
          <a:bodyPr wrap="none" rtlCol="0">
            <a:spAutoFit/>
          </a:bodyPr>
          <a:lstStyle/>
          <a:p>
            <a:r>
              <a:rPr lang="es-ES" sz="1600" dirty="0" smtClean="0"/>
              <a:t>Representación visual</a:t>
            </a:r>
            <a:endParaRPr lang="es-ES" sz="1600" dirty="0"/>
          </a:p>
        </p:txBody>
      </p:sp>
      <p:sp>
        <p:nvSpPr>
          <p:cNvPr id="60" name="59 CuadroTexto"/>
          <p:cNvSpPr txBox="1"/>
          <p:nvPr/>
        </p:nvSpPr>
        <p:spPr>
          <a:xfrm>
            <a:off x="7014506" y="2256433"/>
            <a:ext cx="365806" cy="369332"/>
          </a:xfrm>
          <a:prstGeom prst="rect">
            <a:avLst/>
          </a:prstGeom>
          <a:noFill/>
        </p:spPr>
        <p:txBody>
          <a:bodyPr wrap="none" rtlCol="0">
            <a:spAutoFit/>
          </a:bodyPr>
          <a:lstStyle/>
          <a:p>
            <a:r>
              <a:rPr lang="es-ES" dirty="0" smtClean="0"/>
              <a:t>a)</a:t>
            </a:r>
            <a:endParaRPr lang="es-ES" dirty="0"/>
          </a:p>
        </p:txBody>
      </p:sp>
      <p:sp>
        <p:nvSpPr>
          <p:cNvPr id="61" name="60 CuadroTexto"/>
          <p:cNvSpPr txBox="1"/>
          <p:nvPr/>
        </p:nvSpPr>
        <p:spPr>
          <a:xfrm>
            <a:off x="7014506" y="2721357"/>
            <a:ext cx="377026" cy="369332"/>
          </a:xfrm>
          <a:prstGeom prst="rect">
            <a:avLst/>
          </a:prstGeom>
          <a:noFill/>
        </p:spPr>
        <p:txBody>
          <a:bodyPr wrap="none" rtlCol="0">
            <a:spAutoFit/>
          </a:bodyPr>
          <a:lstStyle/>
          <a:p>
            <a:r>
              <a:rPr lang="es-ES" dirty="0" smtClean="0"/>
              <a:t>b)</a:t>
            </a:r>
            <a:endParaRPr lang="es-ES" dirty="0"/>
          </a:p>
        </p:txBody>
      </p:sp>
      <p:sp>
        <p:nvSpPr>
          <p:cNvPr id="62" name="61 CuadroTexto"/>
          <p:cNvSpPr txBox="1"/>
          <p:nvPr/>
        </p:nvSpPr>
        <p:spPr>
          <a:xfrm>
            <a:off x="7020272" y="3162697"/>
            <a:ext cx="352982" cy="369332"/>
          </a:xfrm>
          <a:prstGeom prst="rect">
            <a:avLst/>
          </a:prstGeom>
          <a:noFill/>
        </p:spPr>
        <p:txBody>
          <a:bodyPr wrap="none" rtlCol="0">
            <a:spAutoFit/>
          </a:bodyPr>
          <a:lstStyle/>
          <a:p>
            <a:r>
              <a:rPr lang="es-ES" dirty="0" smtClean="0"/>
              <a:t>c)</a:t>
            </a:r>
            <a:endParaRPr lang="es-ES" dirty="0"/>
          </a:p>
        </p:txBody>
      </p:sp>
      <p:cxnSp>
        <p:nvCxnSpPr>
          <p:cNvPr id="64" name="63 Conector recto de flecha"/>
          <p:cNvCxnSpPr/>
          <p:nvPr/>
        </p:nvCxnSpPr>
        <p:spPr>
          <a:xfrm>
            <a:off x="5796136" y="2952369"/>
            <a:ext cx="1008112" cy="0"/>
          </a:xfrm>
          <a:prstGeom prst="straightConnector1">
            <a:avLst/>
          </a:prstGeom>
          <a:ln w="57150">
            <a:tailEnd type="arrow"/>
          </a:ln>
        </p:spPr>
        <p:style>
          <a:lnRef idx="1">
            <a:schemeClr val="dk1"/>
          </a:lnRef>
          <a:fillRef idx="0">
            <a:schemeClr val="dk1"/>
          </a:fillRef>
          <a:effectRef idx="0">
            <a:schemeClr val="dk1"/>
          </a:effectRef>
          <a:fontRef idx="minor">
            <a:schemeClr val="tx1"/>
          </a:fontRef>
        </p:style>
      </p:cxnSp>
      <p:sp>
        <p:nvSpPr>
          <p:cNvPr id="65" name="64 CuadroTexto"/>
          <p:cNvSpPr txBox="1"/>
          <p:nvPr/>
        </p:nvSpPr>
        <p:spPr>
          <a:xfrm>
            <a:off x="5730580" y="2471153"/>
            <a:ext cx="1139223" cy="369332"/>
          </a:xfrm>
          <a:prstGeom prst="rect">
            <a:avLst/>
          </a:prstGeom>
          <a:noFill/>
        </p:spPr>
        <p:txBody>
          <a:bodyPr wrap="none" rtlCol="0">
            <a:spAutoFit/>
          </a:bodyPr>
          <a:lstStyle/>
          <a:p>
            <a:r>
              <a:rPr lang="es-ES" dirty="0" smtClean="0"/>
              <a:t>Identificar</a:t>
            </a:r>
            <a:endParaRPr lang="es-ES" dirty="0"/>
          </a:p>
        </p:txBody>
      </p:sp>
      <p:sp>
        <p:nvSpPr>
          <p:cNvPr id="66" name="65 CuadroTexto"/>
          <p:cNvSpPr txBox="1"/>
          <p:nvPr/>
        </p:nvSpPr>
        <p:spPr>
          <a:xfrm>
            <a:off x="6464538" y="2010533"/>
            <a:ext cx="2127057" cy="338554"/>
          </a:xfrm>
          <a:prstGeom prst="rect">
            <a:avLst/>
          </a:prstGeom>
          <a:noFill/>
        </p:spPr>
        <p:txBody>
          <a:bodyPr wrap="none" rtlCol="0">
            <a:spAutoFit/>
          </a:bodyPr>
          <a:lstStyle/>
          <a:p>
            <a:r>
              <a:rPr lang="es-ES" sz="1600" dirty="0" smtClean="0"/>
              <a:t>Categorías geométricas</a:t>
            </a:r>
            <a:endParaRPr lang="es-ES" sz="1600" dirty="0"/>
          </a:p>
        </p:txBody>
      </p:sp>
      <p:pic>
        <p:nvPicPr>
          <p:cNvPr id="2" name="1 Imagen"/>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619672" y="3205206"/>
            <a:ext cx="863402" cy="871866"/>
          </a:xfrm>
          <a:prstGeom prst="rect">
            <a:avLst/>
          </a:prstGeom>
        </p:spPr>
      </p:pic>
      <p:pic>
        <p:nvPicPr>
          <p:cNvPr id="7" name="Horrible.mp3">
            <a:hlinkClick r:id="" action="ppaction://media"/>
          </p:cNvPr>
          <p:cNvPicPr>
            <a:picLocks noChangeAspect="1"/>
          </p:cNvPicPr>
          <p:nvPr>
            <a:audioFile r:link="rId8"/>
            <p:extLst>
              <p:ext uri="{DAA4B4D4-6D71-4841-9C94-3DE7FCFB9230}">
                <p14:media xmlns:p14="http://schemas.microsoft.com/office/powerpoint/2010/main" r:embed="rId7"/>
              </p:ext>
            </p:extLst>
          </p:nvPr>
        </p:nvPicPr>
        <p:blipFill>
          <a:blip r:embed="rId16"/>
          <a:stretch>
            <a:fillRect/>
          </a:stretch>
        </p:blipFill>
        <p:spPr>
          <a:xfrm>
            <a:off x="5132199" y="3268154"/>
            <a:ext cx="303897" cy="303897"/>
          </a:xfrm>
          <a:prstGeom prst="rect">
            <a:avLst/>
          </a:prstGeom>
        </p:spPr>
      </p:pic>
    </p:spTree>
    <p:extLst>
      <p:ext uri="{BB962C8B-B14F-4D97-AF65-F5344CB8AC3E}">
        <p14:creationId xmlns:p14="http://schemas.microsoft.com/office/powerpoint/2010/main" val="283188419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3"/>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5017" fill="hold"/>
                                        <p:tgtEl>
                                          <p:spTgt spid="33"/>
                                        </p:tgtEl>
                                      </p:cBhvr>
                                    </p:cmd>
                                  </p:childTnLst>
                                </p:cTn>
                              </p:par>
                            </p:childTnLst>
                          </p:cTn>
                        </p:par>
                      </p:childTnLst>
                    </p:cTn>
                  </p:par>
                </p:childTnLst>
              </p:cTn>
              <p:nextCondLst>
                <p:cond evt="onClick" delay="0">
                  <p:tgtEl>
                    <p:spTgt spid="33"/>
                  </p:tgtEl>
                </p:cond>
              </p:nextCondLst>
            </p:seq>
            <p:audio>
              <p:cMediaNode vol="80000">
                <p:cTn id="7" fill="hold" display="0">
                  <p:stCondLst>
                    <p:cond delay="indefinite"/>
                  </p:stCondLst>
                  <p:endCondLst>
                    <p:cond evt="onStopAudio" delay="0">
                      <p:tgtEl>
                        <p:sldTgt/>
                      </p:tgtEl>
                    </p:cond>
                  </p:endCondLst>
                </p:cTn>
                <p:tgtEl>
                  <p:spTgt spid="33"/>
                </p:tgtEl>
              </p:cMediaNode>
            </p:audio>
            <p:seq concurrent="1" nextAc="seek">
              <p:cTn id="8" restart="whenNotActive" fill="hold" evtFilter="cancelBubble" nodeType="interactiveSeq">
                <p:stCondLst>
                  <p:cond evt="onClick" delay="0">
                    <p:tgtEl>
                      <p:spTgt spid="40"/>
                    </p:tgtEl>
                  </p:cond>
                </p:stCondLst>
                <p:endSync evt="end" delay="0">
                  <p:rtn val="all"/>
                </p:endSync>
                <p:childTnLst>
                  <p:par>
                    <p:cTn id="9" fill="hold">
                      <p:stCondLst>
                        <p:cond delay="0"/>
                      </p:stCondLst>
                      <p:childTnLst>
                        <p:par>
                          <p:cTn id="10" fill="hold">
                            <p:stCondLst>
                              <p:cond delay="0"/>
                            </p:stCondLst>
                            <p:childTnLst>
                              <p:par>
                                <p:cTn id="11" presetID="1" presetClass="mediacall" presetSubtype="0" fill="hold" nodeType="clickEffect">
                                  <p:stCondLst>
                                    <p:cond delay="0"/>
                                  </p:stCondLst>
                                  <p:childTnLst>
                                    <p:cmd type="call" cmd="playFrom(0.0)">
                                      <p:cBhvr>
                                        <p:cTn id="12" dur="5017" fill="hold"/>
                                        <p:tgtEl>
                                          <p:spTgt spid="40"/>
                                        </p:tgtEl>
                                      </p:cBhvr>
                                    </p:cmd>
                                  </p:childTnLst>
                                </p:cTn>
                              </p:par>
                            </p:childTnLst>
                          </p:cTn>
                        </p:par>
                      </p:childTnLst>
                    </p:cTn>
                  </p:par>
                </p:childTnLst>
              </p:cTn>
              <p:nextCondLst>
                <p:cond evt="onClick" delay="0">
                  <p:tgtEl>
                    <p:spTgt spid="40"/>
                  </p:tgtEl>
                </p:cond>
              </p:nextCondLst>
            </p:seq>
            <p:audio>
              <p:cMediaNode vol="80000">
                <p:cTn id="13" fill="hold" display="0">
                  <p:stCondLst>
                    <p:cond delay="indefinite"/>
                  </p:stCondLst>
                  <p:endCondLst>
                    <p:cond evt="onStopAudio" delay="0">
                      <p:tgtEl>
                        <p:sldTgt/>
                      </p:tgtEl>
                    </p:cond>
                  </p:endCondLst>
                </p:cTn>
                <p:tgtEl>
                  <p:spTgt spid="40"/>
                </p:tgtEl>
              </p:cMediaNode>
            </p:audio>
            <p:seq concurrent="1" nextAc="seek">
              <p:cTn id="14" restart="whenNotActive" fill="hold" evtFilter="cancelBubble" nodeType="interactiveSeq">
                <p:stCondLst>
                  <p:cond evt="onClick" delay="0">
                    <p:tgtEl>
                      <p:spTgt spid="41"/>
                    </p:tgtEl>
                  </p:cond>
                </p:stCondLst>
                <p:endSync evt="end" delay="0">
                  <p:rtn val="all"/>
                </p:endSync>
                <p:childTnLst>
                  <p:par>
                    <p:cTn id="15" fill="hold">
                      <p:stCondLst>
                        <p:cond delay="0"/>
                      </p:stCondLst>
                      <p:childTnLst>
                        <p:par>
                          <p:cTn id="16" fill="hold">
                            <p:stCondLst>
                              <p:cond delay="0"/>
                            </p:stCondLst>
                            <p:childTnLst>
                              <p:par>
                                <p:cTn id="17" presetID="1" presetClass="mediacall" presetSubtype="0" fill="hold" nodeType="clickEffect">
                                  <p:stCondLst>
                                    <p:cond delay="0"/>
                                  </p:stCondLst>
                                  <p:childTnLst>
                                    <p:cmd type="call" cmd="playFrom(0.0)">
                                      <p:cBhvr>
                                        <p:cTn id="18" dur="5017" fill="hold"/>
                                        <p:tgtEl>
                                          <p:spTgt spid="41"/>
                                        </p:tgtEl>
                                      </p:cBhvr>
                                    </p:cmd>
                                  </p:childTnLst>
                                </p:cTn>
                              </p:par>
                            </p:childTnLst>
                          </p:cTn>
                        </p:par>
                      </p:childTnLst>
                    </p:cTn>
                  </p:par>
                </p:childTnLst>
              </p:cTn>
              <p:nextCondLst>
                <p:cond evt="onClick" delay="0">
                  <p:tgtEl>
                    <p:spTgt spid="41"/>
                  </p:tgtEl>
                </p:cond>
              </p:nextCondLst>
            </p:seq>
            <p:audio>
              <p:cMediaNode vol="80000">
                <p:cTn id="19" fill="hold" display="0">
                  <p:stCondLst>
                    <p:cond delay="indefinite"/>
                  </p:stCondLst>
                  <p:endCondLst>
                    <p:cond evt="onStopAudio" delay="0">
                      <p:tgtEl>
                        <p:sldTgt/>
                      </p:tgtEl>
                    </p:cond>
                  </p:endCondLst>
                </p:cTn>
                <p:tgtEl>
                  <p:spTgt spid="41"/>
                </p:tgtEl>
              </p:cMediaNode>
            </p:audio>
            <p:seq concurrent="1" nextAc="seek">
              <p:cTn id="20" restart="whenNotActive" fill="hold" evtFilter="cancelBubble" nodeType="interactiveSeq">
                <p:stCondLst>
                  <p:cond evt="onClick" delay="0">
                    <p:tgtEl>
                      <p:spTgt spid="43"/>
                    </p:tgtEl>
                  </p:cond>
                </p:stCondLst>
                <p:endSync evt="end" delay="0">
                  <p:rtn val="all"/>
                </p:endSync>
                <p:childTnLst>
                  <p:par>
                    <p:cTn id="21" fill="hold">
                      <p:stCondLst>
                        <p:cond delay="0"/>
                      </p:stCondLst>
                      <p:childTnLst>
                        <p:par>
                          <p:cTn id="22" fill="hold">
                            <p:stCondLst>
                              <p:cond delay="0"/>
                            </p:stCondLst>
                            <p:childTnLst>
                              <p:par>
                                <p:cTn id="23" presetID="1" presetClass="mediacall" presetSubtype="0" fill="hold" nodeType="clickEffect">
                                  <p:stCondLst>
                                    <p:cond delay="0"/>
                                  </p:stCondLst>
                                  <p:childTnLst>
                                    <p:cmd type="call" cmd="playFrom(0.0)">
                                      <p:cBhvr>
                                        <p:cTn id="24" dur="5017" fill="hold"/>
                                        <p:tgtEl>
                                          <p:spTgt spid="43"/>
                                        </p:tgtEl>
                                      </p:cBhvr>
                                    </p:cmd>
                                  </p:childTnLst>
                                </p:cTn>
                              </p:par>
                            </p:childTnLst>
                          </p:cTn>
                        </p:par>
                      </p:childTnLst>
                    </p:cTn>
                  </p:par>
                </p:childTnLst>
              </p:cTn>
              <p:nextCondLst>
                <p:cond evt="onClick" delay="0">
                  <p:tgtEl>
                    <p:spTgt spid="43"/>
                  </p:tgtEl>
                </p:cond>
              </p:nextCondLst>
            </p:seq>
            <p:audio>
              <p:cMediaNode vol="80000">
                <p:cTn id="25" fill="hold" display="0">
                  <p:stCondLst>
                    <p:cond delay="indefinite"/>
                  </p:stCondLst>
                  <p:endCondLst>
                    <p:cond evt="onStopAudio" delay="0">
                      <p:tgtEl>
                        <p:sldTgt/>
                      </p:tgtEl>
                    </p:cond>
                  </p:endCondLst>
                </p:cTn>
                <p:tgtEl>
                  <p:spTgt spid="43"/>
                </p:tgtEl>
              </p:cMediaNode>
            </p:audio>
            <p:seq concurrent="1" nextAc="seek">
              <p:cTn id="26" restart="whenNotActive" fill="hold" evtFilter="cancelBubble" nodeType="interactiveSeq">
                <p:stCondLst>
                  <p:cond evt="onClick" delay="0">
                    <p:tgtEl>
                      <p:spTgt spid="44"/>
                    </p:tgtEl>
                  </p:cond>
                </p:stCondLst>
                <p:endSync evt="end" delay="0">
                  <p:rtn val="all"/>
                </p:endSync>
                <p:childTnLst>
                  <p:par>
                    <p:cTn id="27" fill="hold">
                      <p:stCondLst>
                        <p:cond delay="0"/>
                      </p:stCondLst>
                      <p:childTnLst>
                        <p:par>
                          <p:cTn id="28" fill="hold">
                            <p:stCondLst>
                              <p:cond delay="0"/>
                            </p:stCondLst>
                            <p:childTnLst>
                              <p:par>
                                <p:cTn id="29" presetID="1" presetClass="mediacall" presetSubtype="0" fill="hold" nodeType="clickEffect">
                                  <p:stCondLst>
                                    <p:cond delay="0"/>
                                  </p:stCondLst>
                                  <p:childTnLst>
                                    <p:cmd type="call" cmd="playFrom(0.0)">
                                      <p:cBhvr>
                                        <p:cTn id="30" dur="5017" fill="hold"/>
                                        <p:tgtEl>
                                          <p:spTgt spid="44"/>
                                        </p:tgtEl>
                                      </p:cBhvr>
                                    </p:cmd>
                                  </p:childTnLst>
                                </p:cTn>
                              </p:par>
                            </p:childTnLst>
                          </p:cTn>
                        </p:par>
                      </p:childTnLst>
                    </p:cTn>
                  </p:par>
                </p:childTnLst>
              </p:cTn>
              <p:nextCondLst>
                <p:cond evt="onClick" delay="0">
                  <p:tgtEl>
                    <p:spTgt spid="44"/>
                  </p:tgtEl>
                </p:cond>
              </p:nextCondLst>
            </p:seq>
            <p:audio>
              <p:cMediaNode vol="80000">
                <p:cTn id="31" fill="hold" display="0">
                  <p:stCondLst>
                    <p:cond delay="indefinite"/>
                  </p:stCondLst>
                  <p:endCondLst>
                    <p:cond evt="onStopAudio" delay="0">
                      <p:tgtEl>
                        <p:sldTgt/>
                      </p:tgtEl>
                    </p:cond>
                  </p:endCondLst>
                </p:cTn>
                <p:tgtEl>
                  <p:spTgt spid="44"/>
                </p:tgtEl>
              </p:cMediaNode>
            </p:audio>
            <p:seq concurrent="1" nextAc="seek">
              <p:cTn id="32" restart="whenNotActive" fill="hold" evtFilter="cancelBubble" nodeType="interactiveSeq">
                <p:stCondLst>
                  <p:cond evt="onClick" delay="0">
                    <p:tgtEl>
                      <p:spTgt spid="7"/>
                    </p:tgtEl>
                  </p:cond>
                </p:stCondLst>
                <p:endSync evt="end" delay="0">
                  <p:rtn val="all"/>
                </p:endSync>
                <p:childTnLst>
                  <p:par>
                    <p:cTn id="33" fill="hold">
                      <p:stCondLst>
                        <p:cond delay="0"/>
                      </p:stCondLst>
                      <p:childTnLst>
                        <p:par>
                          <p:cTn id="34" fill="hold">
                            <p:stCondLst>
                              <p:cond delay="0"/>
                            </p:stCondLst>
                            <p:childTnLst>
                              <p:par>
                                <p:cTn id="35" presetID="1" presetClass="mediacall" presetSubtype="0" fill="hold" nodeType="clickEffect">
                                  <p:stCondLst>
                                    <p:cond delay="0"/>
                                  </p:stCondLst>
                                  <p:childTnLst>
                                    <p:cmd type="call" cmd="playFrom(0.0)">
                                      <p:cBhvr>
                                        <p:cTn id="36" dur="5017" fill="hold"/>
                                        <p:tgtEl>
                                          <p:spTgt spid="7"/>
                                        </p:tgtEl>
                                      </p:cBhvr>
                                    </p:cmd>
                                  </p:childTnLst>
                                </p:cTn>
                              </p:par>
                            </p:childTnLst>
                          </p:cTn>
                        </p:par>
                      </p:childTnLst>
                    </p:cTn>
                  </p:par>
                </p:childTnLst>
              </p:cTn>
              <p:nextCondLst>
                <p:cond evt="onClick" delay="0">
                  <p:tgtEl>
                    <p:spTgt spid="7"/>
                  </p:tgtEl>
                </p:cond>
              </p:nextCondLst>
            </p:seq>
            <p:audio>
              <p:cMediaNode vol="80000">
                <p:cTn id="37" fill="hold" display="0">
                  <p:stCondLst>
                    <p:cond delay="indefinite"/>
                  </p:stCondLst>
                  <p:endCondLst>
                    <p:cond evt="onStopAudio" delay="0">
                      <p:tgtEl>
                        <p:sldTgt/>
                      </p:tgtEl>
                    </p:cond>
                  </p:endCondLst>
                </p:cTn>
                <p:tgtEl>
                  <p:spTgt spid="7"/>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0" y="-1"/>
            <a:ext cx="2987825" cy="307777"/>
          </a:xfrm>
          <a:prstGeom prst="rect">
            <a:avLst/>
          </a:prstGeom>
          <a:noFill/>
        </p:spPr>
        <p:txBody>
          <a:bodyPr wrap="square" rtlCol="0">
            <a:spAutoFit/>
          </a:bodyPr>
          <a:lstStyle/>
          <a:p>
            <a:r>
              <a:rPr lang="es-ES" sz="1400" dirty="0" smtClean="0">
                <a:solidFill>
                  <a:schemeClr val="bg1">
                    <a:lumMod val="50000"/>
                  </a:schemeClr>
                </a:solidFill>
              </a:rPr>
              <a:t>Objetivos</a:t>
            </a:r>
            <a:endParaRPr lang="es-ES" sz="1400" dirty="0">
              <a:solidFill>
                <a:schemeClr val="bg1">
                  <a:lumMod val="50000"/>
                </a:schemeClr>
              </a:solidFill>
            </a:endParaRPr>
          </a:p>
        </p:txBody>
      </p:sp>
      <p:sp>
        <p:nvSpPr>
          <p:cNvPr id="6" name="5 CuadroTexto"/>
          <p:cNvSpPr txBox="1"/>
          <p:nvPr/>
        </p:nvSpPr>
        <p:spPr>
          <a:xfrm>
            <a:off x="6156175" y="0"/>
            <a:ext cx="2987825" cy="307777"/>
          </a:xfrm>
          <a:prstGeom prst="rect">
            <a:avLst/>
          </a:prstGeom>
          <a:noFill/>
        </p:spPr>
        <p:txBody>
          <a:bodyPr wrap="square" rtlCol="0">
            <a:spAutoFit/>
          </a:bodyPr>
          <a:lstStyle/>
          <a:p>
            <a:pPr algn="r"/>
            <a:r>
              <a:rPr lang="es-ES" sz="1400" dirty="0" smtClean="0">
                <a:solidFill>
                  <a:schemeClr val="bg1">
                    <a:lumMod val="50000"/>
                  </a:schemeClr>
                </a:solidFill>
              </a:rPr>
              <a:t>Defensa de tesis – Diciembre 2016</a:t>
            </a:r>
            <a:endParaRPr lang="es-ES" sz="1400" dirty="0">
              <a:solidFill>
                <a:schemeClr val="bg1">
                  <a:lumMod val="50000"/>
                </a:schemeClr>
              </a:solidFill>
            </a:endParaRPr>
          </a:p>
        </p:txBody>
      </p:sp>
      <p:sp>
        <p:nvSpPr>
          <p:cNvPr id="8" name="7 CuadroTexto"/>
          <p:cNvSpPr txBox="1"/>
          <p:nvPr/>
        </p:nvSpPr>
        <p:spPr>
          <a:xfrm>
            <a:off x="1" y="323945"/>
            <a:ext cx="9143999" cy="584775"/>
          </a:xfrm>
          <a:prstGeom prst="rect">
            <a:avLst/>
          </a:prstGeom>
          <a:noFill/>
        </p:spPr>
        <p:txBody>
          <a:bodyPr wrap="square" rtlCol="0">
            <a:spAutoFit/>
          </a:bodyPr>
          <a:lstStyle/>
          <a:p>
            <a:pPr algn="ctr"/>
            <a:r>
              <a:rPr lang="es-ES" sz="3200" dirty="0" smtClean="0">
                <a:latin typeface="+mj-lt"/>
              </a:rPr>
              <a:t>¿Qué nos propusimos?</a:t>
            </a:r>
            <a:endParaRPr lang="es-ES" sz="3200" dirty="0">
              <a:latin typeface="+mj-lt"/>
            </a:endParaRPr>
          </a:p>
        </p:txBody>
      </p:sp>
      <p:sp>
        <p:nvSpPr>
          <p:cNvPr id="9" name="8 CuadroTexto"/>
          <p:cNvSpPr txBox="1"/>
          <p:nvPr/>
        </p:nvSpPr>
        <p:spPr>
          <a:xfrm>
            <a:off x="0" y="1124744"/>
            <a:ext cx="9143999" cy="646331"/>
          </a:xfrm>
          <a:prstGeom prst="rect">
            <a:avLst/>
          </a:prstGeom>
          <a:noFill/>
        </p:spPr>
        <p:txBody>
          <a:bodyPr wrap="square" rtlCol="0">
            <a:spAutoFit/>
          </a:bodyPr>
          <a:lstStyle/>
          <a:p>
            <a:pPr algn="ctr"/>
            <a:r>
              <a:rPr lang="es-ES" dirty="0" smtClean="0"/>
              <a:t>Estudiar la capacidad de distinguir en estímulos sus características geométricas, usando una tecnología tipo </a:t>
            </a:r>
            <a:r>
              <a:rPr lang="es-ES" dirty="0" err="1" smtClean="0"/>
              <a:t>vOICe</a:t>
            </a:r>
            <a:endParaRPr lang="es-ES" dirty="0"/>
          </a:p>
        </p:txBody>
      </p:sp>
      <p:pic>
        <p:nvPicPr>
          <p:cNvPr id="10" name="9 Imagen"/>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1108" y="2124849"/>
            <a:ext cx="952500" cy="933450"/>
          </a:xfrm>
          <a:prstGeom prst="rect">
            <a:avLst/>
          </a:prstGeom>
        </p:spPr>
      </p:pic>
      <p:pic>
        <p:nvPicPr>
          <p:cNvPr id="12" name="11 Imagen"/>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588418" y="2098839"/>
            <a:ext cx="895350" cy="933450"/>
          </a:xfrm>
          <a:prstGeom prst="rect">
            <a:avLst/>
          </a:prstGeom>
        </p:spPr>
      </p:pic>
      <p:pic>
        <p:nvPicPr>
          <p:cNvPr id="13" name="12 Imagen"/>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99592" y="3058299"/>
            <a:ext cx="923925" cy="914400"/>
          </a:xfrm>
          <a:prstGeom prst="rect">
            <a:avLst/>
          </a:prstGeom>
        </p:spPr>
      </p:pic>
      <p:pic>
        <p:nvPicPr>
          <p:cNvPr id="14" name="13 Imagen"/>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27584" y="2059883"/>
            <a:ext cx="904875" cy="933450"/>
          </a:xfrm>
          <a:prstGeom prst="rect">
            <a:avLst/>
          </a:prstGeom>
        </p:spPr>
      </p:pic>
      <p:pic>
        <p:nvPicPr>
          <p:cNvPr id="15" name="14 Imagen"/>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5860" y="3068960"/>
            <a:ext cx="885825" cy="895350"/>
          </a:xfrm>
          <a:prstGeom prst="rect">
            <a:avLst/>
          </a:prstGeom>
        </p:spPr>
      </p:pic>
      <p:pic>
        <p:nvPicPr>
          <p:cNvPr id="33" name="Estimulos1.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16"/>
          <a:stretch>
            <a:fillRect/>
          </a:stretch>
        </p:blipFill>
        <p:spPr>
          <a:xfrm>
            <a:off x="3619107" y="2619180"/>
            <a:ext cx="304799" cy="304799"/>
          </a:xfrm>
          <a:prstGeom prst="rect">
            <a:avLst/>
          </a:prstGeom>
        </p:spPr>
      </p:pic>
      <p:pic>
        <p:nvPicPr>
          <p:cNvPr id="40" name="Estimulos2.mp3">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17"/>
          <a:stretch>
            <a:fillRect/>
          </a:stretch>
        </p:blipFill>
        <p:spPr>
          <a:xfrm>
            <a:off x="4419599" y="2619179"/>
            <a:ext cx="304800" cy="304800"/>
          </a:xfrm>
          <a:prstGeom prst="rect">
            <a:avLst/>
          </a:prstGeom>
        </p:spPr>
      </p:pic>
      <p:pic>
        <p:nvPicPr>
          <p:cNvPr id="41" name="Estimulos3.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16"/>
          <a:stretch>
            <a:fillRect/>
          </a:stretch>
        </p:blipFill>
        <p:spPr>
          <a:xfrm>
            <a:off x="5131296" y="2619180"/>
            <a:ext cx="304800" cy="304800"/>
          </a:xfrm>
          <a:prstGeom prst="rect">
            <a:avLst/>
          </a:prstGeom>
        </p:spPr>
      </p:pic>
      <p:sp>
        <p:nvSpPr>
          <p:cNvPr id="42" name="41 Cerrar llave"/>
          <p:cNvSpPr/>
          <p:nvPr/>
        </p:nvSpPr>
        <p:spPr>
          <a:xfrm>
            <a:off x="2627784" y="2275907"/>
            <a:ext cx="216024" cy="159086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pic>
        <p:nvPicPr>
          <p:cNvPr id="43" name="Estimulos4.mp3">
            <a:hlinkClick r:id="" action="ppaction://media"/>
          </p:cNvPr>
          <p:cNvPicPr>
            <a:picLocks noChangeAspect="1"/>
          </p:cNvPicPr>
          <p:nvPr>
            <a:audioFile r:link="rId6"/>
            <p:extLst>
              <p:ext uri="{DAA4B4D4-6D71-4841-9C94-3DE7FCFB9230}">
                <p14:media xmlns:p14="http://schemas.microsoft.com/office/powerpoint/2010/main" r:embed="rId5"/>
              </p:ext>
            </p:extLst>
          </p:nvPr>
        </p:nvPicPr>
        <p:blipFill>
          <a:blip r:embed="rId16"/>
          <a:stretch>
            <a:fillRect/>
          </a:stretch>
        </p:blipFill>
        <p:spPr>
          <a:xfrm>
            <a:off x="3619107" y="3267252"/>
            <a:ext cx="304799" cy="304799"/>
          </a:xfrm>
          <a:prstGeom prst="rect">
            <a:avLst/>
          </a:prstGeom>
        </p:spPr>
      </p:pic>
      <p:pic>
        <p:nvPicPr>
          <p:cNvPr id="44" name="Estimulos5.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16"/>
          <a:stretch>
            <a:fillRect/>
          </a:stretch>
        </p:blipFill>
        <p:spPr>
          <a:xfrm>
            <a:off x="4396300" y="3284019"/>
            <a:ext cx="319716" cy="319716"/>
          </a:xfrm>
          <a:prstGeom prst="rect">
            <a:avLst/>
          </a:prstGeom>
        </p:spPr>
      </p:pic>
      <p:pic>
        <p:nvPicPr>
          <p:cNvPr id="46" name="45 Imagen"/>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7358583" y="2060848"/>
            <a:ext cx="885825" cy="885825"/>
          </a:xfrm>
          <a:prstGeom prst="rect">
            <a:avLst/>
          </a:prstGeom>
        </p:spPr>
      </p:pic>
      <p:pic>
        <p:nvPicPr>
          <p:cNvPr id="48" name="47 Imagen"/>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7368108" y="2517946"/>
            <a:ext cx="876300" cy="847725"/>
          </a:xfrm>
          <a:prstGeom prst="rect">
            <a:avLst/>
          </a:prstGeom>
        </p:spPr>
      </p:pic>
      <p:pic>
        <p:nvPicPr>
          <p:cNvPr id="51" name="50 Imagen"/>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487170" y="3245547"/>
            <a:ext cx="628650" cy="276225"/>
          </a:xfrm>
          <a:prstGeom prst="rect">
            <a:avLst/>
          </a:prstGeom>
        </p:spPr>
      </p:pic>
      <p:sp>
        <p:nvSpPr>
          <p:cNvPr id="52" name="51 CuadroTexto"/>
          <p:cNvSpPr txBox="1"/>
          <p:nvPr/>
        </p:nvSpPr>
        <p:spPr>
          <a:xfrm>
            <a:off x="3619107" y="2279457"/>
            <a:ext cx="301686" cy="369332"/>
          </a:xfrm>
          <a:prstGeom prst="rect">
            <a:avLst/>
          </a:prstGeom>
          <a:noFill/>
        </p:spPr>
        <p:txBody>
          <a:bodyPr wrap="none" rtlCol="0">
            <a:spAutoFit/>
          </a:bodyPr>
          <a:lstStyle/>
          <a:p>
            <a:r>
              <a:rPr lang="es-ES" dirty="0" smtClean="0"/>
              <a:t>1</a:t>
            </a:r>
            <a:endParaRPr lang="es-ES" dirty="0"/>
          </a:p>
        </p:txBody>
      </p:sp>
      <p:sp>
        <p:nvSpPr>
          <p:cNvPr id="53" name="52 CuadroTexto"/>
          <p:cNvSpPr txBox="1"/>
          <p:nvPr/>
        </p:nvSpPr>
        <p:spPr>
          <a:xfrm>
            <a:off x="4414330" y="2275907"/>
            <a:ext cx="301686" cy="369332"/>
          </a:xfrm>
          <a:prstGeom prst="rect">
            <a:avLst/>
          </a:prstGeom>
          <a:noFill/>
        </p:spPr>
        <p:txBody>
          <a:bodyPr wrap="none" rtlCol="0">
            <a:spAutoFit/>
          </a:bodyPr>
          <a:lstStyle/>
          <a:p>
            <a:r>
              <a:rPr lang="es-ES" dirty="0" smtClean="0"/>
              <a:t>2</a:t>
            </a:r>
            <a:endParaRPr lang="es-ES" dirty="0"/>
          </a:p>
        </p:txBody>
      </p:sp>
      <p:sp>
        <p:nvSpPr>
          <p:cNvPr id="54" name="53 CuadroTexto"/>
          <p:cNvSpPr txBox="1"/>
          <p:nvPr/>
        </p:nvSpPr>
        <p:spPr>
          <a:xfrm>
            <a:off x="5076056" y="2275907"/>
            <a:ext cx="301686" cy="369332"/>
          </a:xfrm>
          <a:prstGeom prst="rect">
            <a:avLst/>
          </a:prstGeom>
          <a:noFill/>
        </p:spPr>
        <p:txBody>
          <a:bodyPr wrap="none" rtlCol="0">
            <a:spAutoFit/>
          </a:bodyPr>
          <a:lstStyle/>
          <a:p>
            <a:r>
              <a:rPr lang="es-ES" dirty="0" smtClean="0"/>
              <a:t>3</a:t>
            </a:r>
            <a:endParaRPr lang="es-ES" dirty="0"/>
          </a:p>
        </p:txBody>
      </p:sp>
      <p:sp>
        <p:nvSpPr>
          <p:cNvPr id="55" name="54 CuadroTexto"/>
          <p:cNvSpPr txBox="1"/>
          <p:nvPr/>
        </p:nvSpPr>
        <p:spPr>
          <a:xfrm>
            <a:off x="3622242" y="2986695"/>
            <a:ext cx="301686" cy="369332"/>
          </a:xfrm>
          <a:prstGeom prst="rect">
            <a:avLst/>
          </a:prstGeom>
          <a:noFill/>
        </p:spPr>
        <p:txBody>
          <a:bodyPr wrap="none" rtlCol="0">
            <a:spAutoFit/>
          </a:bodyPr>
          <a:lstStyle/>
          <a:p>
            <a:r>
              <a:rPr lang="es-ES" dirty="0"/>
              <a:t>4</a:t>
            </a:r>
          </a:p>
        </p:txBody>
      </p:sp>
      <p:sp>
        <p:nvSpPr>
          <p:cNvPr id="56" name="55 CuadroTexto"/>
          <p:cNvSpPr txBox="1"/>
          <p:nvPr/>
        </p:nvSpPr>
        <p:spPr>
          <a:xfrm>
            <a:off x="4414330" y="2986695"/>
            <a:ext cx="301686" cy="369332"/>
          </a:xfrm>
          <a:prstGeom prst="rect">
            <a:avLst/>
          </a:prstGeom>
          <a:noFill/>
        </p:spPr>
        <p:txBody>
          <a:bodyPr wrap="none" rtlCol="0">
            <a:spAutoFit/>
          </a:bodyPr>
          <a:lstStyle/>
          <a:p>
            <a:r>
              <a:rPr lang="es-ES" dirty="0" smtClean="0"/>
              <a:t>5</a:t>
            </a:r>
            <a:endParaRPr lang="es-ES" dirty="0"/>
          </a:p>
        </p:txBody>
      </p:sp>
      <p:sp>
        <p:nvSpPr>
          <p:cNvPr id="57" name="56 CuadroTexto"/>
          <p:cNvSpPr txBox="1"/>
          <p:nvPr/>
        </p:nvSpPr>
        <p:spPr>
          <a:xfrm>
            <a:off x="5076056" y="2986695"/>
            <a:ext cx="301686" cy="369332"/>
          </a:xfrm>
          <a:prstGeom prst="rect">
            <a:avLst/>
          </a:prstGeom>
          <a:noFill/>
        </p:spPr>
        <p:txBody>
          <a:bodyPr wrap="none" rtlCol="0">
            <a:spAutoFit/>
          </a:bodyPr>
          <a:lstStyle/>
          <a:p>
            <a:r>
              <a:rPr lang="es-ES" dirty="0"/>
              <a:t>6</a:t>
            </a:r>
          </a:p>
        </p:txBody>
      </p:sp>
      <p:sp>
        <p:nvSpPr>
          <p:cNvPr id="58" name="57 CuadroTexto"/>
          <p:cNvSpPr txBox="1"/>
          <p:nvPr/>
        </p:nvSpPr>
        <p:spPr>
          <a:xfrm>
            <a:off x="3284040" y="1988840"/>
            <a:ext cx="2185919" cy="338554"/>
          </a:xfrm>
          <a:prstGeom prst="rect">
            <a:avLst/>
          </a:prstGeom>
          <a:noFill/>
        </p:spPr>
        <p:txBody>
          <a:bodyPr wrap="none" rtlCol="0">
            <a:spAutoFit/>
          </a:bodyPr>
          <a:lstStyle/>
          <a:p>
            <a:r>
              <a:rPr lang="es-ES" sz="1600" dirty="0" smtClean="0"/>
              <a:t>Representación auditiva</a:t>
            </a:r>
            <a:endParaRPr lang="es-ES" sz="1600" dirty="0"/>
          </a:p>
        </p:txBody>
      </p:sp>
      <p:sp>
        <p:nvSpPr>
          <p:cNvPr id="59" name="58 CuadroTexto"/>
          <p:cNvSpPr txBox="1"/>
          <p:nvPr/>
        </p:nvSpPr>
        <p:spPr>
          <a:xfrm>
            <a:off x="259248" y="1988840"/>
            <a:ext cx="1994970" cy="338554"/>
          </a:xfrm>
          <a:prstGeom prst="rect">
            <a:avLst/>
          </a:prstGeom>
          <a:noFill/>
        </p:spPr>
        <p:txBody>
          <a:bodyPr wrap="none" rtlCol="0">
            <a:spAutoFit/>
          </a:bodyPr>
          <a:lstStyle/>
          <a:p>
            <a:r>
              <a:rPr lang="es-ES" sz="1600" dirty="0" smtClean="0"/>
              <a:t>Representación visual</a:t>
            </a:r>
            <a:endParaRPr lang="es-ES" sz="1600" dirty="0"/>
          </a:p>
        </p:txBody>
      </p:sp>
      <p:sp>
        <p:nvSpPr>
          <p:cNvPr id="60" name="59 CuadroTexto"/>
          <p:cNvSpPr txBox="1"/>
          <p:nvPr/>
        </p:nvSpPr>
        <p:spPr>
          <a:xfrm>
            <a:off x="7014506" y="2256433"/>
            <a:ext cx="365806" cy="369332"/>
          </a:xfrm>
          <a:prstGeom prst="rect">
            <a:avLst/>
          </a:prstGeom>
          <a:noFill/>
        </p:spPr>
        <p:txBody>
          <a:bodyPr wrap="none" rtlCol="0">
            <a:spAutoFit/>
          </a:bodyPr>
          <a:lstStyle/>
          <a:p>
            <a:r>
              <a:rPr lang="es-ES" dirty="0" smtClean="0"/>
              <a:t>a)</a:t>
            </a:r>
            <a:endParaRPr lang="es-ES" dirty="0"/>
          </a:p>
        </p:txBody>
      </p:sp>
      <p:sp>
        <p:nvSpPr>
          <p:cNvPr id="61" name="60 CuadroTexto"/>
          <p:cNvSpPr txBox="1"/>
          <p:nvPr/>
        </p:nvSpPr>
        <p:spPr>
          <a:xfrm>
            <a:off x="7014506" y="2721357"/>
            <a:ext cx="377026" cy="369332"/>
          </a:xfrm>
          <a:prstGeom prst="rect">
            <a:avLst/>
          </a:prstGeom>
          <a:noFill/>
        </p:spPr>
        <p:txBody>
          <a:bodyPr wrap="none" rtlCol="0">
            <a:spAutoFit/>
          </a:bodyPr>
          <a:lstStyle/>
          <a:p>
            <a:r>
              <a:rPr lang="es-ES" dirty="0" smtClean="0"/>
              <a:t>b)</a:t>
            </a:r>
            <a:endParaRPr lang="es-ES" dirty="0"/>
          </a:p>
        </p:txBody>
      </p:sp>
      <p:sp>
        <p:nvSpPr>
          <p:cNvPr id="62" name="61 CuadroTexto"/>
          <p:cNvSpPr txBox="1"/>
          <p:nvPr/>
        </p:nvSpPr>
        <p:spPr>
          <a:xfrm>
            <a:off x="7020272" y="3162697"/>
            <a:ext cx="352982" cy="369332"/>
          </a:xfrm>
          <a:prstGeom prst="rect">
            <a:avLst/>
          </a:prstGeom>
          <a:noFill/>
        </p:spPr>
        <p:txBody>
          <a:bodyPr wrap="none" rtlCol="0">
            <a:spAutoFit/>
          </a:bodyPr>
          <a:lstStyle/>
          <a:p>
            <a:r>
              <a:rPr lang="es-ES" dirty="0" smtClean="0"/>
              <a:t>c)</a:t>
            </a:r>
            <a:endParaRPr lang="es-ES" dirty="0"/>
          </a:p>
        </p:txBody>
      </p:sp>
      <p:cxnSp>
        <p:nvCxnSpPr>
          <p:cNvPr id="64" name="63 Conector recto de flecha"/>
          <p:cNvCxnSpPr/>
          <p:nvPr/>
        </p:nvCxnSpPr>
        <p:spPr>
          <a:xfrm>
            <a:off x="5796136" y="2952369"/>
            <a:ext cx="1008112" cy="0"/>
          </a:xfrm>
          <a:prstGeom prst="straightConnector1">
            <a:avLst/>
          </a:prstGeom>
          <a:ln w="57150">
            <a:tailEnd type="arrow"/>
          </a:ln>
        </p:spPr>
        <p:style>
          <a:lnRef idx="1">
            <a:schemeClr val="dk1"/>
          </a:lnRef>
          <a:fillRef idx="0">
            <a:schemeClr val="dk1"/>
          </a:fillRef>
          <a:effectRef idx="0">
            <a:schemeClr val="dk1"/>
          </a:effectRef>
          <a:fontRef idx="minor">
            <a:schemeClr val="tx1"/>
          </a:fontRef>
        </p:style>
      </p:cxnSp>
      <p:sp>
        <p:nvSpPr>
          <p:cNvPr id="65" name="64 CuadroTexto"/>
          <p:cNvSpPr txBox="1"/>
          <p:nvPr/>
        </p:nvSpPr>
        <p:spPr>
          <a:xfrm>
            <a:off x="5730580" y="2471153"/>
            <a:ext cx="1139223" cy="369332"/>
          </a:xfrm>
          <a:prstGeom prst="rect">
            <a:avLst/>
          </a:prstGeom>
          <a:noFill/>
        </p:spPr>
        <p:txBody>
          <a:bodyPr wrap="none" rtlCol="0">
            <a:spAutoFit/>
          </a:bodyPr>
          <a:lstStyle/>
          <a:p>
            <a:r>
              <a:rPr lang="es-ES" dirty="0" smtClean="0"/>
              <a:t>Identificar</a:t>
            </a:r>
            <a:endParaRPr lang="es-ES" dirty="0"/>
          </a:p>
        </p:txBody>
      </p:sp>
      <p:sp>
        <p:nvSpPr>
          <p:cNvPr id="66" name="65 CuadroTexto"/>
          <p:cNvSpPr txBox="1"/>
          <p:nvPr/>
        </p:nvSpPr>
        <p:spPr>
          <a:xfrm>
            <a:off x="6464538" y="2010533"/>
            <a:ext cx="2127057" cy="338554"/>
          </a:xfrm>
          <a:prstGeom prst="rect">
            <a:avLst/>
          </a:prstGeom>
          <a:noFill/>
        </p:spPr>
        <p:txBody>
          <a:bodyPr wrap="none" rtlCol="0">
            <a:spAutoFit/>
          </a:bodyPr>
          <a:lstStyle/>
          <a:p>
            <a:r>
              <a:rPr lang="es-ES" sz="1600" dirty="0" smtClean="0"/>
              <a:t>Categorías geométricas</a:t>
            </a:r>
            <a:endParaRPr lang="es-ES" sz="1600" dirty="0"/>
          </a:p>
        </p:txBody>
      </p:sp>
      <p:sp>
        <p:nvSpPr>
          <p:cNvPr id="67" name="66 CuadroTexto"/>
          <p:cNvSpPr txBox="1"/>
          <p:nvPr/>
        </p:nvSpPr>
        <p:spPr>
          <a:xfrm>
            <a:off x="108376" y="4578848"/>
            <a:ext cx="2519408" cy="369332"/>
          </a:xfrm>
          <a:prstGeom prst="rect">
            <a:avLst/>
          </a:prstGeom>
          <a:noFill/>
        </p:spPr>
        <p:txBody>
          <a:bodyPr wrap="none" rtlCol="0">
            <a:spAutoFit/>
          </a:bodyPr>
          <a:lstStyle/>
          <a:p>
            <a:r>
              <a:rPr lang="es-ES" dirty="0" smtClean="0"/>
              <a:t>Preguntas que teníamos:</a:t>
            </a:r>
            <a:endParaRPr lang="es-ES" dirty="0"/>
          </a:p>
        </p:txBody>
      </p:sp>
      <p:sp>
        <p:nvSpPr>
          <p:cNvPr id="68" name="67 CuadroTexto"/>
          <p:cNvSpPr txBox="1"/>
          <p:nvPr/>
        </p:nvSpPr>
        <p:spPr>
          <a:xfrm>
            <a:off x="2414439" y="5157192"/>
            <a:ext cx="6800323" cy="1477328"/>
          </a:xfrm>
          <a:prstGeom prst="rect">
            <a:avLst/>
          </a:prstGeom>
          <a:noFill/>
        </p:spPr>
        <p:txBody>
          <a:bodyPr wrap="none" rtlCol="0">
            <a:spAutoFit/>
          </a:bodyPr>
          <a:lstStyle/>
          <a:p>
            <a:pPr marL="285750" indent="-285750">
              <a:buFontTx/>
              <a:buChar char="-"/>
            </a:pPr>
            <a:r>
              <a:rPr lang="es-ES" dirty="0" smtClean="0"/>
              <a:t>¿De que depende la capacidad de distinguir los estímulos? </a:t>
            </a:r>
          </a:p>
          <a:p>
            <a:pPr marL="285750" indent="-285750">
              <a:buFontTx/>
              <a:buChar char="-"/>
            </a:pPr>
            <a:r>
              <a:rPr lang="es-ES" dirty="0" smtClean="0"/>
              <a:t>¿</a:t>
            </a:r>
            <a:r>
              <a:rPr lang="es-ES" dirty="0"/>
              <a:t>Q</a:t>
            </a:r>
            <a:r>
              <a:rPr lang="es-ES" dirty="0" smtClean="0"/>
              <a:t>ue es más fácil, que es más difícil?</a:t>
            </a:r>
          </a:p>
          <a:p>
            <a:pPr marL="285750" indent="-285750">
              <a:buFontTx/>
              <a:buChar char="-"/>
            </a:pPr>
            <a:r>
              <a:rPr lang="es-ES" dirty="0" smtClean="0"/>
              <a:t>¿Se puede entrenar esta capacidad?</a:t>
            </a:r>
          </a:p>
          <a:p>
            <a:pPr marL="285750" indent="-285750">
              <a:buFontTx/>
              <a:buChar char="-"/>
            </a:pPr>
            <a:r>
              <a:rPr lang="es-ES" dirty="0" smtClean="0"/>
              <a:t>La mejora, ¿es especifica en lo entrenado?</a:t>
            </a:r>
          </a:p>
          <a:p>
            <a:pPr marL="285750" indent="-285750">
              <a:buFontTx/>
              <a:buChar char="-"/>
            </a:pPr>
            <a:r>
              <a:rPr lang="es-ES" dirty="0" smtClean="0"/>
              <a:t>¿Hay efectos de transferencia? ¿Entre simetrías? ¿Entre categorías?</a:t>
            </a:r>
            <a:endParaRPr lang="es-ES" dirty="0"/>
          </a:p>
        </p:txBody>
      </p:sp>
      <p:pic>
        <p:nvPicPr>
          <p:cNvPr id="2" name="1 Imagen"/>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619672" y="3205206"/>
            <a:ext cx="863402" cy="871866"/>
          </a:xfrm>
          <a:prstGeom prst="rect">
            <a:avLst/>
          </a:prstGeom>
        </p:spPr>
      </p:pic>
      <p:pic>
        <p:nvPicPr>
          <p:cNvPr id="7" name="Horrible.mp3">
            <a:hlinkClick r:id="" action="ppaction://media"/>
          </p:cNvPr>
          <p:cNvPicPr>
            <a:picLocks noChangeAspect="1"/>
          </p:cNvPicPr>
          <p:nvPr>
            <a:audioFile r:link="rId8"/>
            <p:extLst>
              <p:ext uri="{DAA4B4D4-6D71-4841-9C94-3DE7FCFB9230}">
                <p14:media xmlns:p14="http://schemas.microsoft.com/office/powerpoint/2010/main" r:embed="rId7"/>
              </p:ext>
            </p:extLst>
          </p:nvPr>
        </p:nvPicPr>
        <p:blipFill>
          <a:blip r:embed="rId16"/>
          <a:stretch>
            <a:fillRect/>
          </a:stretch>
        </p:blipFill>
        <p:spPr>
          <a:xfrm>
            <a:off x="5132199" y="3268154"/>
            <a:ext cx="303897" cy="303897"/>
          </a:xfrm>
          <a:prstGeom prst="rect">
            <a:avLst/>
          </a:prstGeom>
        </p:spPr>
      </p:pic>
    </p:spTree>
    <p:extLst>
      <p:ext uri="{BB962C8B-B14F-4D97-AF65-F5344CB8AC3E}">
        <p14:creationId xmlns:p14="http://schemas.microsoft.com/office/powerpoint/2010/main" val="95209698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3"/>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5017" fill="hold"/>
                                        <p:tgtEl>
                                          <p:spTgt spid="33"/>
                                        </p:tgtEl>
                                      </p:cBhvr>
                                    </p:cmd>
                                  </p:childTnLst>
                                </p:cTn>
                              </p:par>
                            </p:childTnLst>
                          </p:cTn>
                        </p:par>
                      </p:childTnLst>
                    </p:cTn>
                  </p:par>
                </p:childTnLst>
              </p:cTn>
              <p:nextCondLst>
                <p:cond evt="onClick" delay="0">
                  <p:tgtEl>
                    <p:spTgt spid="33"/>
                  </p:tgtEl>
                </p:cond>
              </p:nextCondLst>
            </p:seq>
            <p:audio>
              <p:cMediaNode vol="80000">
                <p:cTn id="7" fill="hold" display="0">
                  <p:stCondLst>
                    <p:cond delay="indefinite"/>
                  </p:stCondLst>
                  <p:endCondLst>
                    <p:cond evt="onStopAudio" delay="0">
                      <p:tgtEl>
                        <p:sldTgt/>
                      </p:tgtEl>
                    </p:cond>
                  </p:endCondLst>
                </p:cTn>
                <p:tgtEl>
                  <p:spTgt spid="33"/>
                </p:tgtEl>
              </p:cMediaNode>
            </p:audio>
            <p:seq concurrent="1" nextAc="seek">
              <p:cTn id="8" restart="whenNotActive" fill="hold" evtFilter="cancelBubble" nodeType="interactiveSeq">
                <p:stCondLst>
                  <p:cond evt="onClick" delay="0">
                    <p:tgtEl>
                      <p:spTgt spid="40"/>
                    </p:tgtEl>
                  </p:cond>
                </p:stCondLst>
                <p:endSync evt="end" delay="0">
                  <p:rtn val="all"/>
                </p:endSync>
                <p:childTnLst>
                  <p:par>
                    <p:cTn id="9" fill="hold">
                      <p:stCondLst>
                        <p:cond delay="0"/>
                      </p:stCondLst>
                      <p:childTnLst>
                        <p:par>
                          <p:cTn id="10" fill="hold">
                            <p:stCondLst>
                              <p:cond delay="0"/>
                            </p:stCondLst>
                            <p:childTnLst>
                              <p:par>
                                <p:cTn id="11" presetID="1" presetClass="mediacall" presetSubtype="0" fill="hold" nodeType="clickEffect">
                                  <p:stCondLst>
                                    <p:cond delay="0"/>
                                  </p:stCondLst>
                                  <p:childTnLst>
                                    <p:cmd type="call" cmd="playFrom(0.0)">
                                      <p:cBhvr>
                                        <p:cTn id="12" dur="5017" fill="hold"/>
                                        <p:tgtEl>
                                          <p:spTgt spid="40"/>
                                        </p:tgtEl>
                                      </p:cBhvr>
                                    </p:cmd>
                                  </p:childTnLst>
                                </p:cTn>
                              </p:par>
                            </p:childTnLst>
                          </p:cTn>
                        </p:par>
                      </p:childTnLst>
                    </p:cTn>
                  </p:par>
                </p:childTnLst>
              </p:cTn>
              <p:nextCondLst>
                <p:cond evt="onClick" delay="0">
                  <p:tgtEl>
                    <p:spTgt spid="40"/>
                  </p:tgtEl>
                </p:cond>
              </p:nextCondLst>
            </p:seq>
            <p:audio>
              <p:cMediaNode vol="80000">
                <p:cTn id="13" fill="hold" display="0">
                  <p:stCondLst>
                    <p:cond delay="indefinite"/>
                  </p:stCondLst>
                  <p:endCondLst>
                    <p:cond evt="onStopAudio" delay="0">
                      <p:tgtEl>
                        <p:sldTgt/>
                      </p:tgtEl>
                    </p:cond>
                  </p:endCondLst>
                </p:cTn>
                <p:tgtEl>
                  <p:spTgt spid="40"/>
                </p:tgtEl>
              </p:cMediaNode>
            </p:audio>
            <p:seq concurrent="1" nextAc="seek">
              <p:cTn id="14" restart="whenNotActive" fill="hold" evtFilter="cancelBubble" nodeType="interactiveSeq">
                <p:stCondLst>
                  <p:cond evt="onClick" delay="0">
                    <p:tgtEl>
                      <p:spTgt spid="41"/>
                    </p:tgtEl>
                  </p:cond>
                </p:stCondLst>
                <p:endSync evt="end" delay="0">
                  <p:rtn val="all"/>
                </p:endSync>
                <p:childTnLst>
                  <p:par>
                    <p:cTn id="15" fill="hold">
                      <p:stCondLst>
                        <p:cond delay="0"/>
                      </p:stCondLst>
                      <p:childTnLst>
                        <p:par>
                          <p:cTn id="16" fill="hold">
                            <p:stCondLst>
                              <p:cond delay="0"/>
                            </p:stCondLst>
                            <p:childTnLst>
                              <p:par>
                                <p:cTn id="17" presetID="1" presetClass="mediacall" presetSubtype="0" fill="hold" nodeType="clickEffect">
                                  <p:stCondLst>
                                    <p:cond delay="0"/>
                                  </p:stCondLst>
                                  <p:childTnLst>
                                    <p:cmd type="call" cmd="playFrom(0.0)">
                                      <p:cBhvr>
                                        <p:cTn id="18" dur="5017" fill="hold"/>
                                        <p:tgtEl>
                                          <p:spTgt spid="41"/>
                                        </p:tgtEl>
                                      </p:cBhvr>
                                    </p:cmd>
                                  </p:childTnLst>
                                </p:cTn>
                              </p:par>
                            </p:childTnLst>
                          </p:cTn>
                        </p:par>
                      </p:childTnLst>
                    </p:cTn>
                  </p:par>
                </p:childTnLst>
              </p:cTn>
              <p:nextCondLst>
                <p:cond evt="onClick" delay="0">
                  <p:tgtEl>
                    <p:spTgt spid="41"/>
                  </p:tgtEl>
                </p:cond>
              </p:nextCondLst>
            </p:seq>
            <p:audio>
              <p:cMediaNode vol="80000">
                <p:cTn id="19" fill="hold" display="0">
                  <p:stCondLst>
                    <p:cond delay="indefinite"/>
                  </p:stCondLst>
                  <p:endCondLst>
                    <p:cond evt="onStopAudio" delay="0">
                      <p:tgtEl>
                        <p:sldTgt/>
                      </p:tgtEl>
                    </p:cond>
                  </p:endCondLst>
                </p:cTn>
                <p:tgtEl>
                  <p:spTgt spid="41"/>
                </p:tgtEl>
              </p:cMediaNode>
            </p:audio>
            <p:seq concurrent="1" nextAc="seek">
              <p:cTn id="20" restart="whenNotActive" fill="hold" evtFilter="cancelBubble" nodeType="interactiveSeq">
                <p:stCondLst>
                  <p:cond evt="onClick" delay="0">
                    <p:tgtEl>
                      <p:spTgt spid="43"/>
                    </p:tgtEl>
                  </p:cond>
                </p:stCondLst>
                <p:endSync evt="end" delay="0">
                  <p:rtn val="all"/>
                </p:endSync>
                <p:childTnLst>
                  <p:par>
                    <p:cTn id="21" fill="hold">
                      <p:stCondLst>
                        <p:cond delay="0"/>
                      </p:stCondLst>
                      <p:childTnLst>
                        <p:par>
                          <p:cTn id="22" fill="hold">
                            <p:stCondLst>
                              <p:cond delay="0"/>
                            </p:stCondLst>
                            <p:childTnLst>
                              <p:par>
                                <p:cTn id="23" presetID="1" presetClass="mediacall" presetSubtype="0" fill="hold" nodeType="clickEffect">
                                  <p:stCondLst>
                                    <p:cond delay="0"/>
                                  </p:stCondLst>
                                  <p:childTnLst>
                                    <p:cmd type="call" cmd="playFrom(0.0)">
                                      <p:cBhvr>
                                        <p:cTn id="24" dur="5017" fill="hold"/>
                                        <p:tgtEl>
                                          <p:spTgt spid="43"/>
                                        </p:tgtEl>
                                      </p:cBhvr>
                                    </p:cmd>
                                  </p:childTnLst>
                                </p:cTn>
                              </p:par>
                            </p:childTnLst>
                          </p:cTn>
                        </p:par>
                      </p:childTnLst>
                    </p:cTn>
                  </p:par>
                </p:childTnLst>
              </p:cTn>
              <p:nextCondLst>
                <p:cond evt="onClick" delay="0">
                  <p:tgtEl>
                    <p:spTgt spid="43"/>
                  </p:tgtEl>
                </p:cond>
              </p:nextCondLst>
            </p:seq>
            <p:audio>
              <p:cMediaNode vol="80000">
                <p:cTn id="25" fill="hold" display="0">
                  <p:stCondLst>
                    <p:cond delay="indefinite"/>
                  </p:stCondLst>
                  <p:endCondLst>
                    <p:cond evt="onStopAudio" delay="0">
                      <p:tgtEl>
                        <p:sldTgt/>
                      </p:tgtEl>
                    </p:cond>
                  </p:endCondLst>
                </p:cTn>
                <p:tgtEl>
                  <p:spTgt spid="43"/>
                </p:tgtEl>
              </p:cMediaNode>
            </p:audio>
            <p:seq concurrent="1" nextAc="seek">
              <p:cTn id="26" restart="whenNotActive" fill="hold" evtFilter="cancelBubble" nodeType="interactiveSeq">
                <p:stCondLst>
                  <p:cond evt="onClick" delay="0">
                    <p:tgtEl>
                      <p:spTgt spid="44"/>
                    </p:tgtEl>
                  </p:cond>
                </p:stCondLst>
                <p:endSync evt="end" delay="0">
                  <p:rtn val="all"/>
                </p:endSync>
                <p:childTnLst>
                  <p:par>
                    <p:cTn id="27" fill="hold">
                      <p:stCondLst>
                        <p:cond delay="0"/>
                      </p:stCondLst>
                      <p:childTnLst>
                        <p:par>
                          <p:cTn id="28" fill="hold">
                            <p:stCondLst>
                              <p:cond delay="0"/>
                            </p:stCondLst>
                            <p:childTnLst>
                              <p:par>
                                <p:cTn id="29" presetID="1" presetClass="mediacall" presetSubtype="0" fill="hold" nodeType="clickEffect">
                                  <p:stCondLst>
                                    <p:cond delay="0"/>
                                  </p:stCondLst>
                                  <p:childTnLst>
                                    <p:cmd type="call" cmd="playFrom(0.0)">
                                      <p:cBhvr>
                                        <p:cTn id="30" dur="5017" fill="hold"/>
                                        <p:tgtEl>
                                          <p:spTgt spid="44"/>
                                        </p:tgtEl>
                                      </p:cBhvr>
                                    </p:cmd>
                                  </p:childTnLst>
                                </p:cTn>
                              </p:par>
                            </p:childTnLst>
                          </p:cTn>
                        </p:par>
                      </p:childTnLst>
                    </p:cTn>
                  </p:par>
                </p:childTnLst>
              </p:cTn>
              <p:nextCondLst>
                <p:cond evt="onClick" delay="0">
                  <p:tgtEl>
                    <p:spTgt spid="44"/>
                  </p:tgtEl>
                </p:cond>
              </p:nextCondLst>
            </p:seq>
            <p:audio>
              <p:cMediaNode vol="80000">
                <p:cTn id="31" fill="hold" display="0">
                  <p:stCondLst>
                    <p:cond delay="indefinite"/>
                  </p:stCondLst>
                  <p:endCondLst>
                    <p:cond evt="onStopAudio" delay="0">
                      <p:tgtEl>
                        <p:sldTgt/>
                      </p:tgtEl>
                    </p:cond>
                  </p:endCondLst>
                </p:cTn>
                <p:tgtEl>
                  <p:spTgt spid="44"/>
                </p:tgtEl>
              </p:cMediaNode>
            </p:audio>
            <p:seq concurrent="1" nextAc="seek">
              <p:cTn id="32" restart="whenNotActive" fill="hold" evtFilter="cancelBubble" nodeType="interactiveSeq">
                <p:stCondLst>
                  <p:cond evt="onClick" delay="0">
                    <p:tgtEl>
                      <p:spTgt spid="7"/>
                    </p:tgtEl>
                  </p:cond>
                </p:stCondLst>
                <p:endSync evt="end" delay="0">
                  <p:rtn val="all"/>
                </p:endSync>
                <p:childTnLst>
                  <p:par>
                    <p:cTn id="33" fill="hold">
                      <p:stCondLst>
                        <p:cond delay="0"/>
                      </p:stCondLst>
                      <p:childTnLst>
                        <p:par>
                          <p:cTn id="34" fill="hold">
                            <p:stCondLst>
                              <p:cond delay="0"/>
                            </p:stCondLst>
                            <p:childTnLst>
                              <p:par>
                                <p:cTn id="35" presetID="1" presetClass="mediacall" presetSubtype="0" fill="hold" nodeType="clickEffect">
                                  <p:stCondLst>
                                    <p:cond delay="0"/>
                                  </p:stCondLst>
                                  <p:childTnLst>
                                    <p:cmd type="call" cmd="playFrom(0.0)">
                                      <p:cBhvr>
                                        <p:cTn id="36" dur="5017" fill="hold"/>
                                        <p:tgtEl>
                                          <p:spTgt spid="7"/>
                                        </p:tgtEl>
                                      </p:cBhvr>
                                    </p:cmd>
                                  </p:childTnLst>
                                </p:cTn>
                              </p:par>
                            </p:childTnLst>
                          </p:cTn>
                        </p:par>
                      </p:childTnLst>
                    </p:cTn>
                  </p:par>
                </p:childTnLst>
              </p:cTn>
              <p:nextCondLst>
                <p:cond evt="onClick" delay="0">
                  <p:tgtEl>
                    <p:spTgt spid="7"/>
                  </p:tgtEl>
                </p:cond>
              </p:nextCondLst>
            </p:seq>
            <p:audio>
              <p:cMediaNode vol="80000">
                <p:cTn id="37" fill="hold" display="0">
                  <p:stCondLst>
                    <p:cond delay="indefinite"/>
                  </p:stCondLst>
                  <p:endCondLst>
                    <p:cond evt="onStopAudio" delay="0">
                      <p:tgtEl>
                        <p:sldTgt/>
                      </p:tgtEl>
                    </p:cond>
                  </p:endCondLst>
                </p:cTn>
                <p:tgtEl>
                  <p:spTgt spid="7"/>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19 Rectángulo"/>
          <p:cNvSpPr/>
          <p:nvPr/>
        </p:nvSpPr>
        <p:spPr>
          <a:xfrm>
            <a:off x="107504" y="1309410"/>
            <a:ext cx="8928992" cy="36565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2 CuadroTexto"/>
          <p:cNvSpPr txBox="1"/>
          <p:nvPr/>
        </p:nvSpPr>
        <p:spPr>
          <a:xfrm>
            <a:off x="0" y="-1"/>
            <a:ext cx="2987825" cy="307777"/>
          </a:xfrm>
          <a:prstGeom prst="rect">
            <a:avLst/>
          </a:prstGeom>
          <a:noFill/>
        </p:spPr>
        <p:txBody>
          <a:bodyPr wrap="square" rtlCol="0">
            <a:spAutoFit/>
          </a:bodyPr>
          <a:lstStyle/>
          <a:p>
            <a:r>
              <a:rPr lang="es-ES" sz="1400" dirty="0" smtClean="0">
                <a:solidFill>
                  <a:schemeClr val="bg1">
                    <a:lumMod val="50000"/>
                  </a:schemeClr>
                </a:solidFill>
              </a:rPr>
              <a:t>Herramientas desarrolladas</a:t>
            </a:r>
            <a:endParaRPr lang="es-ES" sz="1400" dirty="0">
              <a:solidFill>
                <a:schemeClr val="bg1">
                  <a:lumMod val="50000"/>
                </a:schemeClr>
              </a:solidFill>
            </a:endParaRPr>
          </a:p>
        </p:txBody>
      </p:sp>
      <p:sp>
        <p:nvSpPr>
          <p:cNvPr id="6" name="5 CuadroTexto"/>
          <p:cNvSpPr txBox="1"/>
          <p:nvPr/>
        </p:nvSpPr>
        <p:spPr>
          <a:xfrm>
            <a:off x="6156175" y="0"/>
            <a:ext cx="2987825" cy="307777"/>
          </a:xfrm>
          <a:prstGeom prst="rect">
            <a:avLst/>
          </a:prstGeom>
          <a:noFill/>
        </p:spPr>
        <p:txBody>
          <a:bodyPr wrap="square" rtlCol="0">
            <a:spAutoFit/>
          </a:bodyPr>
          <a:lstStyle/>
          <a:p>
            <a:pPr algn="r"/>
            <a:r>
              <a:rPr lang="es-ES" sz="1400" dirty="0" smtClean="0">
                <a:solidFill>
                  <a:schemeClr val="bg1">
                    <a:lumMod val="50000"/>
                  </a:schemeClr>
                </a:solidFill>
              </a:rPr>
              <a:t>Defensa de tesis – Diciembre 2016</a:t>
            </a:r>
            <a:endParaRPr lang="es-ES" sz="1400" dirty="0">
              <a:solidFill>
                <a:schemeClr val="bg1">
                  <a:lumMod val="50000"/>
                </a:schemeClr>
              </a:solidFill>
            </a:endParaRPr>
          </a:p>
        </p:txBody>
      </p:sp>
      <p:sp>
        <p:nvSpPr>
          <p:cNvPr id="8" name="7 CuadroTexto"/>
          <p:cNvSpPr txBox="1"/>
          <p:nvPr/>
        </p:nvSpPr>
        <p:spPr>
          <a:xfrm>
            <a:off x="1" y="323945"/>
            <a:ext cx="9143999" cy="584775"/>
          </a:xfrm>
          <a:prstGeom prst="rect">
            <a:avLst/>
          </a:prstGeom>
          <a:noFill/>
        </p:spPr>
        <p:txBody>
          <a:bodyPr wrap="square" rtlCol="0">
            <a:spAutoFit/>
          </a:bodyPr>
          <a:lstStyle/>
          <a:p>
            <a:pPr algn="ctr"/>
            <a:r>
              <a:rPr lang="es-ES" sz="3200" dirty="0" smtClean="0">
                <a:latin typeface="+mj-lt"/>
              </a:rPr>
              <a:t>Las limitaciones del </a:t>
            </a:r>
            <a:r>
              <a:rPr lang="es-ES" sz="3200" dirty="0" err="1" smtClean="0">
                <a:latin typeface="+mj-lt"/>
              </a:rPr>
              <a:t>vOICe</a:t>
            </a:r>
            <a:endParaRPr lang="es-ES" sz="3200" dirty="0">
              <a:latin typeface="+mj-lt"/>
            </a:endParaRPr>
          </a:p>
        </p:txBody>
      </p:sp>
      <p:sp>
        <p:nvSpPr>
          <p:cNvPr id="9" name="8 CuadroTexto"/>
          <p:cNvSpPr txBox="1"/>
          <p:nvPr/>
        </p:nvSpPr>
        <p:spPr>
          <a:xfrm>
            <a:off x="0" y="1124744"/>
            <a:ext cx="9143999" cy="369332"/>
          </a:xfrm>
          <a:prstGeom prst="rect">
            <a:avLst/>
          </a:prstGeom>
          <a:noFill/>
        </p:spPr>
        <p:txBody>
          <a:bodyPr wrap="square" rtlCol="0">
            <a:spAutoFit/>
          </a:bodyPr>
          <a:lstStyle/>
          <a:p>
            <a:pPr algn="ctr"/>
            <a:endParaRPr lang="es-ES" dirty="0"/>
          </a:p>
        </p:txBody>
      </p:sp>
      <p:sp>
        <p:nvSpPr>
          <p:cNvPr id="2" name="1 CuadroTexto"/>
          <p:cNvSpPr txBox="1"/>
          <p:nvPr/>
        </p:nvSpPr>
        <p:spPr>
          <a:xfrm>
            <a:off x="-1" y="889499"/>
            <a:ext cx="9144000" cy="369332"/>
          </a:xfrm>
          <a:prstGeom prst="rect">
            <a:avLst/>
          </a:prstGeom>
          <a:noFill/>
        </p:spPr>
        <p:txBody>
          <a:bodyPr wrap="square" rtlCol="0">
            <a:spAutoFit/>
          </a:bodyPr>
          <a:lstStyle/>
          <a:p>
            <a:pPr algn="ctr"/>
            <a:r>
              <a:rPr lang="es-ES" dirty="0" smtClean="0"/>
              <a:t>En realidad las cosas no sonaban tan lindas con el </a:t>
            </a:r>
            <a:r>
              <a:rPr lang="es-ES" dirty="0" err="1" smtClean="0"/>
              <a:t>vOICe</a:t>
            </a:r>
            <a:r>
              <a:rPr lang="es-ES" dirty="0" smtClean="0"/>
              <a:t>…</a:t>
            </a:r>
            <a:endParaRPr lang="es-ES" dirty="0"/>
          </a:p>
        </p:txBody>
      </p:sp>
      <p:pic>
        <p:nvPicPr>
          <p:cNvPr id="4" name="3 Imagen"/>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59832" y="2661705"/>
            <a:ext cx="2281884" cy="2304256"/>
          </a:xfrm>
          <a:prstGeom prst="rect">
            <a:avLst/>
          </a:prstGeom>
        </p:spPr>
      </p:pic>
      <p:pic>
        <p:nvPicPr>
          <p:cNvPr id="5" name="PreHorrible.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8"/>
          <a:stretch>
            <a:fillRect/>
          </a:stretch>
        </p:blipFill>
        <p:spPr>
          <a:xfrm>
            <a:off x="1189112" y="1412776"/>
            <a:ext cx="609600" cy="609600"/>
          </a:xfrm>
          <a:prstGeom prst="rect">
            <a:avLst/>
          </a:prstGeom>
        </p:spPr>
      </p:pic>
      <p:pic>
        <p:nvPicPr>
          <p:cNvPr id="7" name="PostHorrible.mp3">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8"/>
          <a:stretch>
            <a:fillRect/>
          </a:stretch>
        </p:blipFill>
        <p:spPr>
          <a:xfrm>
            <a:off x="6777210" y="1412776"/>
            <a:ext cx="609600" cy="609600"/>
          </a:xfrm>
          <a:prstGeom prst="rect">
            <a:avLst/>
          </a:prstGeom>
        </p:spPr>
      </p:pic>
      <p:pic>
        <p:nvPicPr>
          <p:cNvPr id="16" name="15 Imagen"/>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796136" y="2366320"/>
            <a:ext cx="2571749" cy="2238374"/>
          </a:xfrm>
          <a:prstGeom prst="rect">
            <a:avLst/>
          </a:prstGeom>
        </p:spPr>
      </p:pic>
      <p:pic>
        <p:nvPicPr>
          <p:cNvPr id="17" name="16 Imagen"/>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01806" y="2348880"/>
            <a:ext cx="2537073" cy="2255814"/>
          </a:xfrm>
          <a:prstGeom prst="rect">
            <a:avLst/>
          </a:prstGeom>
        </p:spPr>
      </p:pic>
      <p:sp>
        <p:nvSpPr>
          <p:cNvPr id="21" name="20 CuadroTexto"/>
          <p:cNvSpPr txBox="1"/>
          <p:nvPr/>
        </p:nvSpPr>
        <p:spPr>
          <a:xfrm>
            <a:off x="1189112" y="4596629"/>
            <a:ext cx="737702" cy="369332"/>
          </a:xfrm>
          <a:prstGeom prst="rect">
            <a:avLst/>
          </a:prstGeom>
          <a:noFill/>
        </p:spPr>
        <p:txBody>
          <a:bodyPr wrap="none" rtlCol="0">
            <a:spAutoFit/>
          </a:bodyPr>
          <a:lstStyle/>
          <a:p>
            <a:r>
              <a:rPr lang="es-ES" dirty="0" err="1" smtClean="0"/>
              <a:t>vOICe</a:t>
            </a:r>
            <a:endParaRPr lang="es-ES" dirty="0"/>
          </a:p>
        </p:txBody>
      </p:sp>
      <p:sp>
        <p:nvSpPr>
          <p:cNvPr id="49" name="48 CuadroTexto"/>
          <p:cNvSpPr txBox="1"/>
          <p:nvPr/>
        </p:nvSpPr>
        <p:spPr>
          <a:xfrm>
            <a:off x="6281689" y="4609658"/>
            <a:ext cx="1818703" cy="369332"/>
          </a:xfrm>
          <a:prstGeom prst="rect">
            <a:avLst/>
          </a:prstGeom>
          <a:noFill/>
        </p:spPr>
        <p:txBody>
          <a:bodyPr wrap="none" rtlCol="0">
            <a:spAutoFit/>
          </a:bodyPr>
          <a:lstStyle/>
          <a:p>
            <a:r>
              <a:rPr lang="es-ES" dirty="0" smtClean="0"/>
              <a:t>Desarrollo propio</a:t>
            </a:r>
            <a:endParaRPr lang="es-ES" dirty="0"/>
          </a:p>
        </p:txBody>
      </p:sp>
    </p:spTree>
    <p:extLst>
      <p:ext uri="{BB962C8B-B14F-4D97-AF65-F5344CB8AC3E}">
        <p14:creationId xmlns:p14="http://schemas.microsoft.com/office/powerpoint/2010/main" val="283188419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3835" fill="hold"/>
                                        <p:tgtEl>
                                          <p:spTgt spid="5"/>
                                        </p:tgtEl>
                                      </p:cBhvr>
                                    </p:cmd>
                                  </p:childTnLst>
                                </p:cTn>
                              </p:par>
                            </p:childTnLst>
                          </p:cTn>
                        </p:par>
                      </p:childTnLst>
                    </p:cTn>
                  </p:par>
                </p:childTnLst>
              </p:cTn>
              <p:nextCondLst>
                <p:cond evt="onClick" delay="0">
                  <p:tgtEl>
                    <p:spTgt spid="5"/>
                  </p:tgtEl>
                </p:cond>
              </p:nextCondLst>
            </p:seq>
            <p:audio>
              <p:cMediaNode vol="80000">
                <p:cTn id="7" fill="hold" display="0">
                  <p:stCondLst>
                    <p:cond delay="indefinite"/>
                  </p:stCondLst>
                  <p:endCondLst>
                    <p:cond evt="onStopAudio" delay="0">
                      <p:tgtEl>
                        <p:sldTgt/>
                      </p:tgtEl>
                    </p:cond>
                  </p:endCondLst>
                </p:cTn>
                <p:tgtEl>
                  <p:spTgt spid="5"/>
                </p:tgtEl>
              </p:cMediaNode>
            </p:audio>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1" presetClass="mediacall" presetSubtype="0" fill="hold" nodeType="clickEffect">
                                  <p:stCondLst>
                                    <p:cond delay="0"/>
                                  </p:stCondLst>
                                  <p:childTnLst>
                                    <p:cmd type="call" cmd="playFrom(0.0)">
                                      <p:cBhvr>
                                        <p:cTn id="12" dur="5017" fill="hold"/>
                                        <p:tgtEl>
                                          <p:spTgt spid="7"/>
                                        </p:tgtEl>
                                      </p:cBhvr>
                                    </p:cmd>
                                  </p:childTnLst>
                                </p:cTn>
                              </p:par>
                            </p:childTnLst>
                          </p:cTn>
                        </p:par>
                      </p:childTnLst>
                    </p:cTn>
                  </p:par>
                </p:childTnLst>
              </p:cTn>
              <p:nextCondLst>
                <p:cond evt="onClick" delay="0">
                  <p:tgtEl>
                    <p:spTgt spid="7"/>
                  </p:tgtEl>
                </p:cond>
              </p:nextCondLst>
            </p:seq>
            <p:audio>
              <p:cMediaNode vol="80000">
                <p:cTn id="13" fill="hold" display="0">
                  <p:stCondLst>
                    <p:cond delay="indefinite"/>
                  </p:stCondLst>
                  <p:endCondLst>
                    <p:cond evt="onStopAudio" delay="0">
                      <p:tgtEl>
                        <p:sldTgt/>
                      </p:tgtEl>
                    </p:cond>
                  </p:endCondLst>
                </p:cTn>
                <p:tgtEl>
                  <p:spTgt spid="7"/>
                </p:tgtEl>
              </p:cMediaNode>
            </p:audio>
          </p:childTnLst>
        </p:cTn>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1995</TotalTime>
  <Words>2499</Words>
  <Application>Microsoft Office PowerPoint</Application>
  <PresentationFormat>Presentación en pantalla (4:3)</PresentationFormat>
  <Paragraphs>395</Paragraphs>
  <Slides>38</Slides>
  <Notes>38</Notes>
  <HiddenSlides>0</HiddenSlides>
  <MMClips>22</MMClips>
  <ScaleCrop>false</ScaleCrop>
  <HeadingPairs>
    <vt:vector size="4" baseType="variant">
      <vt:variant>
        <vt:lpstr>Tema</vt:lpstr>
      </vt:variant>
      <vt:variant>
        <vt:i4>1</vt:i4>
      </vt:variant>
      <vt:variant>
        <vt:lpstr>Títulos de diapositiva</vt:lpstr>
      </vt:variant>
      <vt:variant>
        <vt:i4>38</vt:i4>
      </vt:variant>
    </vt:vector>
  </HeadingPairs>
  <TitlesOfParts>
    <vt:vector size="39" baseType="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 de Windows</dc:creator>
  <cp:lastModifiedBy>Usuario de Windows</cp:lastModifiedBy>
  <cp:revision>72</cp:revision>
  <dcterms:created xsi:type="dcterms:W3CDTF">2016-12-11T22:17:25Z</dcterms:created>
  <dcterms:modified xsi:type="dcterms:W3CDTF">2016-12-14T18:57:21Z</dcterms:modified>
</cp:coreProperties>
</file>