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22" autoAdjust="0"/>
  </p:normalViewPr>
  <p:slideViewPr>
    <p:cSldViewPr>
      <p:cViewPr varScale="1">
        <p:scale>
          <a:sx n="97" d="100"/>
          <a:sy n="97" d="100"/>
        </p:scale>
        <p:origin x="-20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84D8-BC80-48B6-95A7-60E47B347B22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277-2ED4-428E-A22A-2789A86AE6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240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D300-F8B8-4A3E-9E51-3DBF14BFE534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932F-7E40-4A9D-860D-8369AEE1AD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72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8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0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8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3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3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1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4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mp3"/><Relationship Id="rId21" Type="http://schemas.openxmlformats.org/officeDocument/2006/relationships/image" Target="../media/image20.png"/><Relationship Id="rId7" Type="http://schemas.microsoft.com/office/2007/relationships/media" Target="../media/media4.mp3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10.png"/><Relationship Id="rId5" Type="http://schemas.microsoft.com/office/2007/relationships/media" Target="../media/media3.mp3"/><Relationship Id="rId15" Type="http://schemas.openxmlformats.org/officeDocument/2006/relationships/image" Target="../media/image14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18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" y="1628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“Estudio de percepción de invariantes geométricos mediante el uso de mecanismo de sustitución sensorial y la tecnología </a:t>
            </a:r>
            <a:r>
              <a:rPr lang="es-ES" sz="3200" dirty="0" err="1" smtClean="0"/>
              <a:t>vOICe</a:t>
            </a:r>
            <a:r>
              <a:rPr lang="es-ES" sz="3200" dirty="0" smtClean="0"/>
              <a:t>”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83671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Defensa de tesis de licenciatura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-917" y="394786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Autor: </a:t>
            </a:r>
            <a:r>
              <a:rPr lang="es-ES" sz="2000" dirty="0" err="1" smtClean="0"/>
              <a:t>Ionatan</a:t>
            </a:r>
            <a:r>
              <a:rPr lang="es-ES" sz="2000" dirty="0" smtClean="0"/>
              <a:t> </a:t>
            </a:r>
            <a:r>
              <a:rPr lang="es-ES" sz="2000" dirty="0" err="1" smtClean="0"/>
              <a:t>Perez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-918" y="436510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Director: </a:t>
            </a:r>
            <a:r>
              <a:rPr lang="es-ES" sz="2000" dirty="0"/>
              <a:t>D</a:t>
            </a:r>
            <a:r>
              <a:rPr lang="es-ES" sz="2000" dirty="0" smtClean="0"/>
              <a:t>r. Mariano </a:t>
            </a:r>
            <a:r>
              <a:rPr lang="es-ES" sz="2000" dirty="0" err="1" smtClean="0"/>
              <a:t>Sigman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" y="4797152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Lugar de trabajo: Universidad Torcuato Di Tella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6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530" y="333259"/>
            <a:ext cx="287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De que voy a hablar…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Índice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6530" y="5776409"/>
            <a:ext cx="547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De que NO voy a hablar…           </a:t>
            </a:r>
          </a:p>
          <a:p>
            <a:r>
              <a:rPr lang="es-ES" sz="1200" dirty="0" smtClean="0"/>
              <a:t>      </a:t>
            </a:r>
            <a:r>
              <a:rPr lang="es-ES" sz="1600" dirty="0" smtClean="0"/>
              <a:t>-  El desarrollo del software utilizado </a:t>
            </a:r>
            <a:r>
              <a:rPr lang="es-ES" sz="1400" dirty="0" smtClean="0"/>
              <a:t>(la mayor parte del trabajo)</a:t>
            </a:r>
            <a:endParaRPr lang="es-ES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847426"/>
            <a:ext cx="8922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- El punto de partida:  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</a:t>
            </a:r>
          </a:p>
          <a:p>
            <a:r>
              <a:rPr lang="es-ES" sz="1400" dirty="0" smtClean="0"/>
              <a:t>	</a:t>
            </a:r>
            <a:r>
              <a:rPr lang="es-ES" sz="1200" dirty="0" smtClean="0"/>
              <a:t>¿Para que sirve?</a:t>
            </a:r>
          </a:p>
          <a:p>
            <a:r>
              <a:rPr lang="es-ES" sz="1200" dirty="0" smtClean="0"/>
              <a:t>	¿Cómo funciona?</a:t>
            </a:r>
          </a:p>
          <a:p>
            <a:r>
              <a:rPr lang="es-ES" sz="1600" dirty="0" smtClean="0"/>
              <a:t>- El objetivo:  Estudiar la habilidad de percibir geometría, de que depende, como se entrena y si transfiere.</a:t>
            </a:r>
          </a:p>
          <a:p>
            <a:r>
              <a:rPr lang="es-ES" sz="1400" dirty="0"/>
              <a:t>	</a:t>
            </a:r>
            <a:r>
              <a:rPr lang="es-ES" sz="1200" dirty="0" smtClean="0"/>
              <a:t>El diseño experimental en abstracto.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Herramientas necesarias.</a:t>
            </a:r>
          </a:p>
          <a:p>
            <a:r>
              <a:rPr lang="es-ES" sz="1600" dirty="0" smtClean="0"/>
              <a:t>- La generación de los estímulos</a:t>
            </a:r>
          </a:p>
          <a:p>
            <a:r>
              <a:rPr lang="es-ES" sz="1200" dirty="0" smtClean="0"/>
              <a:t>	Las limitaciones del </a:t>
            </a:r>
            <a:r>
              <a:rPr lang="es-ES" sz="1200" dirty="0" err="1" smtClean="0"/>
              <a:t>vOICe</a:t>
            </a:r>
            <a:r>
              <a:rPr lang="es-ES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Como construir estímulos abstractos, y como materializarlos.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Ejemplos varios de figuras utilizadas</a:t>
            </a:r>
          </a:p>
          <a:p>
            <a:r>
              <a:rPr lang="es-ES" sz="1600" dirty="0" smtClean="0"/>
              <a:t>- Primeros resultados cualitativos</a:t>
            </a:r>
          </a:p>
          <a:p>
            <a:r>
              <a:rPr lang="es-ES" sz="1200" dirty="0" smtClean="0"/>
              <a:t>	El efecto de los ejes cartesianos en el sistema de representación.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El problema de establecer una escala de dificultad.</a:t>
            </a:r>
          </a:p>
          <a:p>
            <a:r>
              <a:rPr lang="es-ES" sz="1600" dirty="0" smtClean="0"/>
              <a:t>- Cambio de paradigma: La necesidad de medir umbrales de detección</a:t>
            </a:r>
          </a:p>
          <a:p>
            <a:r>
              <a:rPr lang="es-ES" sz="1200" dirty="0" smtClean="0"/>
              <a:t>	Algoritmos tipo </a:t>
            </a:r>
            <a:r>
              <a:rPr lang="es-ES" sz="1200" dirty="0" err="1" smtClean="0"/>
              <a:t>StairCase</a:t>
            </a:r>
            <a:r>
              <a:rPr lang="es-ES" sz="1200" dirty="0" smtClean="0"/>
              <a:t>, ejemplos y adaptaciones.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Puesta a punto y medición preliminar para observar dependencia del umbral con la orientación.</a:t>
            </a:r>
          </a:p>
          <a:p>
            <a:r>
              <a:rPr lang="es-ES" sz="1600" dirty="0" smtClean="0"/>
              <a:t>- Experimento: La dependencia de la capacidad de percibir en función de la orientación de las figuras.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Resultados obtenidos</a:t>
            </a:r>
          </a:p>
          <a:p>
            <a:r>
              <a:rPr lang="es-ES" sz="1600" dirty="0" smtClean="0"/>
              <a:t>- Experimento: Medición del efecto del entrenamiento.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 smtClean="0"/>
              <a:t>	Resultados obtenidos</a:t>
            </a:r>
          </a:p>
          <a:p>
            <a:r>
              <a:rPr lang="es-ES" sz="1600" dirty="0" smtClean="0"/>
              <a:t>- Conclusiones generales y perspectivas futuras</a:t>
            </a:r>
          </a:p>
        </p:txBody>
      </p:sp>
    </p:spTree>
    <p:extLst>
      <p:ext uri="{BB962C8B-B14F-4D97-AF65-F5344CB8AC3E}">
        <p14:creationId xmlns:p14="http://schemas.microsoft.com/office/powerpoint/2010/main" val="29431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es un mecanismo de sustitución sensorial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117967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Lo que hace es transformar la información visual en información sonora.</a:t>
            </a:r>
          </a:p>
          <a:p>
            <a:pPr algn="ctr"/>
            <a:r>
              <a:rPr lang="es-ES" sz="1600" dirty="0" smtClean="0"/>
              <a:t>Con esta herramienta personas ciegas pueden percibir información de su entorno.</a:t>
            </a:r>
            <a:endParaRPr lang="es-ES" sz="1600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1217"/>
            <a:ext cx="8064896" cy="50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55" y="1722486"/>
            <a:ext cx="2636316" cy="5144031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en acción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1179671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esta disponible en las tiendas de aplicaciones para celulares.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503728" y="3651908"/>
            <a:ext cx="2135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INSERTE SU CELULAR AQUI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5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756848"/>
            <a:ext cx="9143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“Visual </a:t>
            </a:r>
            <a:r>
              <a:rPr lang="es-ES" sz="1600" dirty="0" err="1" smtClean="0"/>
              <a:t>Acuity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Congenitally</a:t>
            </a:r>
            <a:r>
              <a:rPr lang="es-ES" sz="1600" dirty="0" smtClean="0"/>
              <a:t> </a:t>
            </a:r>
            <a:r>
              <a:rPr lang="es-ES" sz="1600" dirty="0" err="1" smtClean="0"/>
              <a:t>Blind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Visual-</a:t>
            </a:r>
            <a:r>
              <a:rPr lang="es-ES" sz="1600" dirty="0" err="1" smtClean="0"/>
              <a:t>to</a:t>
            </a:r>
            <a:r>
              <a:rPr lang="es-ES" sz="1600" dirty="0" smtClean="0"/>
              <a:t>-</a:t>
            </a:r>
            <a:r>
              <a:rPr lang="es-ES" sz="1600" dirty="0" err="1" smtClean="0"/>
              <a:t>Auditory</a:t>
            </a:r>
            <a:r>
              <a:rPr lang="es-ES" sz="1600" dirty="0" smtClean="0"/>
              <a:t> </a:t>
            </a:r>
            <a:r>
              <a:rPr lang="es-ES" sz="1600" dirty="0" err="1" smtClean="0"/>
              <a:t>Sensory</a:t>
            </a:r>
            <a:r>
              <a:rPr lang="es-ES" sz="1600" dirty="0" smtClean="0"/>
              <a:t> </a:t>
            </a:r>
            <a:r>
              <a:rPr lang="es-ES" sz="1600" dirty="0" err="1" smtClean="0"/>
              <a:t>Substitution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Ella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Miriam </a:t>
            </a:r>
            <a:r>
              <a:rPr lang="es-ES" sz="1000" dirty="0" err="1" smtClean="0"/>
              <a:t>Guedelman</a:t>
            </a:r>
            <a:r>
              <a:rPr lang="es-ES" sz="1000" dirty="0" smtClean="0"/>
              <a:t>, Amir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" y="2165973"/>
            <a:ext cx="2382258" cy="380198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65973"/>
            <a:ext cx="2351964" cy="3828779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90" y="2194198"/>
            <a:ext cx="1548011" cy="145082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3" y="4261207"/>
            <a:ext cx="2538602" cy="221781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46991" y="1766768"/>
            <a:ext cx="20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Imagen Original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588224" y="1763524"/>
            <a:ext cx="23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Resolución percibida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302699" y="1734502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Experimento realizado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04441" y="4157420"/>
            <a:ext cx="369332" cy="2321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dirty="0" smtClean="0"/>
              <a:t>% de sujetos que pasa la evaluación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62773" y="6424568"/>
            <a:ext cx="19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Agudeza visual evaluada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302694" y="3788088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IV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 II</a:t>
            </a:r>
            <a:endParaRPr lang="es-ES" sz="2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908720"/>
            <a:ext cx="55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</a:t>
            </a:r>
            <a:r>
              <a:rPr lang="en-US" sz="1600" dirty="0" smtClean="0"/>
              <a:t>Reading with sounds: sensory substitution selectively activates the visual word form area in the blind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L Cohen, S </a:t>
            </a:r>
            <a:r>
              <a:rPr lang="es-ES" sz="1000" dirty="0" err="1" smtClean="0"/>
              <a:t>Dehaene</a:t>
            </a:r>
            <a:r>
              <a:rPr lang="es-ES" sz="1000" dirty="0" smtClean="0"/>
              <a:t>, A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9" y="3140967"/>
            <a:ext cx="4912792" cy="264172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76" y="2276872"/>
            <a:ext cx="4057615" cy="6888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6989" y="302535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82587" y="5900004"/>
            <a:ext cx="400110" cy="5107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Todas</a:t>
            </a:r>
            <a:endParaRPr lang="es-E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579602" y="5900004"/>
            <a:ext cx="400110" cy="5333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Letras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123728" y="5900003"/>
            <a:ext cx="400110" cy="7021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Texturas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682591" y="5900002"/>
            <a:ext cx="400110" cy="49103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Caras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03848" y="5900004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Casas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779912" y="5900002"/>
            <a:ext cx="400110" cy="6619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Objetos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244479" y="5877272"/>
            <a:ext cx="615553" cy="8598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smtClean="0"/>
              <a:t>corporales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860032" y="5915181"/>
            <a:ext cx="615553" cy="898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err="1" smtClean="0"/>
              <a:t>gometricas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724128" y="908720"/>
            <a:ext cx="32868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“</a:t>
            </a:r>
            <a:r>
              <a:rPr lang="en-US" sz="1600" dirty="0" err="1"/>
              <a:t>EyeMusic</a:t>
            </a:r>
            <a:r>
              <a:rPr lang="en-US" sz="1600" dirty="0"/>
              <a:t>: </a:t>
            </a:r>
            <a:r>
              <a:rPr lang="en-US" sz="1600" dirty="0" smtClean="0"/>
              <a:t>Introducing </a:t>
            </a:r>
            <a:r>
              <a:rPr lang="en-US" sz="1600" dirty="0"/>
              <a:t>a </a:t>
            </a:r>
            <a:r>
              <a:rPr lang="en-US" sz="1600" dirty="0" smtClean="0"/>
              <a:t>“</a:t>
            </a:r>
            <a:r>
              <a:rPr lang="en-US" sz="1600" dirty="0"/>
              <a:t>visual” </a:t>
            </a:r>
          </a:p>
          <a:p>
            <a:r>
              <a:rPr lang="en-US" sz="1600" dirty="0"/>
              <a:t>colorful </a:t>
            </a:r>
            <a:r>
              <a:rPr lang="en-US" sz="1600" dirty="0" smtClean="0"/>
              <a:t>experience </a:t>
            </a:r>
            <a:r>
              <a:rPr lang="en-US" sz="1600" dirty="0"/>
              <a:t>for the blind </a:t>
            </a:r>
            <a:r>
              <a:rPr lang="en-US" sz="1600" dirty="0" smtClean="0"/>
              <a:t>using auditory sensory substitution</a:t>
            </a:r>
            <a:r>
              <a:rPr lang="es-ES" sz="1600" dirty="0" smtClean="0"/>
              <a:t>”</a:t>
            </a:r>
          </a:p>
          <a:p>
            <a:r>
              <a:rPr lang="es-ES" sz="1000" dirty="0"/>
              <a:t>Sami </a:t>
            </a:r>
            <a:r>
              <a:rPr lang="es-ES" sz="1000" dirty="0" err="1" smtClean="0"/>
              <a:t>Abboud</a:t>
            </a:r>
            <a:r>
              <a:rPr lang="es-ES" sz="1000" dirty="0" smtClean="0"/>
              <a:t>, </a:t>
            </a:r>
            <a:r>
              <a:rPr lang="es-ES" sz="1000" dirty="0" err="1"/>
              <a:t>Shlomi</a:t>
            </a:r>
            <a:r>
              <a:rPr lang="es-ES" sz="1000" dirty="0"/>
              <a:t> </a:t>
            </a:r>
            <a:r>
              <a:rPr lang="es-ES" sz="1000" dirty="0" err="1" smtClean="0"/>
              <a:t>Hanassy</a:t>
            </a:r>
            <a:r>
              <a:rPr lang="es-ES" sz="1000" dirty="0" smtClean="0"/>
              <a:t>, </a:t>
            </a:r>
            <a:r>
              <a:rPr lang="es-ES" sz="1000" dirty="0" err="1"/>
              <a:t>Shelly</a:t>
            </a:r>
            <a:r>
              <a:rPr lang="es-ES" sz="1000" dirty="0"/>
              <a:t> </a:t>
            </a:r>
            <a:r>
              <a:rPr lang="es-ES" sz="1000" dirty="0" smtClean="0"/>
              <a:t>Levy-</a:t>
            </a:r>
            <a:r>
              <a:rPr lang="es-ES" sz="1000" dirty="0" err="1" smtClean="0"/>
              <a:t>Tzedek</a:t>
            </a:r>
            <a:r>
              <a:rPr lang="es-ES" sz="1000" dirty="0" smtClean="0"/>
              <a:t>, </a:t>
            </a:r>
            <a:r>
              <a:rPr lang="es-ES" sz="1000" dirty="0" err="1"/>
              <a:t>Shachar</a:t>
            </a:r>
            <a:r>
              <a:rPr lang="es-ES" sz="1000" dirty="0"/>
              <a:t> </a:t>
            </a:r>
            <a:r>
              <a:rPr lang="es-ES" sz="1000" dirty="0" err="1" smtClean="0"/>
              <a:t>Maidenbaum</a:t>
            </a:r>
            <a:r>
              <a:rPr lang="es-ES" sz="1000" dirty="0" smtClean="0"/>
              <a:t> and </a:t>
            </a:r>
            <a:r>
              <a:rPr lang="es-ES" sz="1000" dirty="0"/>
              <a:t>Amir </a:t>
            </a:r>
            <a:r>
              <a:rPr lang="es-ES" sz="1000" dirty="0" err="1" smtClean="0"/>
              <a:t>Amedi</a:t>
            </a:r>
            <a:endParaRPr lang="es-ES" sz="10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10" y="3140967"/>
            <a:ext cx="1782082" cy="2518555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5990208" y="314096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32240" y="5753905"/>
            <a:ext cx="400110" cy="7331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Videntes</a:t>
            </a:r>
            <a:endParaRPr lang="es-ES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240735" y="5753905"/>
            <a:ext cx="400110" cy="983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No Videntes</a:t>
            </a:r>
            <a:endParaRPr lang="es-E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740352" y="5753905"/>
            <a:ext cx="400110" cy="5187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Todos</a:t>
            </a:r>
            <a:endParaRPr lang="es-ES" sz="1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959454" y="2298149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Experimento similar realizado</a:t>
            </a:r>
          </a:p>
          <a:p>
            <a:r>
              <a:rPr lang="es-ES" dirty="0" smtClean="0"/>
              <a:t> con el </a:t>
            </a:r>
            <a:r>
              <a:rPr lang="es-ES" dirty="0" err="1" smtClean="0"/>
              <a:t>Eye</a:t>
            </a:r>
            <a:r>
              <a:rPr lang="es-ES" dirty="0" smtClean="0"/>
              <a:t> </a:t>
            </a:r>
            <a:r>
              <a:rPr lang="es-ES" dirty="0" err="1" smtClean="0"/>
              <a:t>Music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Heramientas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¿Qué nos propusimos?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Estudiar la capacidad de distinguir en estímulos sus características geométricas, usando una tecnología tipo </a:t>
            </a:r>
            <a:r>
              <a:rPr lang="es-ES" dirty="0" err="1" smtClean="0"/>
              <a:t>vOICe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2124849"/>
            <a:ext cx="952500" cy="933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18" y="2098839"/>
            <a:ext cx="895350" cy="9334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58299"/>
            <a:ext cx="923925" cy="9144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59883"/>
            <a:ext cx="904875" cy="9334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" y="3181722"/>
            <a:ext cx="885825" cy="895350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52369"/>
            <a:ext cx="866775" cy="914400"/>
          </a:xfrm>
          <a:prstGeom prst="rect">
            <a:avLst/>
          </a:prstGeom>
        </p:spPr>
      </p:pic>
      <p:pic>
        <p:nvPicPr>
          <p:cNvPr id="33" name="Estimulo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619107" y="2619180"/>
            <a:ext cx="304799" cy="304799"/>
          </a:xfrm>
          <a:prstGeom prst="rect">
            <a:avLst/>
          </a:prstGeom>
        </p:spPr>
      </p:pic>
      <p:pic>
        <p:nvPicPr>
          <p:cNvPr id="40" name="Estimulos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419599" y="2619179"/>
            <a:ext cx="304800" cy="304800"/>
          </a:xfrm>
          <a:prstGeom prst="rect">
            <a:avLst/>
          </a:prstGeom>
        </p:spPr>
      </p:pic>
      <p:pic>
        <p:nvPicPr>
          <p:cNvPr id="41" name="Estimulos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5131296" y="2619180"/>
            <a:ext cx="304800" cy="304800"/>
          </a:xfrm>
          <a:prstGeom prst="rect">
            <a:avLst/>
          </a:prstGeom>
        </p:spPr>
      </p:pic>
      <p:sp>
        <p:nvSpPr>
          <p:cNvPr id="42" name="41 Cerrar llave"/>
          <p:cNvSpPr/>
          <p:nvPr/>
        </p:nvSpPr>
        <p:spPr>
          <a:xfrm>
            <a:off x="2627784" y="2275907"/>
            <a:ext cx="216024" cy="1590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Estimulos4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619107" y="3267252"/>
            <a:ext cx="304799" cy="304799"/>
          </a:xfrm>
          <a:prstGeom prst="rect">
            <a:avLst/>
          </a:prstGeom>
        </p:spPr>
      </p:pic>
      <p:pic>
        <p:nvPicPr>
          <p:cNvPr id="44" name="Estimulos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396300" y="3284019"/>
            <a:ext cx="319716" cy="319716"/>
          </a:xfrm>
          <a:prstGeom prst="rect">
            <a:avLst/>
          </a:prstGeom>
        </p:spPr>
      </p:pic>
      <p:pic>
        <p:nvPicPr>
          <p:cNvPr id="45" name="Estimulos6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5131296" y="3291477"/>
            <a:ext cx="304800" cy="3048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3" y="2060848"/>
            <a:ext cx="885825" cy="8858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8" y="2517946"/>
            <a:ext cx="876300" cy="847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0" y="3245547"/>
            <a:ext cx="628650" cy="276225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3619107" y="227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4330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076056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622242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414330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076056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ES" dirty="0"/>
          </a:p>
        </p:txBody>
      </p:sp>
      <p:sp>
        <p:nvSpPr>
          <p:cNvPr id="58" name="57 CuadroTexto"/>
          <p:cNvSpPr txBox="1"/>
          <p:nvPr/>
        </p:nvSpPr>
        <p:spPr>
          <a:xfrm>
            <a:off x="3284040" y="1988840"/>
            <a:ext cx="218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auditiva</a:t>
            </a:r>
            <a:endParaRPr lang="es-ES" sz="16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59248" y="1988840"/>
            <a:ext cx="1994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visual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14506" y="22564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014506" y="2721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31626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5796136" y="2952369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5730580" y="2471153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464538" y="2010533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Categorías geométricas</a:t>
            </a:r>
            <a:endParaRPr lang="es-ES" sz="16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08376" y="4578848"/>
            <a:ext cx="251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Preguntas que teníamos: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414439" y="5157192"/>
            <a:ext cx="6800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¿De que depende la capacidad de distinguir los estímulos?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</a:t>
            </a:r>
            <a:r>
              <a:rPr lang="es-ES" dirty="0"/>
              <a:t>Q</a:t>
            </a:r>
            <a:r>
              <a:rPr lang="es-ES" dirty="0" smtClean="0"/>
              <a:t>ue es más fácil, que es más difícil?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¿Se puede entrenar esta capacidad?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mejora, ¿es especifica en lo entrenado?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¿Hay efectos de transferencia? ¿Entre simetrías? ¿Entre categorías?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1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17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Objetivo de la tesis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¿Cómo hacer los mismo, midiendo las respuestas?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1" y="95191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Para hacer los experimentos tuvimos que desarrollar un software especifico.</a:t>
            </a:r>
          </a:p>
          <a:p>
            <a:pPr algn="ctr"/>
            <a:r>
              <a:rPr lang="es-ES" sz="2000" dirty="0" smtClean="0"/>
              <a:t>Desarrollar este software fue la mayor parte del trabajo realizado</a:t>
            </a:r>
            <a:endParaRPr lang="es-ES" sz="2000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988840"/>
            <a:ext cx="6984776" cy="48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509</Words>
  <Application>Microsoft Office PowerPoint</Application>
  <PresentationFormat>Presentación en pantalla (4:3)</PresentationFormat>
  <Paragraphs>122</Paragraphs>
  <Slides>8</Slides>
  <Notes>8</Notes>
  <HiddenSlides>0</HiddenSlides>
  <MMClips>6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25</cp:revision>
  <dcterms:created xsi:type="dcterms:W3CDTF">2016-12-11T22:17:25Z</dcterms:created>
  <dcterms:modified xsi:type="dcterms:W3CDTF">2016-12-12T20:23:03Z</dcterms:modified>
</cp:coreProperties>
</file>