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82" r:id="rId9"/>
    <p:sldId id="265" r:id="rId10"/>
    <p:sldId id="266" r:id="rId11"/>
    <p:sldId id="268" r:id="rId12"/>
    <p:sldId id="263" r:id="rId13"/>
    <p:sldId id="267" r:id="rId14"/>
    <p:sldId id="269" r:id="rId15"/>
    <p:sldId id="270" r:id="rId16"/>
    <p:sldId id="272" r:id="rId17"/>
    <p:sldId id="274" r:id="rId18"/>
    <p:sldId id="273" r:id="rId19"/>
    <p:sldId id="277" r:id="rId20"/>
    <p:sldId id="278" r:id="rId21"/>
    <p:sldId id="280" r:id="rId22"/>
    <p:sldId id="279" r:id="rId23"/>
    <p:sldId id="281" r:id="rId24"/>
    <p:sldId id="283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 varScale="1">
        <p:scale>
          <a:sx n="97" d="100"/>
          <a:sy n="97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Defensa de tésis de licenciatura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F84D8-BC80-48B6-95A7-60E47B347B22}" type="datetimeFigureOut">
              <a:rPr lang="es-ES" smtClean="0"/>
              <a:t>13/12/2016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30277-2ED4-428E-A22A-2789A86AE6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2402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Defensa de tésis de licenciatura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D300-F8B8-4A3E-9E51-3DBF14BFE534}" type="datetimeFigureOut">
              <a:rPr lang="es-ES" smtClean="0"/>
              <a:t>13/12/2016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932F-7E40-4A9D-860D-8369AEE1AD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672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10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12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16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17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18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19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20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22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6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7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8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9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8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09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28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85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30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03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3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14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9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49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57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18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7.mp3"/><Relationship Id="rId7" Type="http://schemas.openxmlformats.org/officeDocument/2006/relationships/image" Target="../media/image37.png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7.mp3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1.png"/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microsoft.com/office/2007/relationships/media" Target="../media/media2.mp3"/><Relationship Id="rId21" Type="http://schemas.openxmlformats.org/officeDocument/2006/relationships/image" Target="../media/image20.png"/><Relationship Id="rId7" Type="http://schemas.microsoft.com/office/2007/relationships/media" Target="../media/media4.mp3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audio" Target="../media/media1.mp3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10.png"/><Relationship Id="rId5" Type="http://schemas.microsoft.com/office/2007/relationships/media" Target="../media/media3.mp3"/><Relationship Id="rId15" Type="http://schemas.openxmlformats.org/officeDocument/2006/relationships/image" Target="../media/image14.png"/><Relationship Id="rId10" Type="http://schemas.openxmlformats.org/officeDocument/2006/relationships/notesSlide" Target="../notesSlides/notesSlide7.xml"/><Relationship Id="rId19" Type="http://schemas.openxmlformats.org/officeDocument/2006/relationships/image" Target="../media/image18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microsoft.com/office/2007/relationships/media" Target="../media/media2.mp3"/><Relationship Id="rId21" Type="http://schemas.openxmlformats.org/officeDocument/2006/relationships/image" Target="../media/image20.png"/><Relationship Id="rId7" Type="http://schemas.microsoft.com/office/2007/relationships/media" Target="../media/media4.mp3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audio" Target="../media/media1.mp3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10.png"/><Relationship Id="rId5" Type="http://schemas.microsoft.com/office/2007/relationships/media" Target="../media/media3.mp3"/><Relationship Id="rId15" Type="http://schemas.openxmlformats.org/officeDocument/2006/relationships/image" Target="../media/image14.png"/><Relationship Id="rId10" Type="http://schemas.openxmlformats.org/officeDocument/2006/relationships/notesSlide" Target="../notesSlides/notesSlide8.xml"/><Relationship Id="rId19" Type="http://schemas.openxmlformats.org/officeDocument/2006/relationships/image" Target="../media/image18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4.mp3"/><Relationship Id="rId7" Type="http://schemas.openxmlformats.org/officeDocument/2006/relationships/image" Target="../media/image20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22.png"/><Relationship Id="rId4" Type="http://schemas.openxmlformats.org/officeDocument/2006/relationships/audio" Target="../media/media4.mp3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" y="1628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“Estudio de percepción de invariantes geométricos mediante el uso de mecanismo de sustitución sensorial y la tecnología </a:t>
            </a:r>
            <a:r>
              <a:rPr lang="es-ES" sz="3200" dirty="0" err="1" smtClean="0"/>
              <a:t>vOICe</a:t>
            </a:r>
            <a:r>
              <a:rPr lang="es-ES" sz="3200" dirty="0" smtClean="0"/>
              <a:t>”</a:t>
            </a:r>
            <a:endParaRPr lang="es-ES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836712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Defensa de tesis de licenciatura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-917" y="3947864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Autor: </a:t>
            </a:r>
            <a:r>
              <a:rPr lang="es-ES" sz="2000" dirty="0" err="1" smtClean="0"/>
              <a:t>Ionatan</a:t>
            </a:r>
            <a:r>
              <a:rPr lang="es-ES" sz="2000" dirty="0" smtClean="0"/>
              <a:t> </a:t>
            </a:r>
            <a:r>
              <a:rPr lang="es-ES" sz="2000" dirty="0" err="1" smtClean="0"/>
              <a:t>Perez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-918" y="4365104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Director: </a:t>
            </a:r>
            <a:r>
              <a:rPr lang="es-ES" sz="2000" dirty="0"/>
              <a:t>D</a:t>
            </a:r>
            <a:r>
              <a:rPr lang="es-ES" sz="2000" dirty="0" smtClean="0"/>
              <a:t>r. Mariano </a:t>
            </a:r>
            <a:r>
              <a:rPr lang="es-ES" sz="2000" dirty="0" err="1" smtClean="0"/>
              <a:t>Sigman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" y="4797152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Lugar de trabajo: Universidad Torcuato Di Tella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962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Adaptación de la lógica del </a:t>
            </a:r>
            <a:r>
              <a:rPr lang="es-ES" sz="3200" dirty="0" err="1" smtClean="0">
                <a:latin typeface="+mj-lt"/>
              </a:rPr>
              <a:t>vOICe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-1" y="8894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Solucionamos el problema manipulando la información de los segmentos a nivel conceptual.</a:t>
            </a:r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94076"/>
            <a:ext cx="9144000" cy="282016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3" y="4730966"/>
            <a:ext cx="7090115" cy="21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91880" y="3501008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en vivo I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" y="323945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Una vez generados los estímulos, necesitábamos una interfaz para medir el desempeño de los sujetos.</a:t>
            </a:r>
            <a:endParaRPr lang="es-E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9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Una vez generados los estímulos, necesitábamos una interfaz para medir el desempeño de los sujetos.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" y="1556792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Para hacer los experimentos tuvimos que desarrollar un software especifico.</a:t>
            </a:r>
          </a:p>
          <a:p>
            <a:pPr algn="ctr"/>
            <a:r>
              <a:rPr lang="es-ES" sz="2000" dirty="0" smtClean="0"/>
              <a:t>Desarrollar este software fue (medido en tiempo) la mayor parte del trabajo realizado.</a:t>
            </a:r>
            <a:endParaRPr lang="es-ES" sz="2000" dirty="0"/>
          </a:p>
        </p:txBody>
      </p:sp>
      <p:pic>
        <p:nvPicPr>
          <p:cNvPr id="70" name="6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6" y="2564904"/>
            <a:ext cx="5598368" cy="388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Primeros 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457508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Primeros resultados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-1" y="1178548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En ejemplo anterior se observan que:</a:t>
            </a:r>
            <a:endParaRPr lang="es-ES" sz="20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763688" y="1700808"/>
            <a:ext cx="73803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sz="1600" dirty="0" smtClean="0"/>
              <a:t>Las mismas figuras cambian drásticamente su dificultad al ser rotadas.</a:t>
            </a:r>
          </a:p>
          <a:p>
            <a:pPr marL="342900" indent="-342900">
              <a:buAutoNum type="arabicParenR"/>
            </a:pPr>
            <a:r>
              <a:rPr lang="es-ES" sz="1600" dirty="0" smtClean="0"/>
              <a:t>Los segmentos que coinciden con los ejes cartesianos o están muy próximos a serlo son muy distinguibles. </a:t>
            </a:r>
          </a:p>
          <a:p>
            <a:pPr marL="342900" indent="-342900">
              <a:buAutoNum type="arabicParenR"/>
            </a:pPr>
            <a:r>
              <a:rPr lang="es-ES" sz="1600" dirty="0" smtClean="0"/>
              <a:t>Hay un salto cualitativo y conceptual en el sonido al rotar de un lado a otro de los ejes. </a:t>
            </a:r>
          </a:p>
          <a:p>
            <a:pPr marL="342900" indent="-342900">
              <a:buAutoNum type="arabicParenR"/>
            </a:pPr>
            <a:r>
              <a:rPr lang="es-ES" sz="1600" dirty="0" smtClean="0"/>
              <a:t>Si la idea es entrenar a los sujetos antes hace falta poder regular la dificultad de los estímulos.</a:t>
            </a:r>
          </a:p>
          <a:p>
            <a:pPr marL="342900" indent="-342900">
              <a:buAutoNum type="arabicParenR"/>
            </a:pP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4808" y="3765998"/>
            <a:ext cx="500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de resultados obtenidos en la etapa inicial: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-5824" y="6021288"/>
            <a:ext cx="914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Conclusión: Necesitábamos caracterizar la dificultad de percibir características geométricas sin conocer a priori las capacidades de los sujetos. -</a:t>
            </a:r>
            <a:r>
              <a:rPr lang="es-ES" dirty="0" smtClean="0">
                <a:sym typeface="Wingdings" pitchFamily="2" charset="2"/>
              </a:rPr>
              <a:t>--&gt; Medición de umbral de detección.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57187"/>
            <a:ext cx="9144000" cy="17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 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Algoritmos tipo </a:t>
            </a:r>
            <a:r>
              <a:rPr lang="es-ES" sz="3200" dirty="0" err="1" smtClean="0">
                <a:latin typeface="+mj-lt"/>
              </a:rPr>
              <a:t>staircase</a:t>
            </a:r>
            <a:endParaRPr lang="es-ES" sz="3200" dirty="0">
              <a:latin typeface="+mj-lt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97" y="2698577"/>
            <a:ext cx="5175543" cy="3970783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5229200"/>
            <a:ext cx="923925" cy="923925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10" y="5146327"/>
            <a:ext cx="885825" cy="885825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4213762"/>
            <a:ext cx="904875" cy="87630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04237"/>
            <a:ext cx="885825" cy="895350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19425"/>
            <a:ext cx="904875" cy="895350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3309900"/>
            <a:ext cx="847725" cy="904875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67694"/>
            <a:ext cx="876300" cy="857250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427692" y="1844824"/>
            <a:ext cx="286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Estimulo neutro</a:t>
            </a:r>
            <a:endParaRPr lang="es-ES" sz="16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3150" y="3090446"/>
            <a:ext cx="289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Estímulos </a:t>
            </a:r>
            <a:r>
              <a:rPr lang="es-ES" sz="1600" dirty="0" smtClean="0"/>
              <a:t>con señal</a:t>
            </a:r>
            <a:endParaRPr lang="es-ES" sz="1600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1835696" y="3645024"/>
            <a:ext cx="0" cy="22322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388839" y="3914480"/>
            <a:ext cx="461665" cy="12427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 smtClean="0"/>
              <a:t>Mayor señal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763688" y="3789040"/>
            <a:ext cx="461665" cy="165885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 smtClean="0"/>
              <a:t>Menor dificultad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27692" y="980728"/>
            <a:ext cx="34653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Ejemplo de </a:t>
            </a:r>
            <a:r>
              <a:rPr lang="es-ES" sz="2000" dirty="0" smtClean="0"/>
              <a:t>estímulos utilizados</a:t>
            </a:r>
          </a:p>
          <a:p>
            <a:pPr algn="ctr"/>
            <a:r>
              <a:rPr lang="es-ES" sz="1400" dirty="0" smtClean="0"/>
              <a:t>(ejemplos </a:t>
            </a:r>
            <a:r>
              <a:rPr lang="es-ES" sz="1400" dirty="0" smtClean="0"/>
              <a:t>para </a:t>
            </a:r>
            <a:r>
              <a:rPr lang="es-ES" sz="1400" dirty="0" smtClean="0"/>
              <a:t>paralelismo)</a:t>
            </a:r>
            <a:endParaRPr lang="es-ES" sz="14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339752" y="2329135"/>
            <a:ext cx="133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Orientación </a:t>
            </a:r>
            <a:r>
              <a:rPr lang="es-ES" sz="1400" dirty="0" smtClean="0"/>
              <a:t>30º</a:t>
            </a:r>
            <a:endParaRPr lang="es-ES" sz="1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60" y="1325089"/>
            <a:ext cx="866775" cy="90487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94" y="1307240"/>
            <a:ext cx="857250" cy="904875"/>
          </a:xfrm>
          <a:prstGeom prst="rect">
            <a:avLst/>
          </a:prstGeom>
        </p:spPr>
      </p:pic>
      <p:cxnSp>
        <p:nvCxnSpPr>
          <p:cNvPr id="28" name="27 Conector recto"/>
          <p:cNvCxnSpPr/>
          <p:nvPr/>
        </p:nvCxnSpPr>
        <p:spPr>
          <a:xfrm>
            <a:off x="5661953" y="1445381"/>
            <a:ext cx="0" cy="59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2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240" y="1412776"/>
            <a:ext cx="923925" cy="923925"/>
          </a:xfrm>
          <a:prstGeom prst="rect">
            <a:avLst/>
          </a:prstGeom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31" y="1232466"/>
            <a:ext cx="885825" cy="885825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6635628" y="1383229"/>
            <a:ext cx="1872209" cy="71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4572000" y="2276872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Ejemplos de </a:t>
            </a:r>
            <a:r>
              <a:rPr lang="es-ES" sz="2000" dirty="0" smtClean="0"/>
              <a:t>resultados obtenidos</a:t>
            </a:r>
            <a:endParaRPr lang="es-ES" sz="2000" dirty="0"/>
          </a:p>
        </p:txBody>
      </p:sp>
      <p:cxnSp>
        <p:nvCxnSpPr>
          <p:cNvPr id="32" name="31 Conector recto"/>
          <p:cNvCxnSpPr/>
          <p:nvPr/>
        </p:nvCxnSpPr>
        <p:spPr>
          <a:xfrm>
            <a:off x="7576673" y="1448490"/>
            <a:ext cx="0" cy="59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738360" y="980728"/>
            <a:ext cx="3769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Ejemplos de preguntas</a:t>
            </a:r>
            <a:endParaRPr lang="es-ES" sz="2000" dirty="0"/>
          </a:p>
        </p:txBody>
      </p:sp>
      <p:sp>
        <p:nvSpPr>
          <p:cNvPr id="11" name="10 Rectángulo"/>
          <p:cNvSpPr/>
          <p:nvPr/>
        </p:nvSpPr>
        <p:spPr>
          <a:xfrm>
            <a:off x="4716016" y="1380838"/>
            <a:ext cx="1872209" cy="71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0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64" y="3212976"/>
            <a:ext cx="3045452" cy="3050852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Experimento</a:t>
            </a:r>
            <a:endParaRPr lang="es-ES" sz="3200" dirty="0" smtClean="0">
              <a:latin typeface="+mj-lt"/>
            </a:endParaRPr>
          </a:p>
          <a:p>
            <a:pPr algn="ctr"/>
            <a:r>
              <a:rPr lang="es-ES" sz="2800" dirty="0" smtClean="0">
                <a:latin typeface="+mj-lt"/>
              </a:rPr>
              <a:t>Dependencia del umbral </a:t>
            </a:r>
            <a:r>
              <a:rPr lang="es-ES" sz="2800" dirty="0" smtClean="0">
                <a:latin typeface="+mj-lt"/>
              </a:rPr>
              <a:t>(paralelismo) </a:t>
            </a:r>
            <a:r>
              <a:rPr lang="es-ES" sz="2800" dirty="0" smtClean="0">
                <a:latin typeface="+mj-lt"/>
              </a:rPr>
              <a:t>con la </a:t>
            </a:r>
            <a:r>
              <a:rPr lang="es-ES" sz="2800" dirty="0" smtClean="0">
                <a:latin typeface="+mj-lt"/>
              </a:rPr>
              <a:t>orientación</a:t>
            </a:r>
            <a:endParaRPr lang="es-ES" sz="2800" dirty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68450" y="1913056"/>
            <a:ext cx="32141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Resultados para tres mediciones</a:t>
            </a:r>
          </a:p>
          <a:p>
            <a:pPr algn="ctr"/>
            <a:r>
              <a:rPr lang="es-ES" sz="1600" dirty="0" smtClean="0"/>
              <a:t>(el </a:t>
            </a:r>
            <a:r>
              <a:rPr lang="es-ES" sz="1600" dirty="0" smtClean="0"/>
              <a:t>experimento duraba 4 </a:t>
            </a:r>
            <a:r>
              <a:rPr lang="es-ES" sz="1600" dirty="0" smtClean="0"/>
              <a:t>horas)</a:t>
            </a:r>
            <a:endParaRPr lang="es-ES" sz="16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788024" y="1913056"/>
            <a:ext cx="399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Ampliación </a:t>
            </a:r>
            <a:r>
              <a:rPr lang="es-ES" dirty="0" smtClean="0"/>
              <a:t>del </a:t>
            </a:r>
            <a:r>
              <a:rPr lang="es-ES" dirty="0" smtClean="0"/>
              <a:t>área </a:t>
            </a:r>
            <a:r>
              <a:rPr lang="es-ES" dirty="0" smtClean="0"/>
              <a:t>central de la imagen</a:t>
            </a:r>
            <a:endParaRPr lang="es-ES" dirty="0"/>
          </a:p>
        </p:txBody>
      </p:sp>
      <p:pic>
        <p:nvPicPr>
          <p:cNvPr id="9" name="322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58225" y="4971455"/>
            <a:ext cx="609600" cy="609600"/>
          </a:xfrm>
          <a:prstGeom prst="rect">
            <a:avLst/>
          </a:prstGeom>
        </p:spPr>
      </p:pic>
      <p:pic>
        <p:nvPicPr>
          <p:cNvPr id="11" name="3224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352137" y="4971455"/>
            <a:ext cx="609600" cy="609600"/>
          </a:xfrm>
          <a:prstGeom prst="rect">
            <a:avLst/>
          </a:prstGeom>
        </p:spPr>
      </p:pic>
      <p:pic>
        <p:nvPicPr>
          <p:cNvPr id="20" name="3233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58225" y="3645024"/>
            <a:ext cx="609600" cy="609600"/>
          </a:xfrm>
          <a:prstGeom prst="rect">
            <a:avLst/>
          </a:prstGeom>
        </p:spPr>
      </p:pic>
      <p:pic>
        <p:nvPicPr>
          <p:cNvPr id="27" name="3234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352137" y="3645024"/>
            <a:ext cx="609600" cy="6096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4" y="2602826"/>
            <a:ext cx="4246604" cy="4216855"/>
          </a:xfrm>
          <a:prstGeom prst="rect">
            <a:avLst/>
          </a:prstGeom>
        </p:spPr>
      </p:pic>
      <p:cxnSp>
        <p:nvCxnSpPr>
          <p:cNvPr id="12" name="11 Conector recto"/>
          <p:cNvCxnSpPr>
            <a:stCxn id="13" idx="0"/>
          </p:cNvCxnSpPr>
          <p:nvPr/>
        </p:nvCxnSpPr>
        <p:spPr>
          <a:xfrm flipV="1">
            <a:off x="2382376" y="3212976"/>
            <a:ext cx="4085449" cy="141066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2310368" y="4623640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20 Conector recto"/>
          <p:cNvCxnSpPr>
            <a:stCxn id="13" idx="4"/>
          </p:cNvCxnSpPr>
          <p:nvPr/>
        </p:nvCxnSpPr>
        <p:spPr>
          <a:xfrm>
            <a:off x="2382376" y="4767656"/>
            <a:ext cx="4085449" cy="14316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1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17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Segundo </a:t>
            </a:r>
            <a:r>
              <a:rPr lang="es-ES" sz="3200" dirty="0" smtClean="0">
                <a:latin typeface="+mj-lt"/>
              </a:rPr>
              <a:t>experimento…</a:t>
            </a:r>
            <a:endParaRPr lang="es-ES" sz="3200" dirty="0" smtClean="0">
              <a:latin typeface="+mj-lt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79889"/>
            <a:ext cx="885825" cy="8667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6" y="3571936"/>
            <a:ext cx="895350" cy="8858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87" y="3571935"/>
            <a:ext cx="904875" cy="885825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87" y="4340865"/>
            <a:ext cx="923925" cy="904875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6" y="4350390"/>
            <a:ext cx="923925" cy="89535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7" y="5224614"/>
            <a:ext cx="904875" cy="885825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7" y="5244697"/>
            <a:ext cx="933450" cy="923925"/>
          </a:xfrm>
          <a:prstGeom prst="rect">
            <a:avLst/>
          </a:prstGeom>
        </p:spPr>
      </p:pic>
      <p:sp>
        <p:nvSpPr>
          <p:cNvPr id="29" name="28 CuadroTexto"/>
          <p:cNvSpPr txBox="1"/>
          <p:nvPr/>
        </p:nvSpPr>
        <p:spPr>
          <a:xfrm>
            <a:off x="606773" y="2327208"/>
            <a:ext cx="135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Estimulo neutro</a:t>
            </a:r>
            <a:endParaRPr lang="es-ES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89187" y="3143059"/>
            <a:ext cx="1614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Estímulos </a:t>
            </a:r>
            <a:r>
              <a:rPr lang="es-ES" sz="1400" dirty="0" smtClean="0"/>
              <a:t>con señal</a:t>
            </a:r>
            <a:endParaRPr lang="es-ES" sz="1400" dirty="0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1308510" y="3577374"/>
            <a:ext cx="18343" cy="22998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926743" y="4077072"/>
            <a:ext cx="400110" cy="9893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Mayor señal</a:t>
            </a:r>
            <a:endParaRPr lang="es-ES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286783" y="3933056"/>
            <a:ext cx="400110" cy="13116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Menor dificultad</a:t>
            </a:r>
            <a:endParaRPr lang="es-ES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0" y="1628800"/>
            <a:ext cx="2653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Tipos de estímulos utilizados</a:t>
            </a:r>
          </a:p>
          <a:p>
            <a:pPr algn="ctr"/>
            <a:r>
              <a:rPr lang="es-ES" sz="1400" dirty="0" smtClean="0"/>
              <a:t>(ejemplos </a:t>
            </a:r>
            <a:r>
              <a:rPr lang="es-ES" sz="1400" dirty="0" smtClean="0"/>
              <a:t>para </a:t>
            </a:r>
            <a:r>
              <a:rPr lang="es-ES" sz="1400" dirty="0" smtClean="0"/>
              <a:t>ángulos)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571437" y="2642367"/>
            <a:ext cx="1175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Orientación </a:t>
            </a:r>
            <a:r>
              <a:rPr lang="es-ES" sz="1200" dirty="0" smtClean="0"/>
              <a:t>90º</a:t>
            </a:r>
            <a:endParaRPr lang="es-ES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406897" y="1429371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 smtClean="0"/>
              <a:t>Se agrego la </a:t>
            </a:r>
            <a:r>
              <a:rPr lang="es-ES" sz="2000" dirty="0" smtClean="0"/>
              <a:t>medición </a:t>
            </a:r>
            <a:r>
              <a:rPr lang="es-ES" sz="2000" dirty="0" smtClean="0"/>
              <a:t>de la </a:t>
            </a:r>
            <a:r>
              <a:rPr lang="es-ES" sz="2000" dirty="0" smtClean="0"/>
              <a:t>categoría ángulos</a:t>
            </a:r>
            <a:endParaRPr lang="es-ES" sz="2000" dirty="0" smtClean="0"/>
          </a:p>
          <a:p>
            <a:pPr marL="285750" indent="-285750">
              <a:buFontTx/>
              <a:buChar char="-"/>
            </a:pPr>
            <a:r>
              <a:rPr lang="es-ES" sz="2000" dirty="0" smtClean="0"/>
              <a:t>Se </a:t>
            </a:r>
            <a:r>
              <a:rPr lang="es-ES" sz="2000" dirty="0" smtClean="0"/>
              <a:t>selecciono </a:t>
            </a:r>
            <a:r>
              <a:rPr lang="es-ES" sz="2000" dirty="0" smtClean="0"/>
              <a:t>unas pocas orientaciones</a:t>
            </a:r>
          </a:p>
          <a:p>
            <a:pPr marL="285750" indent="-285750">
              <a:buFontTx/>
              <a:buChar char="-"/>
            </a:pPr>
            <a:r>
              <a:rPr lang="es-ES" sz="2000" dirty="0" smtClean="0"/>
              <a:t>Se hizo el experimento con 12 sujetos en </a:t>
            </a:r>
            <a:r>
              <a:rPr lang="es-ES" sz="2000" dirty="0" smtClean="0"/>
              <a:t>condición </a:t>
            </a:r>
            <a:r>
              <a:rPr lang="es-ES" sz="2000" dirty="0" smtClean="0"/>
              <a:t>de laboratorio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006087" y="4156199"/>
            <a:ext cx="18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en vivo </a:t>
            </a:r>
            <a:r>
              <a:rPr lang="es-ES" dirty="0" smtClean="0"/>
              <a:t>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19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Segundo </a:t>
            </a:r>
            <a:r>
              <a:rPr lang="es-ES" sz="3200" dirty="0" smtClean="0">
                <a:latin typeface="+mj-lt"/>
              </a:rPr>
              <a:t>experimento…</a:t>
            </a:r>
            <a:endParaRPr lang="es-ES" sz="3200" dirty="0" smtClean="0">
              <a:latin typeface="+mj-lt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79889"/>
            <a:ext cx="885825" cy="8667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6" y="3571936"/>
            <a:ext cx="895350" cy="8858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87" y="3571935"/>
            <a:ext cx="904875" cy="885825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87" y="4340865"/>
            <a:ext cx="923925" cy="904875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6" y="4350390"/>
            <a:ext cx="923925" cy="89535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7" y="5224614"/>
            <a:ext cx="904875" cy="885825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7" y="5244697"/>
            <a:ext cx="933450" cy="923925"/>
          </a:xfrm>
          <a:prstGeom prst="rect">
            <a:avLst/>
          </a:prstGeom>
        </p:spPr>
      </p:pic>
      <p:sp>
        <p:nvSpPr>
          <p:cNvPr id="29" name="28 CuadroTexto"/>
          <p:cNvSpPr txBox="1"/>
          <p:nvPr/>
        </p:nvSpPr>
        <p:spPr>
          <a:xfrm>
            <a:off x="606773" y="2327208"/>
            <a:ext cx="135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Estimulo neutro</a:t>
            </a:r>
            <a:endParaRPr lang="es-ES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89187" y="3143059"/>
            <a:ext cx="1614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Estímulos </a:t>
            </a:r>
            <a:r>
              <a:rPr lang="es-ES" sz="1400" dirty="0" smtClean="0"/>
              <a:t>con señal</a:t>
            </a:r>
            <a:endParaRPr lang="es-ES" sz="1400" dirty="0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1308510" y="3577374"/>
            <a:ext cx="18343" cy="22998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926743" y="4077072"/>
            <a:ext cx="400110" cy="9893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Mayor señal</a:t>
            </a:r>
            <a:endParaRPr lang="es-ES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286783" y="3933056"/>
            <a:ext cx="400110" cy="13116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Menor dificultad</a:t>
            </a:r>
            <a:endParaRPr lang="es-ES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0" y="1628800"/>
            <a:ext cx="2653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Tipos de estímulos utilizados</a:t>
            </a:r>
          </a:p>
          <a:p>
            <a:pPr algn="ctr"/>
            <a:r>
              <a:rPr lang="es-ES" sz="1400" dirty="0" smtClean="0"/>
              <a:t>(ejemplos </a:t>
            </a:r>
            <a:r>
              <a:rPr lang="es-ES" sz="1400" dirty="0" smtClean="0"/>
              <a:t>para </a:t>
            </a:r>
            <a:r>
              <a:rPr lang="es-ES" sz="1400" dirty="0" smtClean="0"/>
              <a:t>ángulos)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571437" y="2642367"/>
            <a:ext cx="1175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Orientación </a:t>
            </a:r>
            <a:r>
              <a:rPr lang="es-ES" sz="1200" dirty="0" smtClean="0"/>
              <a:t>90º</a:t>
            </a:r>
            <a:endParaRPr lang="es-ES" sz="1200" dirty="0"/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96" y="3901503"/>
            <a:ext cx="6286400" cy="2935728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3406897" y="1429371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 smtClean="0"/>
              <a:t>Se agrego la </a:t>
            </a:r>
            <a:r>
              <a:rPr lang="es-ES" sz="2000" dirty="0" smtClean="0"/>
              <a:t>medición </a:t>
            </a:r>
            <a:r>
              <a:rPr lang="es-ES" sz="2000" dirty="0" smtClean="0"/>
              <a:t>de la </a:t>
            </a:r>
            <a:r>
              <a:rPr lang="es-ES" sz="2000" dirty="0" smtClean="0"/>
              <a:t>categoría ángulos</a:t>
            </a:r>
            <a:endParaRPr lang="es-ES" sz="2000" dirty="0" smtClean="0"/>
          </a:p>
          <a:p>
            <a:pPr marL="285750" indent="-285750">
              <a:buFontTx/>
              <a:buChar char="-"/>
            </a:pPr>
            <a:r>
              <a:rPr lang="es-ES" sz="2000" dirty="0" smtClean="0"/>
              <a:t>Se </a:t>
            </a:r>
            <a:r>
              <a:rPr lang="es-ES" sz="2000" dirty="0" smtClean="0"/>
              <a:t>selecciono </a:t>
            </a:r>
            <a:r>
              <a:rPr lang="es-ES" sz="2000" dirty="0" smtClean="0"/>
              <a:t>unas pocas orientaciones</a:t>
            </a:r>
          </a:p>
          <a:p>
            <a:pPr marL="285750" indent="-285750">
              <a:buFontTx/>
              <a:buChar char="-"/>
            </a:pPr>
            <a:r>
              <a:rPr lang="es-ES" sz="2000" dirty="0" smtClean="0"/>
              <a:t>Se hizo el experimento con 12 sujetos en </a:t>
            </a:r>
            <a:r>
              <a:rPr lang="es-ES" sz="2000" dirty="0" smtClean="0"/>
              <a:t>condición </a:t>
            </a:r>
            <a:r>
              <a:rPr lang="es-ES" sz="2000" dirty="0" smtClean="0"/>
              <a:t>de laboratorio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023828" y="3487294"/>
            <a:ext cx="594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14732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Diseños experimentales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Volviendo a la idea original…</a:t>
            </a:r>
            <a:endParaRPr lang="es-ES" sz="3200" dirty="0" smtClean="0"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144621" y="1052736"/>
            <a:ext cx="481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Queremos observar el efecto del entrenamiento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1563679" y="1774557"/>
            <a:ext cx="597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Elegimos 4 orientaciones con un alto nivel de simetría para buscar posibles efectos de transferencia</a:t>
            </a:r>
            <a:endParaRPr lang="es-ES" dirty="0"/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74" y="2819950"/>
            <a:ext cx="2681170" cy="2913306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96952"/>
            <a:ext cx="2959733" cy="2843665"/>
          </a:xfrm>
          <a:prstGeom prst="rect">
            <a:avLst/>
          </a:prstGeom>
        </p:spPr>
      </p:pic>
      <p:sp>
        <p:nvSpPr>
          <p:cNvPr id="50" name="49 CuadroTexto"/>
          <p:cNvSpPr txBox="1"/>
          <p:nvPr/>
        </p:nvSpPr>
        <p:spPr>
          <a:xfrm>
            <a:off x="2259923" y="608007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Ángulos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043278" y="6080079"/>
            <a:ext cx="12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Paralelismo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73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71 CuadroTexto"/>
          <p:cNvSpPr txBox="1"/>
          <p:nvPr/>
        </p:nvSpPr>
        <p:spPr>
          <a:xfrm>
            <a:off x="2627784" y="3699248"/>
            <a:ext cx="369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Entrenan paralelismo 30º </a:t>
            </a:r>
          </a:p>
          <a:p>
            <a:pPr algn="ctr"/>
            <a:r>
              <a:rPr lang="es-ES" sz="1400" dirty="0" smtClean="0"/>
              <a:t>Cuatro sesiones de niveles con </a:t>
            </a:r>
            <a:r>
              <a:rPr lang="es-ES" sz="1400" dirty="0" err="1" smtClean="0"/>
              <a:t>feedback</a:t>
            </a:r>
            <a:endParaRPr lang="es-ES" sz="1400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Volviendo a la idea original…</a:t>
            </a:r>
            <a:endParaRPr lang="es-ES" sz="3200" dirty="0" smtClean="0"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144621" y="1052736"/>
            <a:ext cx="481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Queremos observar el efecto del entrenamiento</a:t>
            </a:r>
            <a:endParaRPr lang="es-ES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9" y="2176593"/>
            <a:ext cx="501926" cy="505436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67" y="3113656"/>
            <a:ext cx="480866" cy="473846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0" y="2587182"/>
            <a:ext cx="477357" cy="484377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79607"/>
            <a:ext cx="484377" cy="487887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6" y="3396310"/>
            <a:ext cx="480868" cy="480868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28" y="3955171"/>
            <a:ext cx="477357" cy="487887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51" y="4864459"/>
            <a:ext cx="487887" cy="470338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4867223"/>
            <a:ext cx="480867" cy="491397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5" y="4455376"/>
            <a:ext cx="487887" cy="487887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" y="3856029"/>
            <a:ext cx="487888" cy="501927"/>
          </a:xfrm>
          <a:prstGeom prst="rect">
            <a:avLst/>
          </a:prstGeom>
        </p:spPr>
      </p:pic>
      <p:sp>
        <p:nvSpPr>
          <p:cNvPr id="21" name="20 CuadroTexto"/>
          <p:cNvSpPr txBox="1"/>
          <p:nvPr/>
        </p:nvSpPr>
        <p:spPr>
          <a:xfrm>
            <a:off x="179512" y="170080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Evaluación inicial</a:t>
            </a:r>
            <a:endParaRPr lang="es-ES" sz="1600" dirty="0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3060152" y="3952519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4577" y="5358990"/>
            <a:ext cx="241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Todas las orientaciones sin </a:t>
            </a:r>
            <a:r>
              <a:rPr lang="es-ES" sz="1400" dirty="0" err="1" smtClean="0"/>
              <a:t>feedback</a:t>
            </a:r>
            <a:endParaRPr lang="es-ES" sz="1400" dirty="0"/>
          </a:p>
        </p:txBody>
      </p:sp>
      <p:pic>
        <p:nvPicPr>
          <p:cNvPr id="57" name="5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501926" cy="505436"/>
          </a:xfrm>
          <a:prstGeom prst="rect">
            <a:avLst/>
          </a:prstGeom>
        </p:spPr>
      </p:pic>
      <p:pic>
        <p:nvPicPr>
          <p:cNvPr id="58" name="57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86364"/>
            <a:ext cx="487887" cy="487887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67" y="3286364"/>
            <a:ext cx="484377" cy="487887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30" y="2152520"/>
            <a:ext cx="480866" cy="473846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52520"/>
            <a:ext cx="487887" cy="470338"/>
          </a:xfrm>
          <a:prstGeom prst="rect">
            <a:avLst/>
          </a:prstGeom>
        </p:spPr>
      </p:pic>
      <p:sp>
        <p:nvSpPr>
          <p:cNvPr id="65" name="64 CuadroTexto"/>
          <p:cNvSpPr txBox="1"/>
          <p:nvPr/>
        </p:nvSpPr>
        <p:spPr>
          <a:xfrm>
            <a:off x="2925648" y="2401724"/>
            <a:ext cx="310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Entrenan ángulos 30º </a:t>
            </a:r>
          </a:p>
          <a:p>
            <a:pPr algn="ctr"/>
            <a:r>
              <a:rPr lang="es-ES" sz="1400" dirty="0" smtClean="0"/>
              <a:t>Cuatro sesiones de niveles con </a:t>
            </a:r>
            <a:r>
              <a:rPr lang="es-ES" sz="1400" dirty="0" err="1" smtClean="0"/>
              <a:t>feedback</a:t>
            </a:r>
            <a:endParaRPr lang="es-ES" sz="1400" dirty="0" smtClean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31" y="4653136"/>
            <a:ext cx="477357" cy="484377"/>
          </a:xfrm>
          <a:prstGeom prst="rect">
            <a:avLst/>
          </a:prstGeom>
        </p:spPr>
      </p:pic>
      <p:pic>
        <p:nvPicPr>
          <p:cNvPr id="67" name="66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653136"/>
            <a:ext cx="487888" cy="501927"/>
          </a:xfrm>
          <a:prstGeom prst="rect">
            <a:avLst/>
          </a:prstGeom>
        </p:spPr>
      </p:pic>
      <p:pic>
        <p:nvPicPr>
          <p:cNvPr id="68" name="6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9" y="4653136"/>
            <a:ext cx="477357" cy="487887"/>
          </a:xfrm>
          <a:prstGeom prst="rect">
            <a:avLst/>
          </a:prstGeom>
        </p:spPr>
      </p:pic>
      <p:pic>
        <p:nvPicPr>
          <p:cNvPr id="69" name="6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76324"/>
            <a:ext cx="480868" cy="480868"/>
          </a:xfrm>
          <a:prstGeom prst="rect">
            <a:avLst/>
          </a:prstGeom>
        </p:spPr>
      </p:pic>
      <p:pic>
        <p:nvPicPr>
          <p:cNvPr id="70" name="6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53136"/>
            <a:ext cx="480867" cy="491397"/>
          </a:xfrm>
          <a:prstGeom prst="rect">
            <a:avLst/>
          </a:prstGeom>
        </p:spPr>
      </p:pic>
      <p:sp>
        <p:nvSpPr>
          <p:cNvPr id="71" name="70 CuadroTexto"/>
          <p:cNvSpPr txBox="1"/>
          <p:nvPr/>
        </p:nvSpPr>
        <p:spPr>
          <a:xfrm>
            <a:off x="3155030" y="5253393"/>
            <a:ext cx="2695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 entrenan nada (Grupo Control)</a:t>
            </a:r>
            <a:endParaRPr lang="es-ES" sz="1400" dirty="0"/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3059832" y="2656576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3059832" y="5229200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7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60" y="2176593"/>
            <a:ext cx="501926" cy="505436"/>
          </a:xfrm>
          <a:prstGeom prst="rect">
            <a:avLst/>
          </a:prstGeom>
        </p:spPr>
      </p:pic>
      <p:pic>
        <p:nvPicPr>
          <p:cNvPr id="74" name="7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98" y="3113656"/>
            <a:ext cx="480866" cy="473846"/>
          </a:xfrm>
          <a:prstGeom prst="rect">
            <a:avLst/>
          </a:prstGeom>
        </p:spPr>
      </p:pic>
      <p:pic>
        <p:nvPicPr>
          <p:cNvPr id="75" name="7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21" y="2587182"/>
            <a:ext cx="477357" cy="484377"/>
          </a:xfrm>
          <a:prstGeom prst="rect">
            <a:avLst/>
          </a:prstGeom>
        </p:spPr>
      </p:pic>
      <p:pic>
        <p:nvPicPr>
          <p:cNvPr id="76" name="7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35" y="2379607"/>
            <a:ext cx="484377" cy="487887"/>
          </a:xfrm>
          <a:prstGeom prst="rect">
            <a:avLst/>
          </a:prstGeom>
        </p:spPr>
      </p:pic>
      <p:pic>
        <p:nvPicPr>
          <p:cNvPr id="77" name="76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17" y="3396310"/>
            <a:ext cx="480868" cy="480868"/>
          </a:xfrm>
          <a:prstGeom prst="rect">
            <a:avLst/>
          </a:prstGeom>
        </p:spPr>
      </p:pic>
      <p:pic>
        <p:nvPicPr>
          <p:cNvPr id="78" name="7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9" y="3955171"/>
            <a:ext cx="477357" cy="487887"/>
          </a:xfrm>
          <a:prstGeom prst="rect">
            <a:avLst/>
          </a:prstGeom>
        </p:spPr>
      </p:pic>
      <p:pic>
        <p:nvPicPr>
          <p:cNvPr id="79" name="78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82" y="4864459"/>
            <a:ext cx="487887" cy="470338"/>
          </a:xfrm>
          <a:prstGeom prst="rect">
            <a:avLst/>
          </a:prstGeom>
        </p:spPr>
      </p:pic>
      <p:pic>
        <p:nvPicPr>
          <p:cNvPr id="80" name="7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43" y="4867223"/>
            <a:ext cx="480867" cy="491397"/>
          </a:xfrm>
          <a:prstGeom prst="rect">
            <a:avLst/>
          </a:prstGeom>
        </p:spPr>
      </p:pic>
      <p:pic>
        <p:nvPicPr>
          <p:cNvPr id="81" name="80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56" y="4455376"/>
            <a:ext cx="487887" cy="487887"/>
          </a:xfrm>
          <a:prstGeom prst="rect">
            <a:avLst/>
          </a:prstGeom>
        </p:spPr>
      </p:pic>
      <p:pic>
        <p:nvPicPr>
          <p:cNvPr id="82" name="81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22" y="3856029"/>
            <a:ext cx="487888" cy="501927"/>
          </a:xfrm>
          <a:prstGeom prst="rect">
            <a:avLst/>
          </a:prstGeom>
        </p:spPr>
      </p:pic>
      <p:sp>
        <p:nvSpPr>
          <p:cNvPr id="83" name="82 CuadroTexto"/>
          <p:cNvSpPr txBox="1"/>
          <p:nvPr/>
        </p:nvSpPr>
        <p:spPr>
          <a:xfrm>
            <a:off x="6579143" y="170080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Evaluación final</a:t>
            </a:r>
            <a:endParaRPr lang="es-ES" sz="16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6444208" y="5358990"/>
            <a:ext cx="241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Todas las orientaciones sin </a:t>
            </a:r>
            <a:r>
              <a:rPr lang="es-ES" sz="1400" dirty="0" err="1" smtClean="0"/>
              <a:t>feedback</a:t>
            </a:r>
            <a:endParaRPr lang="es-ES" sz="1400" dirty="0"/>
          </a:p>
        </p:txBody>
      </p:sp>
      <p:sp>
        <p:nvSpPr>
          <p:cNvPr id="30" name="29 Rectángulo"/>
          <p:cNvSpPr/>
          <p:nvPr/>
        </p:nvSpPr>
        <p:spPr>
          <a:xfrm>
            <a:off x="44577" y="2060848"/>
            <a:ext cx="2655215" cy="334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84 Rectángulo"/>
          <p:cNvSpPr/>
          <p:nvPr/>
        </p:nvSpPr>
        <p:spPr>
          <a:xfrm>
            <a:off x="6372200" y="2060848"/>
            <a:ext cx="2655215" cy="334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0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530" y="333259"/>
            <a:ext cx="287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De que voy a hablar…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Índice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6530" y="5776409"/>
            <a:ext cx="547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De que NO voy a hablar…           </a:t>
            </a:r>
          </a:p>
          <a:p>
            <a:r>
              <a:rPr lang="es-ES" sz="1200" dirty="0" smtClean="0"/>
              <a:t>      </a:t>
            </a:r>
            <a:r>
              <a:rPr lang="es-ES" sz="1600" dirty="0" smtClean="0"/>
              <a:t>-  El desarrollo del software utilizado </a:t>
            </a:r>
            <a:r>
              <a:rPr lang="es-ES" sz="1400" dirty="0" smtClean="0"/>
              <a:t>(la mayor parte del trabajo)</a:t>
            </a:r>
            <a:endParaRPr lang="es-ES" sz="1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847426"/>
            <a:ext cx="89227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- El punto de partida:  El </a:t>
            </a:r>
            <a:r>
              <a:rPr lang="es-ES" sz="1600" dirty="0" err="1" smtClean="0"/>
              <a:t>vOICe</a:t>
            </a:r>
            <a:r>
              <a:rPr lang="es-ES" sz="1600" dirty="0" smtClean="0"/>
              <a:t> </a:t>
            </a:r>
          </a:p>
          <a:p>
            <a:r>
              <a:rPr lang="es-ES" sz="1400" dirty="0" smtClean="0"/>
              <a:t>	</a:t>
            </a:r>
            <a:r>
              <a:rPr lang="es-ES" sz="1200" dirty="0" smtClean="0"/>
              <a:t>¿Para que sirve?</a:t>
            </a:r>
          </a:p>
          <a:p>
            <a:r>
              <a:rPr lang="es-ES" sz="1200" dirty="0" smtClean="0"/>
              <a:t>	¿Cómo funciona?</a:t>
            </a:r>
          </a:p>
          <a:p>
            <a:r>
              <a:rPr lang="es-ES" sz="1600" dirty="0" smtClean="0"/>
              <a:t>- El objetivo:  Estudiar la habilidad de percibir geometría, de que depende, como se entrena y si transfiere.</a:t>
            </a:r>
          </a:p>
          <a:p>
            <a:r>
              <a:rPr lang="es-ES" sz="1400" dirty="0"/>
              <a:t>	</a:t>
            </a:r>
            <a:r>
              <a:rPr lang="es-ES" sz="1200" dirty="0" smtClean="0"/>
              <a:t>El diseño experimental en abstracto.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Herramientas necesarias.</a:t>
            </a:r>
          </a:p>
          <a:p>
            <a:r>
              <a:rPr lang="es-ES" sz="1600" dirty="0" smtClean="0"/>
              <a:t>- La generación de los estímulos</a:t>
            </a:r>
          </a:p>
          <a:p>
            <a:r>
              <a:rPr lang="es-ES" sz="1200" dirty="0" smtClean="0"/>
              <a:t>	Las limitaciones del </a:t>
            </a:r>
            <a:r>
              <a:rPr lang="es-ES" sz="1200" dirty="0" err="1" smtClean="0"/>
              <a:t>vOICe</a:t>
            </a:r>
            <a:r>
              <a:rPr lang="es-ES" sz="1200" dirty="0" smtClean="0"/>
              <a:t>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Como construir estímulos abstractos, y como materializarlos.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Ejemplos varios de figuras utilizadas</a:t>
            </a:r>
          </a:p>
          <a:p>
            <a:r>
              <a:rPr lang="es-ES" sz="1600" dirty="0" smtClean="0"/>
              <a:t>- Primeros resultados cualitativos</a:t>
            </a:r>
          </a:p>
          <a:p>
            <a:r>
              <a:rPr lang="es-ES" sz="1200" dirty="0" smtClean="0"/>
              <a:t>	El efecto de los ejes cartesianos en el sistema de representación.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El problema de establecer una escala de dificultad.</a:t>
            </a:r>
          </a:p>
          <a:p>
            <a:r>
              <a:rPr lang="es-ES" sz="1600" dirty="0" smtClean="0"/>
              <a:t>- Cambio de paradigma: La necesidad de medir umbrales de detección</a:t>
            </a:r>
          </a:p>
          <a:p>
            <a:r>
              <a:rPr lang="es-ES" sz="1200" dirty="0" smtClean="0"/>
              <a:t>	Algoritmos tipo </a:t>
            </a:r>
            <a:r>
              <a:rPr lang="es-ES" sz="1200" dirty="0" err="1" smtClean="0"/>
              <a:t>StairCase</a:t>
            </a:r>
            <a:r>
              <a:rPr lang="es-ES" sz="1200" dirty="0" smtClean="0"/>
              <a:t>, ejemplos y adaptaciones.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Puesta a punto y medición preliminar para observar dependencia del umbral con la orientación.</a:t>
            </a:r>
          </a:p>
          <a:p>
            <a:r>
              <a:rPr lang="es-ES" sz="1600" dirty="0" smtClean="0"/>
              <a:t>- Experimento: La dependencia de la capacidad de percibir en función de la orientación de las figuras.</a:t>
            </a:r>
          </a:p>
          <a:p>
            <a:r>
              <a:rPr lang="es-ES" sz="1200" dirty="0" smtClean="0"/>
              <a:t>	Diseño experimental y limitaciones observadas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Resultados obtenidos</a:t>
            </a:r>
          </a:p>
          <a:p>
            <a:r>
              <a:rPr lang="es-ES" sz="1600" dirty="0" smtClean="0"/>
              <a:t>- Experimento: Medición del efecto del entrenamiento.</a:t>
            </a:r>
          </a:p>
          <a:p>
            <a:r>
              <a:rPr lang="es-ES" sz="1200" dirty="0" smtClean="0"/>
              <a:t>	Diseño experimental y limitaciones observadas</a:t>
            </a:r>
          </a:p>
          <a:p>
            <a:r>
              <a:rPr lang="es-ES" sz="1200" dirty="0" smtClean="0"/>
              <a:t>	Resultados obtenidos</a:t>
            </a:r>
          </a:p>
          <a:p>
            <a:r>
              <a:rPr lang="es-ES" sz="1600" dirty="0" smtClean="0"/>
              <a:t>- Conclusiones generales y perspectivas futuras</a:t>
            </a:r>
          </a:p>
        </p:txBody>
      </p:sp>
    </p:spTree>
    <p:extLst>
      <p:ext uri="{BB962C8B-B14F-4D97-AF65-F5344CB8AC3E}">
        <p14:creationId xmlns:p14="http://schemas.microsoft.com/office/powerpoint/2010/main" val="29431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Volviendo a la idea original…</a:t>
            </a:r>
            <a:endParaRPr lang="es-ES" sz="3200" dirty="0" smtClean="0"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144621" y="1052736"/>
            <a:ext cx="481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Queremos observar el efecto del entrenamiento</a:t>
            </a:r>
            <a:endParaRPr lang="es-ES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9" y="2176593"/>
            <a:ext cx="501926" cy="505436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67" y="3113656"/>
            <a:ext cx="480866" cy="473846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0" y="2587182"/>
            <a:ext cx="477357" cy="484377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79607"/>
            <a:ext cx="484377" cy="487887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6" y="3396310"/>
            <a:ext cx="480868" cy="480868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28" y="3955171"/>
            <a:ext cx="477357" cy="487887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51" y="4864459"/>
            <a:ext cx="487887" cy="470338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4867223"/>
            <a:ext cx="480867" cy="491397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5" y="4455376"/>
            <a:ext cx="487887" cy="487887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" y="3856029"/>
            <a:ext cx="487888" cy="501927"/>
          </a:xfrm>
          <a:prstGeom prst="rect">
            <a:avLst/>
          </a:prstGeom>
        </p:spPr>
      </p:pic>
      <p:sp>
        <p:nvSpPr>
          <p:cNvPr id="21" name="20 CuadroTexto"/>
          <p:cNvSpPr txBox="1"/>
          <p:nvPr/>
        </p:nvSpPr>
        <p:spPr>
          <a:xfrm>
            <a:off x="179512" y="170080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Evaluación inicial</a:t>
            </a: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4577" y="5358990"/>
            <a:ext cx="241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Todas las orientaciones sin </a:t>
            </a:r>
            <a:r>
              <a:rPr lang="es-ES" sz="1400" dirty="0" err="1" smtClean="0"/>
              <a:t>feedback</a:t>
            </a:r>
            <a:endParaRPr lang="es-ES" sz="1400" dirty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31" y="4653136"/>
            <a:ext cx="477357" cy="484377"/>
          </a:xfrm>
          <a:prstGeom prst="rect">
            <a:avLst/>
          </a:prstGeom>
        </p:spPr>
      </p:pic>
      <p:pic>
        <p:nvPicPr>
          <p:cNvPr id="67" name="66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653136"/>
            <a:ext cx="487888" cy="501927"/>
          </a:xfrm>
          <a:prstGeom prst="rect">
            <a:avLst/>
          </a:prstGeom>
        </p:spPr>
      </p:pic>
      <p:pic>
        <p:nvPicPr>
          <p:cNvPr id="68" name="6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9" y="4653136"/>
            <a:ext cx="477357" cy="487887"/>
          </a:xfrm>
          <a:prstGeom prst="rect">
            <a:avLst/>
          </a:prstGeom>
        </p:spPr>
      </p:pic>
      <p:pic>
        <p:nvPicPr>
          <p:cNvPr id="69" name="6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76324"/>
            <a:ext cx="480868" cy="480868"/>
          </a:xfrm>
          <a:prstGeom prst="rect">
            <a:avLst/>
          </a:prstGeom>
        </p:spPr>
      </p:pic>
      <p:pic>
        <p:nvPicPr>
          <p:cNvPr id="70" name="6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53136"/>
            <a:ext cx="480867" cy="491397"/>
          </a:xfrm>
          <a:prstGeom prst="rect">
            <a:avLst/>
          </a:prstGeom>
        </p:spPr>
      </p:pic>
      <p:sp>
        <p:nvSpPr>
          <p:cNvPr id="71" name="70 CuadroTexto"/>
          <p:cNvSpPr txBox="1"/>
          <p:nvPr/>
        </p:nvSpPr>
        <p:spPr>
          <a:xfrm>
            <a:off x="3155030" y="5253393"/>
            <a:ext cx="2695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 entrenan nada (Grupo Control)</a:t>
            </a:r>
            <a:endParaRPr lang="es-ES" sz="1400" dirty="0"/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3059832" y="5229200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7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60" y="2176593"/>
            <a:ext cx="501926" cy="505436"/>
          </a:xfrm>
          <a:prstGeom prst="rect">
            <a:avLst/>
          </a:prstGeom>
        </p:spPr>
      </p:pic>
      <p:pic>
        <p:nvPicPr>
          <p:cNvPr id="74" name="7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98" y="3113656"/>
            <a:ext cx="480866" cy="473846"/>
          </a:xfrm>
          <a:prstGeom prst="rect">
            <a:avLst/>
          </a:prstGeom>
        </p:spPr>
      </p:pic>
      <p:pic>
        <p:nvPicPr>
          <p:cNvPr id="75" name="7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21" y="2587182"/>
            <a:ext cx="477357" cy="484377"/>
          </a:xfrm>
          <a:prstGeom prst="rect">
            <a:avLst/>
          </a:prstGeom>
        </p:spPr>
      </p:pic>
      <p:pic>
        <p:nvPicPr>
          <p:cNvPr id="76" name="7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35" y="2379607"/>
            <a:ext cx="484377" cy="487887"/>
          </a:xfrm>
          <a:prstGeom prst="rect">
            <a:avLst/>
          </a:prstGeom>
        </p:spPr>
      </p:pic>
      <p:pic>
        <p:nvPicPr>
          <p:cNvPr id="77" name="76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17" y="3396310"/>
            <a:ext cx="480868" cy="480868"/>
          </a:xfrm>
          <a:prstGeom prst="rect">
            <a:avLst/>
          </a:prstGeom>
        </p:spPr>
      </p:pic>
      <p:pic>
        <p:nvPicPr>
          <p:cNvPr id="78" name="7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9" y="3955171"/>
            <a:ext cx="477357" cy="487887"/>
          </a:xfrm>
          <a:prstGeom prst="rect">
            <a:avLst/>
          </a:prstGeom>
        </p:spPr>
      </p:pic>
      <p:pic>
        <p:nvPicPr>
          <p:cNvPr id="79" name="78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82" y="4864459"/>
            <a:ext cx="487887" cy="470338"/>
          </a:xfrm>
          <a:prstGeom prst="rect">
            <a:avLst/>
          </a:prstGeom>
        </p:spPr>
      </p:pic>
      <p:pic>
        <p:nvPicPr>
          <p:cNvPr id="80" name="7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43" y="4867223"/>
            <a:ext cx="480867" cy="491397"/>
          </a:xfrm>
          <a:prstGeom prst="rect">
            <a:avLst/>
          </a:prstGeom>
        </p:spPr>
      </p:pic>
      <p:pic>
        <p:nvPicPr>
          <p:cNvPr id="81" name="80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56" y="4455376"/>
            <a:ext cx="487887" cy="487887"/>
          </a:xfrm>
          <a:prstGeom prst="rect">
            <a:avLst/>
          </a:prstGeom>
        </p:spPr>
      </p:pic>
      <p:pic>
        <p:nvPicPr>
          <p:cNvPr id="82" name="81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22" y="3856029"/>
            <a:ext cx="487888" cy="501927"/>
          </a:xfrm>
          <a:prstGeom prst="rect">
            <a:avLst/>
          </a:prstGeom>
        </p:spPr>
      </p:pic>
      <p:sp>
        <p:nvSpPr>
          <p:cNvPr id="83" name="82 CuadroTexto"/>
          <p:cNvSpPr txBox="1"/>
          <p:nvPr/>
        </p:nvSpPr>
        <p:spPr>
          <a:xfrm>
            <a:off x="6579143" y="170080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Evaluación final</a:t>
            </a:r>
            <a:endParaRPr lang="es-ES" sz="16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6444208" y="5358990"/>
            <a:ext cx="241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Todas las orientaciones sin </a:t>
            </a:r>
            <a:r>
              <a:rPr lang="es-ES" sz="1400" dirty="0" err="1" smtClean="0"/>
              <a:t>feedback</a:t>
            </a:r>
            <a:endParaRPr lang="es-ES" sz="1400" dirty="0"/>
          </a:p>
        </p:txBody>
      </p:sp>
      <p:sp>
        <p:nvSpPr>
          <p:cNvPr id="30" name="29 Rectángulo"/>
          <p:cNvSpPr/>
          <p:nvPr/>
        </p:nvSpPr>
        <p:spPr>
          <a:xfrm>
            <a:off x="44577" y="2060848"/>
            <a:ext cx="2655215" cy="334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84 Rectángulo"/>
          <p:cNvSpPr/>
          <p:nvPr/>
        </p:nvSpPr>
        <p:spPr>
          <a:xfrm>
            <a:off x="6372200" y="2060848"/>
            <a:ext cx="2655215" cy="334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76" y="3361665"/>
            <a:ext cx="3435467" cy="1219463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76" y="2079070"/>
            <a:ext cx="3435467" cy="12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71 CuadroTexto"/>
          <p:cNvSpPr txBox="1"/>
          <p:nvPr/>
        </p:nvSpPr>
        <p:spPr>
          <a:xfrm>
            <a:off x="2627784" y="3699248"/>
            <a:ext cx="369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Entrenan paralelismo 30º </a:t>
            </a:r>
          </a:p>
          <a:p>
            <a:pPr algn="ctr"/>
            <a:r>
              <a:rPr lang="es-ES" sz="1400" dirty="0" smtClean="0"/>
              <a:t>Cuatro sesiones de niveles con </a:t>
            </a:r>
            <a:r>
              <a:rPr lang="es-ES" sz="1400" dirty="0" err="1" smtClean="0"/>
              <a:t>feedback</a:t>
            </a:r>
            <a:endParaRPr lang="es-ES" sz="1400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Volviendo a la idea original…</a:t>
            </a:r>
            <a:endParaRPr lang="es-ES" sz="3200" dirty="0" smtClean="0"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144621" y="1052736"/>
            <a:ext cx="481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Queremos observar el efecto del entrenamiento</a:t>
            </a:r>
            <a:endParaRPr lang="es-ES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9" y="2176593"/>
            <a:ext cx="501926" cy="505436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67" y="3113656"/>
            <a:ext cx="480866" cy="473846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0" y="2587182"/>
            <a:ext cx="477357" cy="484377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79607"/>
            <a:ext cx="484377" cy="487887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6" y="3396310"/>
            <a:ext cx="480868" cy="480868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28" y="3955171"/>
            <a:ext cx="477357" cy="487887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51" y="4864459"/>
            <a:ext cx="487887" cy="470338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4867223"/>
            <a:ext cx="480867" cy="491397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5" y="4455376"/>
            <a:ext cx="487887" cy="487887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" y="3856029"/>
            <a:ext cx="487888" cy="501927"/>
          </a:xfrm>
          <a:prstGeom prst="rect">
            <a:avLst/>
          </a:prstGeom>
        </p:spPr>
      </p:pic>
      <p:sp>
        <p:nvSpPr>
          <p:cNvPr id="21" name="20 CuadroTexto"/>
          <p:cNvSpPr txBox="1"/>
          <p:nvPr/>
        </p:nvSpPr>
        <p:spPr>
          <a:xfrm>
            <a:off x="179512" y="170080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Evaluación inicial</a:t>
            </a:r>
            <a:endParaRPr lang="es-ES" sz="1600" dirty="0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3060152" y="3952519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4577" y="5358990"/>
            <a:ext cx="241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Todas las orientaciones sin </a:t>
            </a:r>
            <a:r>
              <a:rPr lang="es-ES" sz="1400" dirty="0" err="1" smtClean="0"/>
              <a:t>feedback</a:t>
            </a:r>
            <a:endParaRPr lang="es-ES" sz="1400" dirty="0"/>
          </a:p>
        </p:txBody>
      </p:sp>
      <p:pic>
        <p:nvPicPr>
          <p:cNvPr id="57" name="5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501926" cy="505436"/>
          </a:xfrm>
          <a:prstGeom prst="rect">
            <a:avLst/>
          </a:prstGeom>
        </p:spPr>
      </p:pic>
      <p:pic>
        <p:nvPicPr>
          <p:cNvPr id="58" name="57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86364"/>
            <a:ext cx="487887" cy="487887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67" y="3286364"/>
            <a:ext cx="484377" cy="487887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30" y="2152520"/>
            <a:ext cx="480866" cy="473846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52520"/>
            <a:ext cx="487887" cy="470338"/>
          </a:xfrm>
          <a:prstGeom prst="rect">
            <a:avLst/>
          </a:prstGeom>
        </p:spPr>
      </p:pic>
      <p:sp>
        <p:nvSpPr>
          <p:cNvPr id="65" name="64 CuadroTexto"/>
          <p:cNvSpPr txBox="1"/>
          <p:nvPr/>
        </p:nvSpPr>
        <p:spPr>
          <a:xfrm>
            <a:off x="2925648" y="2401724"/>
            <a:ext cx="310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Entrenan ángulos 30º </a:t>
            </a:r>
          </a:p>
          <a:p>
            <a:pPr algn="ctr"/>
            <a:r>
              <a:rPr lang="es-ES" sz="1400" dirty="0" smtClean="0"/>
              <a:t>Cuatro sesiones de niveles con </a:t>
            </a:r>
            <a:r>
              <a:rPr lang="es-ES" sz="1400" dirty="0" err="1" smtClean="0"/>
              <a:t>feedback</a:t>
            </a:r>
            <a:endParaRPr lang="es-ES" sz="1400" dirty="0" smtClean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31" y="4653136"/>
            <a:ext cx="477357" cy="484377"/>
          </a:xfrm>
          <a:prstGeom prst="rect">
            <a:avLst/>
          </a:prstGeom>
        </p:spPr>
      </p:pic>
      <p:pic>
        <p:nvPicPr>
          <p:cNvPr id="67" name="66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653136"/>
            <a:ext cx="487888" cy="501927"/>
          </a:xfrm>
          <a:prstGeom prst="rect">
            <a:avLst/>
          </a:prstGeom>
        </p:spPr>
      </p:pic>
      <p:pic>
        <p:nvPicPr>
          <p:cNvPr id="68" name="6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9" y="4653136"/>
            <a:ext cx="477357" cy="487887"/>
          </a:xfrm>
          <a:prstGeom prst="rect">
            <a:avLst/>
          </a:prstGeom>
        </p:spPr>
      </p:pic>
      <p:pic>
        <p:nvPicPr>
          <p:cNvPr id="69" name="6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76324"/>
            <a:ext cx="480868" cy="480868"/>
          </a:xfrm>
          <a:prstGeom prst="rect">
            <a:avLst/>
          </a:prstGeom>
        </p:spPr>
      </p:pic>
      <p:pic>
        <p:nvPicPr>
          <p:cNvPr id="70" name="6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53136"/>
            <a:ext cx="480867" cy="491397"/>
          </a:xfrm>
          <a:prstGeom prst="rect">
            <a:avLst/>
          </a:prstGeom>
        </p:spPr>
      </p:pic>
      <p:sp>
        <p:nvSpPr>
          <p:cNvPr id="71" name="70 CuadroTexto"/>
          <p:cNvSpPr txBox="1"/>
          <p:nvPr/>
        </p:nvSpPr>
        <p:spPr>
          <a:xfrm>
            <a:off x="3155030" y="5253393"/>
            <a:ext cx="2695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 entrenan nada (Grupo Control)</a:t>
            </a:r>
            <a:endParaRPr lang="es-ES" sz="1400" dirty="0"/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3059832" y="2656576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3059832" y="5229200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7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60" y="2176593"/>
            <a:ext cx="501926" cy="505436"/>
          </a:xfrm>
          <a:prstGeom prst="rect">
            <a:avLst/>
          </a:prstGeom>
        </p:spPr>
      </p:pic>
      <p:pic>
        <p:nvPicPr>
          <p:cNvPr id="74" name="7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98" y="3113656"/>
            <a:ext cx="480866" cy="473846"/>
          </a:xfrm>
          <a:prstGeom prst="rect">
            <a:avLst/>
          </a:prstGeom>
        </p:spPr>
      </p:pic>
      <p:pic>
        <p:nvPicPr>
          <p:cNvPr id="75" name="7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21" y="2587182"/>
            <a:ext cx="477357" cy="484377"/>
          </a:xfrm>
          <a:prstGeom prst="rect">
            <a:avLst/>
          </a:prstGeom>
        </p:spPr>
      </p:pic>
      <p:pic>
        <p:nvPicPr>
          <p:cNvPr id="76" name="7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35" y="2379607"/>
            <a:ext cx="484377" cy="487887"/>
          </a:xfrm>
          <a:prstGeom prst="rect">
            <a:avLst/>
          </a:prstGeom>
        </p:spPr>
      </p:pic>
      <p:pic>
        <p:nvPicPr>
          <p:cNvPr id="77" name="76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17" y="3396310"/>
            <a:ext cx="480868" cy="480868"/>
          </a:xfrm>
          <a:prstGeom prst="rect">
            <a:avLst/>
          </a:prstGeom>
        </p:spPr>
      </p:pic>
      <p:pic>
        <p:nvPicPr>
          <p:cNvPr id="78" name="7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9" y="3955171"/>
            <a:ext cx="477357" cy="487887"/>
          </a:xfrm>
          <a:prstGeom prst="rect">
            <a:avLst/>
          </a:prstGeom>
        </p:spPr>
      </p:pic>
      <p:pic>
        <p:nvPicPr>
          <p:cNvPr id="79" name="78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82" y="4864459"/>
            <a:ext cx="487887" cy="470338"/>
          </a:xfrm>
          <a:prstGeom prst="rect">
            <a:avLst/>
          </a:prstGeom>
        </p:spPr>
      </p:pic>
      <p:pic>
        <p:nvPicPr>
          <p:cNvPr id="80" name="7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43" y="4867223"/>
            <a:ext cx="480867" cy="491397"/>
          </a:xfrm>
          <a:prstGeom prst="rect">
            <a:avLst/>
          </a:prstGeom>
        </p:spPr>
      </p:pic>
      <p:pic>
        <p:nvPicPr>
          <p:cNvPr id="81" name="80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56" y="4455376"/>
            <a:ext cx="487887" cy="487887"/>
          </a:xfrm>
          <a:prstGeom prst="rect">
            <a:avLst/>
          </a:prstGeom>
        </p:spPr>
      </p:pic>
      <p:pic>
        <p:nvPicPr>
          <p:cNvPr id="82" name="81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22" y="3856029"/>
            <a:ext cx="487888" cy="501927"/>
          </a:xfrm>
          <a:prstGeom prst="rect">
            <a:avLst/>
          </a:prstGeom>
        </p:spPr>
      </p:pic>
      <p:sp>
        <p:nvSpPr>
          <p:cNvPr id="83" name="82 CuadroTexto"/>
          <p:cNvSpPr txBox="1"/>
          <p:nvPr/>
        </p:nvSpPr>
        <p:spPr>
          <a:xfrm>
            <a:off x="6579143" y="170080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Evaluación final</a:t>
            </a:r>
            <a:endParaRPr lang="es-ES" sz="16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6444208" y="5358990"/>
            <a:ext cx="241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Todas las orientaciones sin </a:t>
            </a:r>
            <a:r>
              <a:rPr lang="es-ES" sz="1400" dirty="0" err="1" smtClean="0"/>
              <a:t>feedback</a:t>
            </a:r>
            <a:endParaRPr lang="es-ES" sz="1400" dirty="0"/>
          </a:p>
        </p:txBody>
      </p:sp>
      <p:sp>
        <p:nvSpPr>
          <p:cNvPr id="30" name="29 Rectángulo"/>
          <p:cNvSpPr/>
          <p:nvPr/>
        </p:nvSpPr>
        <p:spPr>
          <a:xfrm>
            <a:off x="44577" y="2060848"/>
            <a:ext cx="2655215" cy="334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84 Rectángulo"/>
          <p:cNvSpPr/>
          <p:nvPr/>
        </p:nvSpPr>
        <p:spPr>
          <a:xfrm>
            <a:off x="6372200" y="2060848"/>
            <a:ext cx="2655215" cy="334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9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71 CuadroTexto"/>
          <p:cNvSpPr txBox="1"/>
          <p:nvPr/>
        </p:nvSpPr>
        <p:spPr>
          <a:xfrm>
            <a:off x="2627784" y="3699248"/>
            <a:ext cx="369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Entrenan paralelismo 30º </a:t>
            </a:r>
          </a:p>
          <a:p>
            <a:pPr algn="ctr"/>
            <a:r>
              <a:rPr lang="es-ES" sz="1400" dirty="0" smtClean="0"/>
              <a:t>Cuatro sesiones de niveles con </a:t>
            </a:r>
            <a:r>
              <a:rPr lang="es-ES" sz="1400" dirty="0" err="1" smtClean="0"/>
              <a:t>feedback</a:t>
            </a:r>
            <a:endParaRPr lang="es-ES" sz="1400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Volviendo a la idea original…</a:t>
            </a:r>
            <a:endParaRPr lang="es-ES" sz="3200" dirty="0" smtClean="0"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144621" y="1052736"/>
            <a:ext cx="481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Queremos observar el efecto del entrenamiento</a:t>
            </a:r>
            <a:endParaRPr lang="es-ES" dirty="0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3060152" y="3952519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5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501926" cy="505436"/>
          </a:xfrm>
          <a:prstGeom prst="rect">
            <a:avLst/>
          </a:prstGeom>
        </p:spPr>
      </p:pic>
      <p:pic>
        <p:nvPicPr>
          <p:cNvPr id="58" name="5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86364"/>
            <a:ext cx="487887" cy="487887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67" y="3286364"/>
            <a:ext cx="484377" cy="487887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30" y="2152520"/>
            <a:ext cx="480866" cy="473846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52520"/>
            <a:ext cx="487887" cy="470338"/>
          </a:xfrm>
          <a:prstGeom prst="rect">
            <a:avLst/>
          </a:prstGeom>
        </p:spPr>
      </p:pic>
      <p:sp>
        <p:nvSpPr>
          <p:cNvPr id="65" name="64 CuadroTexto"/>
          <p:cNvSpPr txBox="1"/>
          <p:nvPr/>
        </p:nvSpPr>
        <p:spPr>
          <a:xfrm>
            <a:off x="2925648" y="2401724"/>
            <a:ext cx="310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Entrenan ángulos 30º </a:t>
            </a:r>
          </a:p>
          <a:p>
            <a:pPr algn="ctr"/>
            <a:r>
              <a:rPr lang="es-ES" sz="1400" dirty="0" smtClean="0"/>
              <a:t>Cuatro sesiones de niveles con </a:t>
            </a:r>
            <a:r>
              <a:rPr lang="es-ES" sz="1400" dirty="0" err="1" smtClean="0"/>
              <a:t>feedback</a:t>
            </a:r>
            <a:endParaRPr lang="es-ES" sz="1400" dirty="0" smtClean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31" y="4653136"/>
            <a:ext cx="477357" cy="484377"/>
          </a:xfrm>
          <a:prstGeom prst="rect">
            <a:avLst/>
          </a:prstGeom>
        </p:spPr>
      </p:pic>
      <p:pic>
        <p:nvPicPr>
          <p:cNvPr id="67" name="66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653136"/>
            <a:ext cx="487888" cy="501927"/>
          </a:xfrm>
          <a:prstGeom prst="rect">
            <a:avLst/>
          </a:prstGeom>
        </p:spPr>
      </p:pic>
      <p:pic>
        <p:nvPicPr>
          <p:cNvPr id="68" name="67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9" y="4653136"/>
            <a:ext cx="477357" cy="487887"/>
          </a:xfrm>
          <a:prstGeom prst="rect">
            <a:avLst/>
          </a:prstGeom>
        </p:spPr>
      </p:pic>
      <p:pic>
        <p:nvPicPr>
          <p:cNvPr id="69" name="68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76324"/>
            <a:ext cx="480868" cy="480868"/>
          </a:xfrm>
          <a:prstGeom prst="rect">
            <a:avLst/>
          </a:prstGeom>
        </p:spPr>
      </p:pic>
      <p:pic>
        <p:nvPicPr>
          <p:cNvPr id="70" name="69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53136"/>
            <a:ext cx="480867" cy="491397"/>
          </a:xfrm>
          <a:prstGeom prst="rect">
            <a:avLst/>
          </a:prstGeom>
        </p:spPr>
      </p:pic>
      <p:sp>
        <p:nvSpPr>
          <p:cNvPr id="71" name="70 CuadroTexto"/>
          <p:cNvSpPr txBox="1"/>
          <p:nvPr/>
        </p:nvSpPr>
        <p:spPr>
          <a:xfrm>
            <a:off x="3155030" y="5253393"/>
            <a:ext cx="2695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 entrenan nada (Grupo Control)</a:t>
            </a:r>
            <a:endParaRPr lang="es-ES" sz="1400" dirty="0"/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3059832" y="2656576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3059832" y="5229200"/>
            <a:ext cx="288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" y="2019350"/>
            <a:ext cx="3017123" cy="3767289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71" y="2052844"/>
            <a:ext cx="3035569" cy="38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Diseños experimentales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Resultados del experimento de entrenamiento</a:t>
            </a:r>
            <a:endParaRPr lang="es-ES" sz="3200" dirty="0" smtClean="0">
              <a:latin typeface="+mj-lt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02944"/>
            <a:ext cx="4572000" cy="2231671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79512" y="2976096"/>
            <a:ext cx="4320480" cy="2580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179512" y="2264400"/>
            <a:ext cx="4320480" cy="156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613972" y="1220559"/>
            <a:ext cx="451651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Resultados más relevantes:</a:t>
            </a:r>
          </a:p>
          <a:p>
            <a:r>
              <a:rPr lang="es-ES" dirty="0"/>
              <a:t>	</a:t>
            </a:r>
            <a:r>
              <a:rPr lang="es-ES" sz="1600" dirty="0" smtClean="0"/>
              <a:t>- Hay una mejora dentro de las sesiones de entrenamiento de paralelismo que no se mantiene entre sesión y sesión.</a:t>
            </a:r>
          </a:p>
          <a:p>
            <a:r>
              <a:rPr lang="es-ES" sz="1600" dirty="0" smtClean="0"/>
              <a:t>	- Quitar el </a:t>
            </a:r>
            <a:r>
              <a:rPr lang="es-ES" sz="1600" dirty="0" err="1" smtClean="0"/>
              <a:t>feedback</a:t>
            </a:r>
            <a:r>
              <a:rPr lang="es-ES" sz="1600" dirty="0" smtClean="0"/>
              <a:t> no empeora el desempeño.</a:t>
            </a:r>
          </a:p>
          <a:p>
            <a:r>
              <a:rPr lang="es-ES" sz="1600" dirty="0"/>
              <a:t>	</a:t>
            </a:r>
            <a:r>
              <a:rPr lang="es-ES" sz="1600" dirty="0" smtClean="0"/>
              <a:t>- Hay un salto cualitativo en la primer sesión (más marcado en ángulos) que hace que los sujetos mejoren mucho más que con la posterior reiteración del entrenamiento</a:t>
            </a:r>
            <a:endParaRPr lang="es-ES" sz="1600" dirty="0"/>
          </a:p>
        </p:txBody>
      </p:sp>
      <p:sp>
        <p:nvSpPr>
          <p:cNvPr id="15" name="14 Rectángulo"/>
          <p:cNvSpPr/>
          <p:nvPr/>
        </p:nvSpPr>
        <p:spPr>
          <a:xfrm>
            <a:off x="179512" y="2698681"/>
            <a:ext cx="4320480" cy="25807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8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Diseños experimentales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Resultados del experimento de entrenamiento</a:t>
            </a:r>
            <a:endParaRPr lang="es-ES" sz="3200" dirty="0" smtClean="0">
              <a:latin typeface="+mj-lt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02944"/>
            <a:ext cx="4572000" cy="2231671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79512" y="2976096"/>
            <a:ext cx="4320480" cy="2580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179512" y="2264400"/>
            <a:ext cx="4320480" cy="156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613972" y="1220559"/>
            <a:ext cx="451651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Resultados más relevantes:</a:t>
            </a:r>
          </a:p>
          <a:p>
            <a:r>
              <a:rPr lang="es-ES" dirty="0"/>
              <a:t>	</a:t>
            </a:r>
            <a:r>
              <a:rPr lang="es-ES" sz="1600" dirty="0" smtClean="0"/>
              <a:t>- Hay una mejora dentro de las sesiones de entrenamiento de paralelismo que no se mantiene entre sesión y sesión.</a:t>
            </a:r>
          </a:p>
          <a:p>
            <a:r>
              <a:rPr lang="es-ES" sz="1600" dirty="0" smtClean="0"/>
              <a:t>	- Quitar el </a:t>
            </a:r>
            <a:r>
              <a:rPr lang="es-ES" sz="1600" dirty="0" err="1" smtClean="0"/>
              <a:t>feedback</a:t>
            </a:r>
            <a:r>
              <a:rPr lang="es-ES" sz="1600" dirty="0" smtClean="0"/>
              <a:t> no empeora el desempeño.</a:t>
            </a:r>
          </a:p>
          <a:p>
            <a:r>
              <a:rPr lang="es-ES" sz="1600" dirty="0"/>
              <a:t>	</a:t>
            </a:r>
            <a:r>
              <a:rPr lang="es-ES" sz="1600" dirty="0" smtClean="0"/>
              <a:t>- Hay un salto cualitativo en la primer sesión (más marcado en ángulos) que hace que los sujetos mejoren mucho más que con la posterior reiteración del entrenamiento</a:t>
            </a:r>
            <a:endParaRPr lang="es-ES" sz="1600" dirty="0"/>
          </a:p>
        </p:txBody>
      </p:sp>
      <p:sp>
        <p:nvSpPr>
          <p:cNvPr id="15" name="14 Rectángulo"/>
          <p:cNvSpPr/>
          <p:nvPr/>
        </p:nvSpPr>
        <p:spPr>
          <a:xfrm>
            <a:off x="179512" y="2698681"/>
            <a:ext cx="4320480" cy="25807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" y="4077072"/>
            <a:ext cx="4365224" cy="1925483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88" y="4077072"/>
            <a:ext cx="4448108" cy="1925483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611560" y="6084585"/>
            <a:ext cx="834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En todos los casos las mediciones muestran mejoras al realizar el segundo test</a:t>
            </a:r>
          </a:p>
          <a:p>
            <a:r>
              <a:rPr lang="es-ES" sz="1600" dirty="0" smtClean="0"/>
              <a:t>El único efecto marcadamente diferente a los demás es el resultado del entrenamiento en ángulos</a:t>
            </a:r>
            <a:endParaRPr lang="es-ES" sz="1600" dirty="0"/>
          </a:p>
        </p:txBody>
      </p:sp>
      <p:sp>
        <p:nvSpPr>
          <p:cNvPr id="14" name="13 Rectángulo"/>
          <p:cNvSpPr/>
          <p:nvPr/>
        </p:nvSpPr>
        <p:spPr>
          <a:xfrm>
            <a:off x="251520" y="4365103"/>
            <a:ext cx="864096" cy="16374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4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286" y="65484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</a:t>
            </a:r>
            <a:r>
              <a:rPr lang="es-ES" sz="2000" dirty="0" err="1" smtClean="0"/>
              <a:t>vOICe</a:t>
            </a:r>
            <a:r>
              <a:rPr lang="es-ES" sz="2000" dirty="0" smtClean="0"/>
              <a:t> es un mecanismo de sustitución sensorial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0" y="1179671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Lo que hace es transformar la información visual en información sonora.</a:t>
            </a:r>
          </a:p>
          <a:p>
            <a:pPr algn="ctr"/>
            <a:r>
              <a:rPr lang="es-ES" sz="1600" dirty="0" smtClean="0"/>
              <a:t>Con esta herramienta personas ciegas pueden percibir información de su entorno.</a:t>
            </a:r>
            <a:endParaRPr lang="es-ES" sz="1600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81217"/>
            <a:ext cx="8064896" cy="50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55" y="1722486"/>
            <a:ext cx="2636316" cy="5144031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286" y="65484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</a:t>
            </a:r>
            <a:r>
              <a:rPr lang="es-ES" sz="2000" dirty="0" err="1" smtClean="0"/>
              <a:t>vOICe</a:t>
            </a:r>
            <a:r>
              <a:rPr lang="es-ES" sz="2000" dirty="0" smtClean="0"/>
              <a:t> en acción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1179671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El </a:t>
            </a:r>
            <a:r>
              <a:rPr lang="es-ES" sz="1600" dirty="0" err="1" smtClean="0"/>
              <a:t>vOICe</a:t>
            </a:r>
            <a:r>
              <a:rPr lang="es-ES" sz="1600" dirty="0" smtClean="0"/>
              <a:t> esta disponible en las tiendas de aplicaciones para celulares.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503728" y="3651908"/>
            <a:ext cx="2135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INSERTE SU CELULAR AQUI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65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07777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¿Hasta que punto funciona?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756848"/>
            <a:ext cx="9143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“Visual </a:t>
            </a:r>
            <a:r>
              <a:rPr lang="es-ES" sz="1600" dirty="0" err="1" smtClean="0"/>
              <a:t>Acuity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Congenitally</a:t>
            </a:r>
            <a:r>
              <a:rPr lang="es-ES" sz="1600" dirty="0" smtClean="0"/>
              <a:t> </a:t>
            </a:r>
            <a:r>
              <a:rPr lang="es-ES" sz="1600" dirty="0" err="1" smtClean="0"/>
              <a:t>Blind</a:t>
            </a:r>
            <a:r>
              <a:rPr lang="es-ES" sz="1600" dirty="0" smtClean="0"/>
              <a:t> </a:t>
            </a:r>
            <a:r>
              <a:rPr lang="es-ES" sz="1600" dirty="0" err="1" smtClean="0"/>
              <a:t>Using</a:t>
            </a:r>
            <a:r>
              <a:rPr lang="es-ES" sz="1600" dirty="0" smtClean="0"/>
              <a:t> Visual-</a:t>
            </a:r>
            <a:r>
              <a:rPr lang="es-ES" sz="1600" dirty="0" err="1" smtClean="0"/>
              <a:t>to</a:t>
            </a:r>
            <a:r>
              <a:rPr lang="es-ES" sz="1600" dirty="0" smtClean="0"/>
              <a:t>-</a:t>
            </a:r>
            <a:r>
              <a:rPr lang="es-ES" sz="1600" dirty="0" err="1" smtClean="0"/>
              <a:t>Auditory</a:t>
            </a:r>
            <a:r>
              <a:rPr lang="es-ES" sz="1600" dirty="0" smtClean="0"/>
              <a:t> </a:t>
            </a:r>
            <a:r>
              <a:rPr lang="es-ES" sz="1600" dirty="0" err="1" smtClean="0"/>
              <a:t>Sensory</a:t>
            </a:r>
            <a:r>
              <a:rPr lang="es-ES" sz="1600" dirty="0" smtClean="0"/>
              <a:t> </a:t>
            </a:r>
            <a:r>
              <a:rPr lang="es-ES" sz="1600" dirty="0" err="1" smtClean="0"/>
              <a:t>Substitution</a:t>
            </a:r>
            <a:r>
              <a:rPr lang="es-ES" sz="1600" dirty="0" smtClean="0"/>
              <a:t>”</a:t>
            </a:r>
          </a:p>
          <a:p>
            <a:pPr algn="ctr"/>
            <a:r>
              <a:rPr lang="es-ES" sz="1000" dirty="0" smtClean="0"/>
              <a:t>Ella </a:t>
            </a:r>
            <a:r>
              <a:rPr lang="es-ES" sz="1000" dirty="0" err="1" smtClean="0"/>
              <a:t>Striem-Amit</a:t>
            </a:r>
            <a:r>
              <a:rPr lang="es-ES" sz="1000" dirty="0" smtClean="0"/>
              <a:t>, Miriam </a:t>
            </a:r>
            <a:r>
              <a:rPr lang="es-ES" sz="1000" dirty="0" err="1" smtClean="0"/>
              <a:t>Guedelman</a:t>
            </a:r>
            <a:r>
              <a:rPr lang="es-ES" sz="1000" dirty="0" smtClean="0"/>
              <a:t>, Amir </a:t>
            </a:r>
            <a:r>
              <a:rPr lang="es-ES" sz="1000" dirty="0" err="1" smtClean="0"/>
              <a:t>Amedi</a:t>
            </a:r>
            <a:r>
              <a:rPr lang="es-ES" sz="1000" dirty="0" smtClean="0"/>
              <a:t> (2012)</a:t>
            </a:r>
            <a:endParaRPr lang="es-ES" sz="1000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" y="2165973"/>
            <a:ext cx="2382258" cy="3801988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165973"/>
            <a:ext cx="2351964" cy="3828779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90" y="2194198"/>
            <a:ext cx="1548011" cy="1450826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3" y="4261207"/>
            <a:ext cx="2538602" cy="221781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246991" y="1766768"/>
            <a:ext cx="20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Imagen Original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588224" y="1763524"/>
            <a:ext cx="23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Resolución percibida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302699" y="1734502"/>
            <a:ext cx="25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Experimento realizado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904441" y="4157420"/>
            <a:ext cx="369332" cy="2321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200" dirty="0" smtClean="0"/>
              <a:t>% de sujetos que pasa la evaluación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62773" y="6424568"/>
            <a:ext cx="196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Agudeza visual evaluada</a:t>
            </a:r>
            <a:endParaRPr lang="es-ES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302694" y="3788088"/>
            <a:ext cx="25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Resultados obtenidos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37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IV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07777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¿Hasta que punto funciona? II</a:t>
            </a:r>
            <a:endParaRPr lang="es-ES" sz="2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0" y="908720"/>
            <a:ext cx="5519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“</a:t>
            </a:r>
            <a:r>
              <a:rPr lang="en-US" sz="1600" dirty="0" smtClean="0"/>
              <a:t>Reading with sounds: sensory substitution selectively activates the visual word form area in the blind</a:t>
            </a:r>
            <a:r>
              <a:rPr lang="es-ES" sz="1600" dirty="0" smtClean="0"/>
              <a:t>”</a:t>
            </a:r>
          </a:p>
          <a:p>
            <a:pPr algn="ctr"/>
            <a:r>
              <a:rPr lang="es-ES" sz="1000" dirty="0" smtClean="0"/>
              <a:t>E </a:t>
            </a:r>
            <a:r>
              <a:rPr lang="es-ES" sz="1000" dirty="0" err="1" smtClean="0"/>
              <a:t>Striem-Amit</a:t>
            </a:r>
            <a:r>
              <a:rPr lang="es-ES" sz="1000" dirty="0" smtClean="0"/>
              <a:t>, L Cohen, S </a:t>
            </a:r>
            <a:r>
              <a:rPr lang="es-ES" sz="1000" dirty="0" err="1" smtClean="0"/>
              <a:t>Dehaene</a:t>
            </a:r>
            <a:r>
              <a:rPr lang="es-ES" sz="1000" dirty="0" smtClean="0"/>
              <a:t>, A </a:t>
            </a:r>
            <a:r>
              <a:rPr lang="es-ES" sz="1000" dirty="0" err="1" smtClean="0"/>
              <a:t>Amedi</a:t>
            </a:r>
            <a:r>
              <a:rPr lang="es-ES" sz="1000" dirty="0" smtClean="0"/>
              <a:t> (2012)</a:t>
            </a:r>
            <a:endParaRPr lang="es-ES" sz="10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9" y="3140967"/>
            <a:ext cx="4912792" cy="2641729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76" y="2276872"/>
            <a:ext cx="4057615" cy="68888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6989" y="3025357"/>
            <a:ext cx="400110" cy="28486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Porcentaje de reconocimiento exitoso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982587" y="5900004"/>
            <a:ext cx="400110" cy="5107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Todas</a:t>
            </a:r>
            <a:endParaRPr lang="es-ES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579602" y="5900004"/>
            <a:ext cx="400110" cy="5333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Letras</a:t>
            </a:r>
            <a:endParaRPr lang="es-ES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123728" y="5900003"/>
            <a:ext cx="400110" cy="70211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Texturas</a:t>
            </a:r>
            <a:endParaRPr lang="es-ES" sz="14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682591" y="5900002"/>
            <a:ext cx="400110" cy="49103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Caras</a:t>
            </a:r>
            <a:endParaRPr lang="es-ES" sz="1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03848" y="5900004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Casas</a:t>
            </a:r>
            <a:endParaRPr lang="es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779912" y="5900002"/>
            <a:ext cx="400110" cy="6619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Objetos</a:t>
            </a:r>
            <a:endParaRPr lang="es-ES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244479" y="5877272"/>
            <a:ext cx="615553" cy="8598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Figuras</a:t>
            </a:r>
          </a:p>
          <a:p>
            <a:pPr algn="r"/>
            <a:r>
              <a:rPr lang="es-ES" sz="1400" dirty="0" smtClean="0"/>
              <a:t>corporales</a:t>
            </a:r>
            <a:endParaRPr lang="es-ES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860032" y="5915181"/>
            <a:ext cx="615553" cy="898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Figuras</a:t>
            </a:r>
          </a:p>
          <a:p>
            <a:pPr algn="r"/>
            <a:r>
              <a:rPr lang="es-ES" sz="1400" dirty="0" err="1" smtClean="0"/>
              <a:t>gometricas</a:t>
            </a:r>
            <a:endParaRPr lang="es-ES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724128" y="908720"/>
            <a:ext cx="32868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“</a:t>
            </a:r>
            <a:r>
              <a:rPr lang="en-US" sz="1600" dirty="0" err="1"/>
              <a:t>EyeMusic</a:t>
            </a:r>
            <a:r>
              <a:rPr lang="en-US" sz="1600" dirty="0"/>
              <a:t>: </a:t>
            </a:r>
            <a:r>
              <a:rPr lang="en-US" sz="1600" dirty="0" smtClean="0"/>
              <a:t>Introducing </a:t>
            </a:r>
            <a:r>
              <a:rPr lang="en-US" sz="1600" dirty="0"/>
              <a:t>a </a:t>
            </a:r>
            <a:r>
              <a:rPr lang="en-US" sz="1600" dirty="0" smtClean="0"/>
              <a:t>“</a:t>
            </a:r>
            <a:r>
              <a:rPr lang="en-US" sz="1600" dirty="0"/>
              <a:t>visual” </a:t>
            </a:r>
          </a:p>
          <a:p>
            <a:r>
              <a:rPr lang="en-US" sz="1600" dirty="0"/>
              <a:t>colorful </a:t>
            </a:r>
            <a:r>
              <a:rPr lang="en-US" sz="1600" dirty="0" smtClean="0"/>
              <a:t>experience </a:t>
            </a:r>
            <a:r>
              <a:rPr lang="en-US" sz="1600" dirty="0"/>
              <a:t>for the blind </a:t>
            </a:r>
            <a:r>
              <a:rPr lang="en-US" sz="1600" dirty="0" smtClean="0"/>
              <a:t>using auditory sensory substitution</a:t>
            </a:r>
            <a:r>
              <a:rPr lang="es-ES" sz="1600" dirty="0" smtClean="0"/>
              <a:t>”</a:t>
            </a:r>
          </a:p>
          <a:p>
            <a:r>
              <a:rPr lang="es-ES" sz="1000" dirty="0"/>
              <a:t>Sami </a:t>
            </a:r>
            <a:r>
              <a:rPr lang="es-ES" sz="1000" dirty="0" err="1" smtClean="0"/>
              <a:t>Abboud</a:t>
            </a:r>
            <a:r>
              <a:rPr lang="es-ES" sz="1000" dirty="0" smtClean="0"/>
              <a:t>, </a:t>
            </a:r>
            <a:r>
              <a:rPr lang="es-ES" sz="1000" dirty="0" err="1"/>
              <a:t>Shlomi</a:t>
            </a:r>
            <a:r>
              <a:rPr lang="es-ES" sz="1000" dirty="0"/>
              <a:t> </a:t>
            </a:r>
            <a:r>
              <a:rPr lang="es-ES" sz="1000" dirty="0" err="1" smtClean="0"/>
              <a:t>Hanassy</a:t>
            </a:r>
            <a:r>
              <a:rPr lang="es-ES" sz="1000" dirty="0" smtClean="0"/>
              <a:t>, </a:t>
            </a:r>
            <a:r>
              <a:rPr lang="es-ES" sz="1000" dirty="0" err="1"/>
              <a:t>Shelly</a:t>
            </a:r>
            <a:r>
              <a:rPr lang="es-ES" sz="1000" dirty="0"/>
              <a:t> </a:t>
            </a:r>
            <a:r>
              <a:rPr lang="es-ES" sz="1000" dirty="0" smtClean="0"/>
              <a:t>Levy-</a:t>
            </a:r>
            <a:r>
              <a:rPr lang="es-ES" sz="1000" dirty="0" err="1" smtClean="0"/>
              <a:t>Tzedek</a:t>
            </a:r>
            <a:r>
              <a:rPr lang="es-ES" sz="1000" dirty="0" smtClean="0"/>
              <a:t>, </a:t>
            </a:r>
            <a:r>
              <a:rPr lang="es-ES" sz="1000" dirty="0" err="1"/>
              <a:t>Shachar</a:t>
            </a:r>
            <a:r>
              <a:rPr lang="es-ES" sz="1000" dirty="0"/>
              <a:t> </a:t>
            </a:r>
            <a:r>
              <a:rPr lang="es-ES" sz="1000" dirty="0" err="1" smtClean="0"/>
              <a:t>Maidenbaum</a:t>
            </a:r>
            <a:r>
              <a:rPr lang="es-ES" sz="1000" dirty="0" smtClean="0"/>
              <a:t> and </a:t>
            </a:r>
            <a:r>
              <a:rPr lang="es-ES" sz="1000" dirty="0"/>
              <a:t>Amir </a:t>
            </a:r>
            <a:r>
              <a:rPr lang="es-ES" sz="1000" dirty="0" err="1" smtClean="0"/>
              <a:t>Amedi</a:t>
            </a:r>
            <a:endParaRPr lang="es-ES" sz="1000" dirty="0" smtClean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10" y="3140967"/>
            <a:ext cx="1782082" cy="2518555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5990208" y="3140967"/>
            <a:ext cx="400110" cy="28486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Porcentaje de reconocimiento exitoso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732240" y="5753905"/>
            <a:ext cx="400110" cy="73314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Videntes</a:t>
            </a:r>
            <a:endParaRPr lang="es-ES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240735" y="5753905"/>
            <a:ext cx="400110" cy="983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No Videntes</a:t>
            </a:r>
            <a:endParaRPr lang="es-ES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740352" y="5753905"/>
            <a:ext cx="400110" cy="5187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Todos</a:t>
            </a:r>
            <a:endParaRPr lang="es-ES" sz="14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959454" y="2298149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Experimento similar realizado</a:t>
            </a:r>
          </a:p>
          <a:p>
            <a:r>
              <a:rPr lang="es-ES" dirty="0" smtClean="0"/>
              <a:t> con el </a:t>
            </a:r>
            <a:r>
              <a:rPr lang="es-ES" dirty="0" err="1" smtClean="0"/>
              <a:t>Eye</a:t>
            </a:r>
            <a:r>
              <a:rPr lang="es-ES" dirty="0" smtClean="0"/>
              <a:t> </a:t>
            </a:r>
            <a:r>
              <a:rPr lang="es-ES" dirty="0" err="1" smtClean="0"/>
              <a:t>Music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7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¿Qué nos propusimos?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Estudiar la capacidad de distinguir en estímulos sus características geométricas, usando una tecnología tipo </a:t>
            </a:r>
            <a:r>
              <a:rPr lang="es-ES" dirty="0" err="1" smtClean="0"/>
              <a:t>vOICe</a:t>
            </a:r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" y="2124849"/>
            <a:ext cx="952500" cy="933450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18" y="2098839"/>
            <a:ext cx="895350" cy="93345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58299"/>
            <a:ext cx="923925" cy="91440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59883"/>
            <a:ext cx="904875" cy="933450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" y="3181722"/>
            <a:ext cx="885825" cy="895350"/>
          </a:xfrm>
          <a:prstGeom prst="rect">
            <a:avLst/>
          </a:prstGeom>
        </p:spPr>
      </p:pic>
      <p:pic>
        <p:nvPicPr>
          <p:cNvPr id="33" name="Estimulos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619107" y="2619180"/>
            <a:ext cx="304799" cy="304799"/>
          </a:xfrm>
          <a:prstGeom prst="rect">
            <a:avLst/>
          </a:prstGeom>
        </p:spPr>
      </p:pic>
      <p:pic>
        <p:nvPicPr>
          <p:cNvPr id="40" name="Estimulos2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419599" y="2619179"/>
            <a:ext cx="304800" cy="304800"/>
          </a:xfrm>
          <a:prstGeom prst="rect">
            <a:avLst/>
          </a:prstGeom>
        </p:spPr>
      </p:pic>
      <p:pic>
        <p:nvPicPr>
          <p:cNvPr id="41" name="Estimulos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31296" y="2619180"/>
            <a:ext cx="304800" cy="304800"/>
          </a:xfrm>
          <a:prstGeom prst="rect">
            <a:avLst/>
          </a:prstGeom>
        </p:spPr>
      </p:pic>
      <p:sp>
        <p:nvSpPr>
          <p:cNvPr id="42" name="41 Cerrar llave"/>
          <p:cNvSpPr/>
          <p:nvPr/>
        </p:nvSpPr>
        <p:spPr>
          <a:xfrm>
            <a:off x="2627784" y="2275907"/>
            <a:ext cx="216024" cy="1590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Estimulos4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619107" y="3267252"/>
            <a:ext cx="304799" cy="304799"/>
          </a:xfrm>
          <a:prstGeom prst="rect">
            <a:avLst/>
          </a:prstGeom>
        </p:spPr>
      </p:pic>
      <p:pic>
        <p:nvPicPr>
          <p:cNvPr id="44" name="Estimulos5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396300" y="3284019"/>
            <a:ext cx="319716" cy="319716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83" y="2060848"/>
            <a:ext cx="885825" cy="88582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08" y="2517946"/>
            <a:ext cx="876300" cy="847725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0" y="3245547"/>
            <a:ext cx="628650" cy="276225"/>
          </a:xfrm>
          <a:prstGeom prst="rect">
            <a:avLst/>
          </a:prstGeom>
        </p:spPr>
      </p:pic>
      <p:sp>
        <p:nvSpPr>
          <p:cNvPr id="52" name="51 CuadroTexto"/>
          <p:cNvSpPr txBox="1"/>
          <p:nvPr/>
        </p:nvSpPr>
        <p:spPr>
          <a:xfrm>
            <a:off x="3619107" y="2279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414330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076056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3622242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4414330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57" name="56 CuadroTexto"/>
          <p:cNvSpPr txBox="1"/>
          <p:nvPr/>
        </p:nvSpPr>
        <p:spPr>
          <a:xfrm>
            <a:off x="5076056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3284040" y="1988840"/>
            <a:ext cx="218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auditiva</a:t>
            </a:r>
            <a:endParaRPr lang="es-ES" sz="16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259248" y="1988840"/>
            <a:ext cx="1994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visual</a:t>
            </a:r>
            <a:endParaRPr lang="es-ES" sz="16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014506" y="225643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a)</a:t>
            </a:r>
            <a:endParaRPr lang="es-ES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014506" y="27213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b)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020272" y="316269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c)</a:t>
            </a:r>
            <a:endParaRPr lang="es-ES" dirty="0"/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5796136" y="2952369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5730580" y="2471153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Identificar</a:t>
            </a:r>
            <a:endParaRPr lang="es-E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6464538" y="2010533"/>
            <a:ext cx="212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Categorías geométricas</a:t>
            </a:r>
            <a:endParaRPr lang="es-ES" sz="16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05206"/>
            <a:ext cx="863402" cy="871866"/>
          </a:xfrm>
          <a:prstGeom prst="rect">
            <a:avLst/>
          </a:prstGeom>
        </p:spPr>
      </p:pic>
      <p:pic>
        <p:nvPicPr>
          <p:cNvPr id="7" name="Horrible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32199" y="3268154"/>
            <a:ext cx="303897" cy="3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7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17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17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17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¿Qué nos propusimos?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Estudiar la capacidad de distinguir en estímulos sus características geométricas, usando una tecnología tipo </a:t>
            </a:r>
            <a:r>
              <a:rPr lang="es-ES" dirty="0" err="1" smtClean="0"/>
              <a:t>vOICe</a:t>
            </a:r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" y="2124849"/>
            <a:ext cx="952500" cy="933450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18" y="2098839"/>
            <a:ext cx="895350" cy="93345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58299"/>
            <a:ext cx="923925" cy="91440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59883"/>
            <a:ext cx="904875" cy="933450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" y="3181722"/>
            <a:ext cx="885825" cy="895350"/>
          </a:xfrm>
          <a:prstGeom prst="rect">
            <a:avLst/>
          </a:prstGeom>
        </p:spPr>
      </p:pic>
      <p:pic>
        <p:nvPicPr>
          <p:cNvPr id="33" name="Estimulos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619107" y="2619180"/>
            <a:ext cx="304799" cy="304799"/>
          </a:xfrm>
          <a:prstGeom prst="rect">
            <a:avLst/>
          </a:prstGeom>
        </p:spPr>
      </p:pic>
      <p:pic>
        <p:nvPicPr>
          <p:cNvPr id="40" name="Estimulos2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419599" y="2619179"/>
            <a:ext cx="304800" cy="304800"/>
          </a:xfrm>
          <a:prstGeom prst="rect">
            <a:avLst/>
          </a:prstGeom>
        </p:spPr>
      </p:pic>
      <p:pic>
        <p:nvPicPr>
          <p:cNvPr id="41" name="Estimulos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31296" y="2619180"/>
            <a:ext cx="304800" cy="304800"/>
          </a:xfrm>
          <a:prstGeom prst="rect">
            <a:avLst/>
          </a:prstGeom>
        </p:spPr>
      </p:pic>
      <p:sp>
        <p:nvSpPr>
          <p:cNvPr id="42" name="41 Cerrar llave"/>
          <p:cNvSpPr/>
          <p:nvPr/>
        </p:nvSpPr>
        <p:spPr>
          <a:xfrm>
            <a:off x="2627784" y="2275907"/>
            <a:ext cx="216024" cy="1590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Estimulos4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619107" y="3267252"/>
            <a:ext cx="304799" cy="304799"/>
          </a:xfrm>
          <a:prstGeom prst="rect">
            <a:avLst/>
          </a:prstGeom>
        </p:spPr>
      </p:pic>
      <p:pic>
        <p:nvPicPr>
          <p:cNvPr id="44" name="Estimulos5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396300" y="3284019"/>
            <a:ext cx="319716" cy="319716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83" y="2060848"/>
            <a:ext cx="885825" cy="88582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08" y="2517946"/>
            <a:ext cx="876300" cy="847725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0" y="3245547"/>
            <a:ext cx="628650" cy="276225"/>
          </a:xfrm>
          <a:prstGeom prst="rect">
            <a:avLst/>
          </a:prstGeom>
        </p:spPr>
      </p:pic>
      <p:sp>
        <p:nvSpPr>
          <p:cNvPr id="52" name="51 CuadroTexto"/>
          <p:cNvSpPr txBox="1"/>
          <p:nvPr/>
        </p:nvSpPr>
        <p:spPr>
          <a:xfrm>
            <a:off x="3619107" y="2279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414330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076056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3622242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4414330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57" name="56 CuadroTexto"/>
          <p:cNvSpPr txBox="1"/>
          <p:nvPr/>
        </p:nvSpPr>
        <p:spPr>
          <a:xfrm>
            <a:off x="5076056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3284040" y="1988840"/>
            <a:ext cx="218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auditiva</a:t>
            </a:r>
            <a:endParaRPr lang="es-ES" sz="16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259248" y="1988840"/>
            <a:ext cx="1994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visual</a:t>
            </a:r>
            <a:endParaRPr lang="es-ES" sz="16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014506" y="225643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a)</a:t>
            </a:r>
            <a:endParaRPr lang="es-ES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014506" y="27213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b)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020272" y="316269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c)</a:t>
            </a:r>
            <a:endParaRPr lang="es-ES" dirty="0"/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5796136" y="2952369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5730580" y="2471153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Identificar</a:t>
            </a:r>
            <a:endParaRPr lang="es-E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6464538" y="2010533"/>
            <a:ext cx="212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Categorías geométricas</a:t>
            </a:r>
            <a:endParaRPr lang="es-ES" sz="16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08376" y="4578848"/>
            <a:ext cx="251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Preguntas que teníamos:</a:t>
            </a:r>
            <a:endParaRPr lang="es-ES" dirty="0"/>
          </a:p>
        </p:txBody>
      </p:sp>
      <p:sp>
        <p:nvSpPr>
          <p:cNvPr id="68" name="67 CuadroTexto"/>
          <p:cNvSpPr txBox="1"/>
          <p:nvPr/>
        </p:nvSpPr>
        <p:spPr>
          <a:xfrm>
            <a:off x="2414439" y="5157192"/>
            <a:ext cx="6800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¿De que depende la capacidad de distinguir los estímulos?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</a:t>
            </a:r>
            <a:r>
              <a:rPr lang="es-ES" dirty="0"/>
              <a:t>Q</a:t>
            </a:r>
            <a:r>
              <a:rPr lang="es-ES" dirty="0" smtClean="0"/>
              <a:t>ue es más fácil, que es más difícil?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¿Se puede entrenar esta capacidad?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mejora, ¿es especifica en lo entrenado?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¿Hay efectos de transferencia? ¿Entre simetrías? ¿Entre categorías?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05206"/>
            <a:ext cx="863402" cy="871866"/>
          </a:xfrm>
          <a:prstGeom prst="rect">
            <a:avLst/>
          </a:prstGeom>
        </p:spPr>
      </p:pic>
      <p:pic>
        <p:nvPicPr>
          <p:cNvPr id="7" name="Horrible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32199" y="3268154"/>
            <a:ext cx="303897" cy="3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7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17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17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17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107504" y="1309410"/>
            <a:ext cx="8928992" cy="3656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Las limitaciones del </a:t>
            </a:r>
            <a:r>
              <a:rPr lang="es-ES" sz="3200" dirty="0" err="1" smtClean="0">
                <a:latin typeface="+mj-lt"/>
              </a:rPr>
              <a:t>vOICe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-1" y="8894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En realidad las cosas no sonaban tan lindas con el </a:t>
            </a:r>
            <a:r>
              <a:rPr lang="es-ES" dirty="0" err="1" smtClean="0"/>
              <a:t>vOICe</a:t>
            </a:r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661705"/>
            <a:ext cx="2281884" cy="2304256"/>
          </a:xfrm>
          <a:prstGeom prst="rect">
            <a:avLst/>
          </a:prstGeom>
        </p:spPr>
      </p:pic>
      <p:pic>
        <p:nvPicPr>
          <p:cNvPr id="5" name="PreHorrib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89112" y="1412776"/>
            <a:ext cx="609600" cy="609600"/>
          </a:xfrm>
          <a:prstGeom prst="rect">
            <a:avLst/>
          </a:prstGeom>
        </p:spPr>
      </p:pic>
      <p:pic>
        <p:nvPicPr>
          <p:cNvPr id="7" name="PostHorrible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777210" y="1412776"/>
            <a:ext cx="609600" cy="609600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366320"/>
            <a:ext cx="2571749" cy="2238374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6" y="2348880"/>
            <a:ext cx="2537073" cy="2255814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0" y="5085184"/>
            <a:ext cx="91439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</a:t>
            </a:r>
            <a:r>
              <a:rPr lang="es-ES" dirty="0" err="1" smtClean="0"/>
              <a:t>vOICe</a:t>
            </a:r>
            <a:r>
              <a:rPr lang="es-ES" dirty="0" smtClean="0"/>
              <a:t> tiene dos problemas para representar figuras formadas por segmentos:</a:t>
            </a:r>
          </a:p>
          <a:p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sz="1400" dirty="0" smtClean="0"/>
              <a:t>- Cuando hay pixeles cercanos en altura se generan batidos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- Cuando los pixeles empiezan y terminan se generan armónicos</a:t>
            </a:r>
          </a:p>
          <a:p>
            <a:endParaRPr lang="es-ES" dirty="0" smtClean="0"/>
          </a:p>
          <a:p>
            <a:r>
              <a:rPr lang="es-ES" sz="1400" dirty="0" smtClean="0"/>
              <a:t>Estos problemas son inherentes al procesamiento del </a:t>
            </a:r>
            <a:r>
              <a:rPr lang="es-ES" sz="1400" dirty="0" err="1" smtClean="0"/>
              <a:t>vOICe</a:t>
            </a:r>
            <a:r>
              <a:rPr lang="es-ES" sz="1400" dirty="0" smtClean="0"/>
              <a:t> que </a:t>
            </a:r>
            <a:r>
              <a:rPr lang="es-ES" sz="1400" dirty="0" err="1" smtClean="0"/>
              <a:t>pixela</a:t>
            </a:r>
            <a:r>
              <a:rPr lang="es-ES" sz="1400" dirty="0" smtClean="0"/>
              <a:t> la información. Y a mayor resolución se incrementan.</a:t>
            </a:r>
            <a:endParaRPr lang="es-ES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189112" y="459662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vOICe</a:t>
            </a:r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281689" y="4609658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propio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18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1364</Words>
  <Application>Microsoft Office PowerPoint</Application>
  <PresentationFormat>Presentación en pantalla (4:3)</PresentationFormat>
  <Paragraphs>314</Paragraphs>
  <Slides>24</Slides>
  <Notes>24</Notes>
  <HiddenSlides>0</HiddenSlides>
  <MMClips>18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59</cp:revision>
  <dcterms:created xsi:type="dcterms:W3CDTF">2016-12-11T22:17:25Z</dcterms:created>
  <dcterms:modified xsi:type="dcterms:W3CDTF">2016-12-14T01:19:52Z</dcterms:modified>
</cp:coreProperties>
</file>