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3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97" d="100"/>
          <a:sy n="97" d="100"/>
        </p:scale>
        <p:origin x="-19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4D8-BC80-48B6-95A7-60E47B347B22}" type="datetimeFigureOut">
              <a:rPr lang="es-ES" smtClean="0"/>
              <a:t>13/12/2016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277-2ED4-428E-A22A-2789A86AE6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24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D300-F8B8-4A3E-9E51-3DBF14BFE534}" type="datetimeFigureOut">
              <a:rPr lang="es-ES" smtClean="0"/>
              <a:t>13/12/2016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932F-7E40-4A9D-860D-8369AEE1AD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7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8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7.mp3"/><Relationship Id="rId7" Type="http://schemas.openxmlformats.org/officeDocument/2006/relationships/image" Target="../media/image35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7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4.mp3"/><Relationship Id="rId7" Type="http://schemas.openxmlformats.org/officeDocument/2006/relationships/image" Target="../media/image20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4" Type="http://schemas.openxmlformats.org/officeDocument/2006/relationships/audio" Target="../media/media4.mp3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" y="1628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“Estudio de percepción de invariantes geométricos mediante el uso de mecanismo de sustitución sensorial y la tecnología </a:t>
            </a:r>
            <a:r>
              <a:rPr lang="es-ES" sz="3200" dirty="0" err="1" smtClean="0"/>
              <a:t>vOICe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671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Defensa de tesis de licenciatura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-917" y="394786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Autor: </a:t>
            </a:r>
            <a:r>
              <a:rPr lang="es-ES" sz="2000" dirty="0" err="1" smtClean="0"/>
              <a:t>Ionatan</a:t>
            </a:r>
            <a:r>
              <a:rPr lang="es-ES" sz="2000" dirty="0" smtClean="0"/>
              <a:t> </a:t>
            </a:r>
            <a:r>
              <a:rPr lang="es-ES" sz="2000" dirty="0" err="1" smtClean="0"/>
              <a:t>Perez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-918" y="436510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Director: </a:t>
            </a:r>
            <a:r>
              <a:rPr lang="es-ES" sz="2000" dirty="0"/>
              <a:t>D</a:t>
            </a:r>
            <a:r>
              <a:rPr lang="es-ES" sz="2000" dirty="0" smtClean="0"/>
              <a:t>r. Mariano </a:t>
            </a:r>
            <a:r>
              <a:rPr lang="es-ES" sz="2000" dirty="0" err="1" smtClean="0"/>
              <a:t>Sigman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" y="479715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Lugar de trabajo: Universidad Torcuato Di Tella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6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91880" y="350100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" y="15567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Para hacer los experimentos tuvimos que desarrollar un software especifico.</a:t>
            </a:r>
          </a:p>
          <a:p>
            <a:pPr algn="ctr"/>
            <a:r>
              <a:rPr lang="es-ES" sz="2000" dirty="0" smtClean="0"/>
              <a:t>Desarrollar este software fue (medido en tiempo) la mayor parte del trabajo realizado.</a:t>
            </a:r>
            <a:endParaRPr lang="es-ES" sz="20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2564904"/>
            <a:ext cx="5598368" cy="38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Primeros 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45750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Primeros resultados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1" y="117854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ejemplo anterior se observan que: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763688" y="1844824"/>
            <a:ext cx="738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 smtClean="0"/>
              <a:t>Las mismas figuras cambian drásticamente su dificultad al ser rotadas.</a:t>
            </a:r>
          </a:p>
          <a:p>
            <a:pPr marL="342900" indent="-342900">
              <a:buAutoNum type="arabicParenR"/>
            </a:pPr>
            <a:r>
              <a:rPr lang="es-ES" dirty="0" smtClean="0"/>
              <a:t>Los segmentos que coinciden con los ejes cartesianos o están muy próximos a serlo son muy distinguibles. </a:t>
            </a:r>
          </a:p>
          <a:p>
            <a:pPr marL="342900" indent="-342900">
              <a:buAutoNum type="arabicParenR"/>
            </a:pPr>
            <a:r>
              <a:rPr lang="es-ES" dirty="0" smtClean="0"/>
              <a:t>Hay un salto cualitativo y conceptual en el sonido al rotar de un lado a otro de los ejes. </a:t>
            </a:r>
          </a:p>
          <a:p>
            <a:pPr marL="342900" indent="-342900">
              <a:buAutoNum type="arabicParenR"/>
            </a:pPr>
            <a:r>
              <a:rPr lang="es-ES" dirty="0" smtClean="0"/>
              <a:t>Si la idea es entrenar a los sujetos antes hace falta poder regular la dificultad de los estímulos.</a:t>
            </a:r>
          </a:p>
          <a:p>
            <a:pPr marL="342900" indent="-342900">
              <a:buAutoNum type="arabicParenR"/>
            </a:pP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4808" y="3968482"/>
            <a:ext cx="500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de resultados obtenidos en la etapa inicial: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-5824" y="6093296"/>
            <a:ext cx="914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Conclusión: Necesitábamos caracterizar la dificultad de percibir características geométricas sin conocer a priori las capacidades de los sujetos. -</a:t>
            </a:r>
            <a:r>
              <a:rPr lang="es-ES" dirty="0" smtClean="0">
                <a:sym typeface="Wingdings" pitchFamily="2" charset="2"/>
              </a:rPr>
              <a:t>--&gt; Medición de umbral de detección.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59671"/>
            <a:ext cx="9144000" cy="17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 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Algoritmos tipo </a:t>
            </a:r>
            <a:r>
              <a:rPr lang="es-ES" sz="3200" dirty="0" err="1" smtClean="0">
                <a:latin typeface="+mj-lt"/>
              </a:rPr>
              <a:t>staircase</a:t>
            </a:r>
            <a:endParaRPr lang="es-ES" sz="3200" dirty="0">
              <a:latin typeface="+mj-lt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7" y="2061369"/>
            <a:ext cx="5175543" cy="397078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5229200"/>
            <a:ext cx="923925" cy="9239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0" y="5146327"/>
            <a:ext cx="885825" cy="8858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213762"/>
            <a:ext cx="904875" cy="8763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04237"/>
            <a:ext cx="885825" cy="8953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19425"/>
            <a:ext cx="904875" cy="89535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3309900"/>
            <a:ext cx="847725" cy="904875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7694"/>
            <a:ext cx="876300" cy="857250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1172673" y="1795972"/>
            <a:ext cx="16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Estimulo neutro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903593" y="2924944"/>
            <a:ext cx="20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Estimulos</a:t>
            </a:r>
            <a:r>
              <a:rPr lang="es-ES" dirty="0" smtClean="0"/>
              <a:t> con señal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835696" y="3645024"/>
            <a:ext cx="0" cy="22322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388839" y="3914480"/>
            <a:ext cx="461665" cy="124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Mayor señal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763688" y="3789040"/>
            <a:ext cx="461665" cy="1658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smtClean="0"/>
              <a:t>Menor dificultad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27692" y="1017022"/>
            <a:ext cx="3171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Tipos de estímulos utilizados</a:t>
            </a:r>
          </a:p>
          <a:p>
            <a:pPr algn="ctr"/>
            <a:r>
              <a:rPr lang="es-ES" sz="1400" dirty="0" smtClean="0"/>
              <a:t>8ejemplos para paralelismo9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932040" y="1124744"/>
            <a:ext cx="330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Tipos de resultados obtenidos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39752" y="2329135"/>
            <a:ext cx="133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Orientacion</a:t>
            </a:r>
            <a:r>
              <a:rPr lang="es-ES" sz="1400" dirty="0" smtClean="0"/>
              <a:t> 30º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66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Primer experimento. </a:t>
            </a:r>
          </a:p>
          <a:p>
            <a:pPr algn="ctr"/>
            <a:r>
              <a:rPr lang="es-ES" sz="2800" dirty="0" smtClean="0">
                <a:latin typeface="+mj-lt"/>
              </a:rPr>
              <a:t>Dependencia del umbral 8paralelimso9 con la </a:t>
            </a:r>
            <a:r>
              <a:rPr lang="es-ES" sz="2800" dirty="0" err="1" smtClean="0">
                <a:latin typeface="+mj-lt"/>
              </a:rPr>
              <a:t>orientacin</a:t>
            </a:r>
            <a:endParaRPr lang="es-ES" sz="2800" dirty="0">
              <a:latin typeface="+mj-lt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447"/>
            <a:ext cx="9144001" cy="4547937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11101" y="1774557"/>
            <a:ext cx="352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Resultados para tres mediciones</a:t>
            </a:r>
          </a:p>
          <a:p>
            <a:r>
              <a:rPr lang="es-ES" dirty="0" smtClean="0"/>
              <a:t>8el experimento duraba 4 horas19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88024" y="1913056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Ampliacion</a:t>
            </a:r>
            <a:r>
              <a:rPr lang="es-ES" dirty="0" smtClean="0"/>
              <a:t> del </a:t>
            </a:r>
            <a:r>
              <a:rPr lang="es-ES" dirty="0" err="1" smtClean="0"/>
              <a:t>area</a:t>
            </a:r>
            <a:r>
              <a:rPr lang="es-ES" dirty="0" smtClean="0"/>
              <a:t> central de la imagen</a:t>
            </a:r>
            <a:endParaRPr lang="es-ES" dirty="0"/>
          </a:p>
        </p:txBody>
      </p:sp>
      <p:pic>
        <p:nvPicPr>
          <p:cNvPr id="9" name="322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1375" y="4611415"/>
            <a:ext cx="609600" cy="609600"/>
          </a:xfrm>
          <a:prstGeom prst="rect">
            <a:avLst/>
          </a:prstGeom>
        </p:spPr>
      </p:pic>
      <p:pic>
        <p:nvPicPr>
          <p:cNvPr id="11" name="3224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45287" y="4611415"/>
            <a:ext cx="609600" cy="609600"/>
          </a:xfrm>
          <a:prstGeom prst="rect">
            <a:avLst/>
          </a:prstGeom>
        </p:spPr>
      </p:pic>
      <p:pic>
        <p:nvPicPr>
          <p:cNvPr id="20" name="3233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1375" y="3284984"/>
            <a:ext cx="609600" cy="609600"/>
          </a:xfrm>
          <a:prstGeom prst="rect">
            <a:avLst/>
          </a:prstGeom>
        </p:spPr>
      </p:pic>
      <p:pic>
        <p:nvPicPr>
          <p:cNvPr id="27" name="323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45287" y="32849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19988" y="5486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Segundo experimento…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5" y="3155953"/>
            <a:ext cx="885825" cy="866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148000"/>
            <a:ext cx="89535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7" y="4147999"/>
            <a:ext cx="904875" cy="8858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87" y="4916929"/>
            <a:ext cx="923925" cy="90487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6" y="4926454"/>
            <a:ext cx="923925" cy="8953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5800678"/>
            <a:ext cx="904875" cy="88582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7" y="5820761"/>
            <a:ext cx="933450" cy="923925"/>
          </a:xfrm>
          <a:prstGeom prst="rect">
            <a:avLst/>
          </a:prstGeom>
        </p:spPr>
      </p:pic>
      <p:sp>
        <p:nvSpPr>
          <p:cNvPr id="29" name="28 CuadroTexto"/>
          <p:cNvSpPr txBox="1"/>
          <p:nvPr/>
        </p:nvSpPr>
        <p:spPr>
          <a:xfrm>
            <a:off x="606773" y="2903272"/>
            <a:ext cx="135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Estimulo neutro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89187" y="3719123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Estimulos</a:t>
            </a:r>
            <a:r>
              <a:rPr lang="es-ES" sz="1400" dirty="0" smtClean="0"/>
              <a:t> con señal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308510" y="4153438"/>
            <a:ext cx="18343" cy="22998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26743" y="4653136"/>
            <a:ext cx="400110" cy="9893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Mayor señal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286783" y="4509120"/>
            <a:ext cx="400110" cy="13116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Menor dificultad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0" y="2204864"/>
            <a:ext cx="2653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Tipos de estímulos utilizados</a:t>
            </a:r>
          </a:p>
          <a:p>
            <a:pPr algn="ctr"/>
            <a:r>
              <a:rPr lang="es-ES" sz="1400" dirty="0" smtClean="0"/>
              <a:t>8ejemplos para angulos9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452526" y="3226622"/>
            <a:ext cx="1175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Orientacion</a:t>
            </a:r>
            <a:r>
              <a:rPr lang="es-ES" sz="1200" dirty="0" smtClean="0"/>
              <a:t> 90º</a:t>
            </a:r>
            <a:endParaRPr lang="es-ES" sz="1200" dirty="0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6" y="3901503"/>
            <a:ext cx="6286400" cy="293572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406897" y="1429371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smtClean="0"/>
              <a:t>Se agrego la </a:t>
            </a:r>
            <a:r>
              <a:rPr lang="es-ES" sz="2000" dirty="0" err="1" smtClean="0"/>
              <a:t>medicion</a:t>
            </a:r>
            <a:r>
              <a:rPr lang="es-ES" sz="2000" dirty="0" smtClean="0"/>
              <a:t> de la </a:t>
            </a:r>
            <a:r>
              <a:rPr lang="es-ES" sz="2000" dirty="0" err="1" smtClean="0"/>
              <a:t>categoria</a:t>
            </a:r>
            <a:r>
              <a:rPr lang="es-ES" sz="2000" dirty="0" smtClean="0"/>
              <a:t> </a:t>
            </a:r>
            <a:r>
              <a:rPr lang="es-ES" sz="2000" dirty="0" err="1" smtClean="0"/>
              <a:t>angulos</a:t>
            </a:r>
            <a:endParaRPr lang="es-ES" sz="2000" dirty="0" smtClean="0"/>
          </a:p>
          <a:p>
            <a:pPr marL="285750" indent="-285750">
              <a:buFontTx/>
              <a:buChar char="-"/>
            </a:pPr>
            <a:r>
              <a:rPr lang="es-ES" sz="2000" dirty="0" smtClean="0"/>
              <a:t>Se </a:t>
            </a:r>
            <a:r>
              <a:rPr lang="es-ES" sz="2000" dirty="0" err="1" smtClean="0"/>
              <a:t>seleccióno</a:t>
            </a:r>
            <a:r>
              <a:rPr lang="es-ES" sz="2000" dirty="0" smtClean="0"/>
              <a:t> unas pocas orientaciones</a:t>
            </a:r>
          </a:p>
          <a:p>
            <a:pPr marL="285750" indent="-285750">
              <a:buFontTx/>
              <a:buChar char="-"/>
            </a:pPr>
            <a:r>
              <a:rPr lang="es-ES" sz="2000" dirty="0" smtClean="0"/>
              <a:t>Se hizo el experimento con 12 sujetos en </a:t>
            </a:r>
            <a:r>
              <a:rPr lang="es-ES" sz="2000" dirty="0" err="1" smtClean="0"/>
              <a:t>condicion</a:t>
            </a:r>
            <a:r>
              <a:rPr lang="es-ES" sz="2000" dirty="0" smtClean="0"/>
              <a:t> de laboratorio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023828" y="3487294"/>
            <a:ext cx="594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15952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530" y="333259"/>
            <a:ext cx="287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De que voy a hablar…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530" y="5776409"/>
            <a:ext cx="547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 que NO voy a hablar…           </a:t>
            </a:r>
          </a:p>
          <a:p>
            <a:r>
              <a:rPr lang="es-ES" sz="1200" dirty="0" smtClean="0"/>
              <a:t>      </a:t>
            </a:r>
            <a:r>
              <a:rPr lang="es-ES" sz="1600" dirty="0" smtClean="0"/>
              <a:t>-  El desarrollo del software utilizado </a:t>
            </a:r>
            <a:r>
              <a:rPr lang="es-ES" sz="1400" dirty="0" smtClean="0"/>
              <a:t>(la mayor parte del trabajo)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847426"/>
            <a:ext cx="8922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- El punto de partida:  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</a:t>
            </a:r>
          </a:p>
          <a:p>
            <a:r>
              <a:rPr lang="es-ES" sz="1400" dirty="0" smtClean="0"/>
              <a:t>	</a:t>
            </a:r>
            <a:r>
              <a:rPr lang="es-ES" sz="1200" dirty="0" smtClean="0"/>
              <a:t>¿Para que sirve?</a:t>
            </a:r>
          </a:p>
          <a:p>
            <a:r>
              <a:rPr lang="es-ES" sz="1200" dirty="0" smtClean="0"/>
              <a:t>	¿Cómo funciona?</a:t>
            </a:r>
          </a:p>
          <a:p>
            <a:r>
              <a:rPr lang="es-ES" sz="1600" dirty="0" smtClean="0"/>
              <a:t>- El objetivo:  Estudiar la habilidad de percibir geometría, de que depende, como se entrena y si transfiere.</a:t>
            </a:r>
          </a:p>
          <a:p>
            <a:r>
              <a:rPr lang="es-ES" sz="1400" dirty="0"/>
              <a:t>	</a:t>
            </a:r>
            <a:r>
              <a:rPr lang="es-ES" sz="1200" dirty="0" smtClean="0"/>
              <a:t>El diseño experimental en abstracto.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Herramientas necesarias.</a:t>
            </a:r>
          </a:p>
          <a:p>
            <a:r>
              <a:rPr lang="es-ES" sz="1600" dirty="0" smtClean="0"/>
              <a:t>- La generación de los estímulos</a:t>
            </a:r>
          </a:p>
          <a:p>
            <a:r>
              <a:rPr lang="es-ES" sz="1200" dirty="0" smtClean="0"/>
              <a:t>	Las limitaciones del </a:t>
            </a:r>
            <a:r>
              <a:rPr lang="es-ES" sz="1200" dirty="0" err="1" smtClean="0"/>
              <a:t>vOICe</a:t>
            </a:r>
            <a:r>
              <a:rPr lang="es-ES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Como construir estímulos abstractos, y como materializarlos.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Ejemplos varios de figuras utilizadas</a:t>
            </a:r>
          </a:p>
          <a:p>
            <a:r>
              <a:rPr lang="es-ES" sz="1600" dirty="0" smtClean="0"/>
              <a:t>- Primeros resultados cualitativos</a:t>
            </a:r>
          </a:p>
          <a:p>
            <a:r>
              <a:rPr lang="es-ES" sz="1200" dirty="0" smtClean="0"/>
              <a:t>	El efecto de los ejes cartesianos en el sistema de representación.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El problema de establecer una escala de dificultad.</a:t>
            </a:r>
          </a:p>
          <a:p>
            <a:r>
              <a:rPr lang="es-ES" sz="1600" dirty="0" smtClean="0"/>
              <a:t>- Cambio de paradigma: La necesidad de medir umbrales de detección</a:t>
            </a:r>
          </a:p>
          <a:p>
            <a:r>
              <a:rPr lang="es-ES" sz="1200" dirty="0" smtClean="0"/>
              <a:t>	Algoritmos tipo </a:t>
            </a:r>
            <a:r>
              <a:rPr lang="es-ES" sz="1200" dirty="0" err="1" smtClean="0"/>
              <a:t>StairCase</a:t>
            </a:r>
            <a:r>
              <a:rPr lang="es-ES" sz="1200" dirty="0" smtClean="0"/>
              <a:t>, ejemplos y adaptaciones.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Puesta a punto y medición preliminar para observar dependencia del umbral con la orientación.</a:t>
            </a:r>
          </a:p>
          <a:p>
            <a:r>
              <a:rPr lang="es-ES" sz="1600" dirty="0" smtClean="0"/>
              <a:t>- Experimento: La dependencia de la capacidad de percibir en función de la orientación de las figuras.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Resultados obtenidos</a:t>
            </a:r>
          </a:p>
          <a:p>
            <a:r>
              <a:rPr lang="es-ES" sz="1600" dirty="0" smtClean="0"/>
              <a:t>- Experimento: Medición del efecto del entrenamiento.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 smtClean="0"/>
              <a:t>	Resultados obtenidos</a:t>
            </a:r>
          </a:p>
          <a:p>
            <a:r>
              <a:rPr lang="es-ES" sz="1600" dirty="0" smtClean="0"/>
              <a:t>- Conclusiones generales y perspectivas futuras</a:t>
            </a:r>
          </a:p>
        </p:txBody>
      </p:sp>
    </p:spTree>
    <p:extLst>
      <p:ext uri="{BB962C8B-B14F-4D97-AF65-F5344CB8AC3E}">
        <p14:creationId xmlns:p14="http://schemas.microsoft.com/office/powerpoint/2010/main" val="29431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es un mecanismo de sustitución sensorial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117967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Lo que hace es transformar la información visual en información sonora.</a:t>
            </a:r>
          </a:p>
          <a:p>
            <a:pPr algn="ctr"/>
            <a:r>
              <a:rPr lang="es-ES" sz="1600" dirty="0" smtClean="0"/>
              <a:t>Con esta herramienta personas ciegas pueden percibir información de su entorno.</a:t>
            </a:r>
            <a:endParaRPr lang="es-ES" sz="16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1217"/>
            <a:ext cx="8064896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5" y="1722486"/>
            <a:ext cx="2636316" cy="514403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en acción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1179671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esta disponible en las tiendas de aplicaciones para celulares.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503728" y="3651908"/>
            <a:ext cx="2135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INSERTE SU CELULAR AQUI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756848"/>
            <a:ext cx="9143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“Visual </a:t>
            </a:r>
            <a:r>
              <a:rPr lang="es-ES" sz="1600" dirty="0" err="1" smtClean="0"/>
              <a:t>Acuity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Congenitally</a:t>
            </a:r>
            <a:r>
              <a:rPr lang="es-ES" sz="1600" dirty="0" smtClean="0"/>
              <a:t> </a:t>
            </a:r>
            <a:r>
              <a:rPr lang="es-ES" sz="1600" dirty="0" err="1" smtClean="0"/>
              <a:t>Blind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Visual-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Auditory</a:t>
            </a:r>
            <a:r>
              <a:rPr lang="es-ES" sz="1600" dirty="0" smtClean="0"/>
              <a:t> </a:t>
            </a:r>
            <a:r>
              <a:rPr lang="es-ES" sz="1600" dirty="0" err="1" smtClean="0"/>
              <a:t>Sensory</a:t>
            </a:r>
            <a:r>
              <a:rPr lang="es-ES" sz="1600" dirty="0" smtClean="0"/>
              <a:t> </a:t>
            </a:r>
            <a:r>
              <a:rPr lang="es-ES" sz="1600" dirty="0" err="1" smtClean="0"/>
              <a:t>Substitution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Ella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Miriam </a:t>
            </a:r>
            <a:r>
              <a:rPr lang="es-ES" sz="1000" dirty="0" err="1" smtClean="0"/>
              <a:t>Guedelman</a:t>
            </a:r>
            <a:r>
              <a:rPr lang="es-ES" sz="1000" dirty="0" smtClean="0"/>
              <a:t>, Amir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" y="2165973"/>
            <a:ext cx="2382258" cy="380198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65973"/>
            <a:ext cx="2351964" cy="382877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0" y="2194198"/>
            <a:ext cx="1548011" cy="14508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4261207"/>
            <a:ext cx="2538602" cy="221781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46991" y="1766768"/>
            <a:ext cx="20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Imagen Original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88224" y="1763524"/>
            <a:ext cx="23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Resolución percibida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02699" y="1734502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Experimento realizado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04441" y="4157420"/>
            <a:ext cx="369332" cy="2321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dirty="0" smtClean="0"/>
              <a:t>% de sujetos que pasa la evaluación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62773" y="6424568"/>
            <a:ext cx="19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Agudeza visual evaluada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02694" y="3788088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 II</a:t>
            </a:r>
            <a:endParaRPr lang="es-ES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908720"/>
            <a:ext cx="55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</a:t>
            </a:r>
            <a:r>
              <a:rPr lang="en-US" sz="1600" dirty="0" smtClean="0"/>
              <a:t>Reading with sounds: sensory substitution selectively activates the visual word form area in the blind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L Cohen, S </a:t>
            </a:r>
            <a:r>
              <a:rPr lang="es-ES" sz="1000" dirty="0" err="1" smtClean="0"/>
              <a:t>Dehaene</a:t>
            </a:r>
            <a:r>
              <a:rPr lang="es-ES" sz="1000" dirty="0" smtClean="0"/>
              <a:t>, A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9" y="3140967"/>
            <a:ext cx="4912792" cy="264172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6" y="2276872"/>
            <a:ext cx="4057615" cy="6888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6989" y="302535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82587" y="5900004"/>
            <a:ext cx="400110" cy="5107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Todas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79602" y="5900004"/>
            <a:ext cx="400110" cy="5333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Letras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5900003"/>
            <a:ext cx="400110" cy="7021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Texturas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82591" y="5900002"/>
            <a:ext cx="400110" cy="49103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Caras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03848" y="59000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Casas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79912" y="5900002"/>
            <a:ext cx="400110" cy="6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Objetos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44479" y="5877272"/>
            <a:ext cx="615553" cy="8598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smtClean="0"/>
              <a:t>corporales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60032" y="5915181"/>
            <a:ext cx="615553" cy="898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err="1" smtClean="0"/>
              <a:t>gometricas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724128" y="908720"/>
            <a:ext cx="32868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n-US" sz="1600" dirty="0" err="1"/>
              <a:t>EyeMusic</a:t>
            </a:r>
            <a:r>
              <a:rPr lang="en-US" sz="1600" dirty="0"/>
              <a:t>: </a:t>
            </a:r>
            <a:r>
              <a:rPr lang="en-US" sz="1600" dirty="0" smtClean="0"/>
              <a:t>Introducing </a:t>
            </a:r>
            <a:r>
              <a:rPr lang="en-US" sz="1600" dirty="0"/>
              <a:t>a </a:t>
            </a:r>
            <a:r>
              <a:rPr lang="en-US" sz="1600" dirty="0" smtClean="0"/>
              <a:t>“</a:t>
            </a:r>
            <a:r>
              <a:rPr lang="en-US" sz="1600" dirty="0"/>
              <a:t>visual” </a:t>
            </a:r>
          </a:p>
          <a:p>
            <a:r>
              <a:rPr lang="en-US" sz="1600" dirty="0"/>
              <a:t>colorful </a:t>
            </a:r>
            <a:r>
              <a:rPr lang="en-US" sz="1600" dirty="0" smtClean="0"/>
              <a:t>experience </a:t>
            </a:r>
            <a:r>
              <a:rPr lang="en-US" sz="1600" dirty="0"/>
              <a:t>for the blind </a:t>
            </a:r>
            <a:r>
              <a:rPr lang="en-US" sz="1600" dirty="0" smtClean="0"/>
              <a:t>using auditory sensory substitution</a:t>
            </a:r>
            <a:r>
              <a:rPr lang="es-ES" sz="1600" dirty="0" smtClean="0"/>
              <a:t>”</a:t>
            </a:r>
          </a:p>
          <a:p>
            <a:r>
              <a:rPr lang="es-ES" sz="1000" dirty="0"/>
              <a:t>Sami </a:t>
            </a:r>
            <a:r>
              <a:rPr lang="es-ES" sz="1000" dirty="0" err="1" smtClean="0"/>
              <a:t>Abboud</a:t>
            </a:r>
            <a:r>
              <a:rPr lang="es-ES" sz="1000" dirty="0" smtClean="0"/>
              <a:t>, </a:t>
            </a:r>
            <a:r>
              <a:rPr lang="es-ES" sz="1000" dirty="0" err="1"/>
              <a:t>Shlomi</a:t>
            </a:r>
            <a:r>
              <a:rPr lang="es-ES" sz="1000" dirty="0"/>
              <a:t> </a:t>
            </a:r>
            <a:r>
              <a:rPr lang="es-ES" sz="1000" dirty="0" err="1" smtClean="0"/>
              <a:t>Hanassy</a:t>
            </a:r>
            <a:r>
              <a:rPr lang="es-ES" sz="1000" dirty="0" smtClean="0"/>
              <a:t>, </a:t>
            </a:r>
            <a:r>
              <a:rPr lang="es-ES" sz="1000" dirty="0" err="1"/>
              <a:t>Shelly</a:t>
            </a:r>
            <a:r>
              <a:rPr lang="es-ES" sz="1000" dirty="0"/>
              <a:t> </a:t>
            </a:r>
            <a:r>
              <a:rPr lang="es-ES" sz="1000" dirty="0" smtClean="0"/>
              <a:t>Levy-</a:t>
            </a:r>
            <a:r>
              <a:rPr lang="es-ES" sz="1000" dirty="0" err="1" smtClean="0"/>
              <a:t>Tzedek</a:t>
            </a:r>
            <a:r>
              <a:rPr lang="es-ES" sz="1000" dirty="0" smtClean="0"/>
              <a:t>, </a:t>
            </a:r>
            <a:r>
              <a:rPr lang="es-ES" sz="1000" dirty="0" err="1"/>
              <a:t>Shachar</a:t>
            </a:r>
            <a:r>
              <a:rPr lang="es-ES" sz="1000" dirty="0"/>
              <a:t> </a:t>
            </a:r>
            <a:r>
              <a:rPr lang="es-ES" sz="1000" dirty="0" err="1" smtClean="0"/>
              <a:t>Maidenbaum</a:t>
            </a:r>
            <a:r>
              <a:rPr lang="es-ES" sz="1000" dirty="0" smtClean="0"/>
              <a:t> and </a:t>
            </a:r>
            <a:r>
              <a:rPr lang="es-ES" sz="1000" dirty="0"/>
              <a:t>Amir </a:t>
            </a:r>
            <a:r>
              <a:rPr lang="es-ES" sz="1000" dirty="0" err="1" smtClean="0"/>
              <a:t>Amedi</a:t>
            </a:r>
            <a:endParaRPr lang="es-ES" sz="1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0" y="3140967"/>
            <a:ext cx="1782082" cy="251855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5990208" y="314096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32240" y="5753905"/>
            <a:ext cx="400110" cy="7331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Videntes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40735" y="5753905"/>
            <a:ext cx="400110" cy="983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No Videntes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40352" y="5753905"/>
            <a:ext cx="400110" cy="5187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Todos</a:t>
            </a:r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959454" y="2298149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Experimento similar realizado</a:t>
            </a:r>
          </a:p>
          <a:p>
            <a:r>
              <a:rPr lang="es-ES" dirty="0" smtClean="0"/>
              <a:t> con el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181722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08376" y="4578848"/>
            <a:ext cx="251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Preguntas que teníamos: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14439" y="5157192"/>
            <a:ext cx="680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¿De que depende la capacidad de distinguir los estímulos?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Q</a:t>
            </a:r>
            <a:r>
              <a:rPr lang="es-ES" dirty="0" smtClean="0"/>
              <a:t>ue es más fácil, que es más difícil?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¿Se puede entrenar esta capacidad?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mejora, ¿es especifica en lo entrenado?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¿Hay efectos de transferencia? ¿Entre simetrías? ¿Entre categorías?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07504" y="1309410"/>
            <a:ext cx="8928992" cy="36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Las limitaciones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realidad las cosas no sonaban tan lindas con el </a:t>
            </a:r>
            <a:r>
              <a:rPr lang="es-ES" dirty="0" err="1" smtClean="0"/>
              <a:t>vOICe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61705"/>
            <a:ext cx="2281884" cy="2304256"/>
          </a:xfrm>
          <a:prstGeom prst="rect">
            <a:avLst/>
          </a:prstGeom>
        </p:spPr>
      </p:pic>
      <p:pic>
        <p:nvPicPr>
          <p:cNvPr id="5" name="PreHorrib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9112" y="1412776"/>
            <a:ext cx="609600" cy="609600"/>
          </a:xfrm>
          <a:prstGeom prst="rect">
            <a:avLst/>
          </a:prstGeom>
        </p:spPr>
      </p:pic>
      <p:pic>
        <p:nvPicPr>
          <p:cNvPr id="7" name="PostHorribl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77210" y="1412776"/>
            <a:ext cx="609600" cy="6096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6320"/>
            <a:ext cx="2571749" cy="223837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" y="2348880"/>
            <a:ext cx="2537073" cy="225581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0" y="5085184"/>
            <a:ext cx="9143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vOICe</a:t>
            </a:r>
            <a:r>
              <a:rPr lang="es-ES" dirty="0" smtClean="0"/>
              <a:t> tiene dos problemas para representar figuras formadas por segmentos: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sz="1400" dirty="0" smtClean="0"/>
              <a:t>- Cuando hay pixeles cercanos en altura se generan batidos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- Cuando los pixeles empiezan y terminan se generan armónicos</a:t>
            </a:r>
          </a:p>
          <a:p>
            <a:endParaRPr lang="es-ES" dirty="0" smtClean="0"/>
          </a:p>
          <a:p>
            <a:r>
              <a:rPr lang="es-ES" sz="1400" dirty="0" smtClean="0"/>
              <a:t>Estos problemas son inherentes al procesamiento del </a:t>
            </a:r>
            <a:r>
              <a:rPr lang="es-ES" sz="1400" dirty="0" err="1" smtClean="0"/>
              <a:t>vOICe</a:t>
            </a:r>
            <a:r>
              <a:rPr lang="es-ES" sz="1400" dirty="0" smtClean="0"/>
              <a:t> que </a:t>
            </a:r>
            <a:r>
              <a:rPr lang="es-ES" sz="1400" dirty="0" err="1" smtClean="0"/>
              <a:t>pixela</a:t>
            </a:r>
            <a:r>
              <a:rPr lang="es-ES" sz="1400" dirty="0" smtClean="0"/>
              <a:t> la información. Y a mayor resolución se incrementan.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189112" y="45966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81689" y="460965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Adaptación de la lógica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Solucionamos el problema manipulando la información de los segmentos a nivel conceptual.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4076"/>
            <a:ext cx="9144000" cy="282016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4730966"/>
            <a:ext cx="7090115" cy="21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897</Words>
  <Application>Microsoft Office PowerPoint</Application>
  <PresentationFormat>Presentación en pantalla (4:3)</PresentationFormat>
  <Paragraphs>197</Paragraphs>
  <Slides>15</Slides>
  <Notes>15</Notes>
  <HiddenSlides>0</HiddenSlides>
  <MMClips>12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43</cp:revision>
  <dcterms:created xsi:type="dcterms:W3CDTF">2016-12-11T22:17:25Z</dcterms:created>
  <dcterms:modified xsi:type="dcterms:W3CDTF">2016-12-13T09:40:56Z</dcterms:modified>
</cp:coreProperties>
</file>