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3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4622" autoAdjust="0"/>
  </p:normalViewPr>
  <p:slideViewPr>
    <p:cSldViewPr>
      <p:cViewPr varScale="1">
        <p:scale>
          <a:sx n="97" d="100"/>
          <a:sy n="97" d="100"/>
        </p:scale>
        <p:origin x="-19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Defensa de tésis de licenciatura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F84D8-BC80-48B6-95A7-60E47B347B22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30277-2ED4-428E-A22A-2789A86AE6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22402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Defensa de tésis de licenciatura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7D300-F8B8-4A3E-9E51-3DBF14BFE534}" type="datetimeFigureOut">
              <a:rPr lang="es-ES" smtClean="0"/>
              <a:t>12/12/2016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C932F-7E40-4A9D-860D-8369AEE1AD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672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10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11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12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2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3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4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5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6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7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8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932F-7E40-4A9D-860D-8369AEE1ADB1}" type="slidenum">
              <a:rPr lang="es-ES" smtClean="0"/>
              <a:t>9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Defensa de tésis de licenciatura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0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8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09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28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85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30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03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34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14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9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49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57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Diciembre 2016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E58D-DFCD-482A-A5F2-23943CACC7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18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microsoft.com/office/2007/relationships/media" Target="../media/media2.mp3"/><Relationship Id="rId21" Type="http://schemas.openxmlformats.org/officeDocument/2006/relationships/image" Target="../media/image20.png"/><Relationship Id="rId7" Type="http://schemas.microsoft.com/office/2007/relationships/media" Target="../media/media4.mp3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audio" Target="../media/media1.mp3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image" Target="../media/image10.png"/><Relationship Id="rId5" Type="http://schemas.microsoft.com/office/2007/relationships/media" Target="../media/media3.mp3"/><Relationship Id="rId15" Type="http://schemas.openxmlformats.org/officeDocument/2006/relationships/image" Target="../media/image14.png"/><Relationship Id="rId10" Type="http://schemas.openxmlformats.org/officeDocument/2006/relationships/notesSlide" Target="../notesSlides/notesSlide7.xml"/><Relationship Id="rId19" Type="http://schemas.openxmlformats.org/officeDocument/2006/relationships/image" Target="../media/image18.png"/><Relationship Id="rId4" Type="http://schemas.openxmlformats.org/officeDocument/2006/relationships/audio" Target="../media/media2.mp3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media" Target="../media/media4.mp3"/><Relationship Id="rId7" Type="http://schemas.openxmlformats.org/officeDocument/2006/relationships/image" Target="../media/image20.png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22.png"/><Relationship Id="rId4" Type="http://schemas.openxmlformats.org/officeDocument/2006/relationships/audio" Target="../media/media4.mp3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" y="1628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/>
              <a:t>“Estudio de percepción de invariantes geométricos mediante el uso de mecanismo de sustitución sensorial y la tecnología </a:t>
            </a:r>
            <a:r>
              <a:rPr lang="es-ES" sz="3200" dirty="0" err="1" smtClean="0"/>
              <a:t>vOICe</a:t>
            </a:r>
            <a:r>
              <a:rPr lang="es-ES" sz="3200" dirty="0" smtClean="0"/>
              <a:t>”</a:t>
            </a:r>
            <a:endParaRPr lang="es-ES" sz="3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0" y="836712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Defensa de tesis de licenciatura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-917" y="3947864"/>
            <a:ext cx="914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Autor: </a:t>
            </a:r>
            <a:r>
              <a:rPr lang="es-ES" sz="2000" dirty="0" err="1" smtClean="0"/>
              <a:t>Ionatan</a:t>
            </a:r>
            <a:r>
              <a:rPr lang="es-ES" sz="2000" dirty="0" smtClean="0"/>
              <a:t> </a:t>
            </a:r>
            <a:r>
              <a:rPr lang="es-ES" sz="2000" dirty="0" err="1" smtClean="0"/>
              <a:t>Perez</a:t>
            </a:r>
            <a:endParaRPr lang="es-ES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-918" y="4365104"/>
            <a:ext cx="914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Director: </a:t>
            </a:r>
            <a:r>
              <a:rPr lang="es-ES" sz="2000" dirty="0"/>
              <a:t>D</a:t>
            </a:r>
            <a:r>
              <a:rPr lang="es-ES" sz="2000" dirty="0" smtClean="0"/>
              <a:t>r. Mariano </a:t>
            </a:r>
            <a:r>
              <a:rPr lang="es-ES" sz="2000" dirty="0" err="1" smtClean="0"/>
              <a:t>Sigman</a:t>
            </a:r>
            <a:endParaRPr lang="es-ES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" y="4797152"/>
            <a:ext cx="914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Lugar de trabajo: Universidad Torcuato Di Tella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962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Herramientas desarrolladas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491880" y="3501008"/>
            <a:ext cx="178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Ejemplo en vivo I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" y="323945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Una vez generados los estímulos</a:t>
            </a:r>
            <a:r>
              <a:rPr lang="es-ES" sz="3200" dirty="0" smtClean="0">
                <a:latin typeface="+mj-lt"/>
              </a:rPr>
              <a:t>, necesitábamos una interfaz para medir el desempeño de los sujetos.</a:t>
            </a:r>
            <a:endParaRPr lang="es-E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29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Herramientas desarrolladas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Una vez generados los estímulos</a:t>
            </a:r>
            <a:r>
              <a:rPr lang="es-ES" sz="3200" dirty="0" smtClean="0">
                <a:latin typeface="+mj-lt"/>
              </a:rPr>
              <a:t>, necesitábamos una interfaz para medir el desempeño de los sujetos.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" y="1556792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Para hacer los experimentos tuvimos que desarrollar un software especifico.</a:t>
            </a:r>
          </a:p>
          <a:p>
            <a:pPr algn="ctr"/>
            <a:r>
              <a:rPr lang="es-ES" sz="2000" dirty="0" smtClean="0"/>
              <a:t>Desarrollar este software fue </a:t>
            </a:r>
            <a:r>
              <a:rPr lang="es-ES" sz="2000" dirty="0" smtClean="0"/>
              <a:t>(medido en tiempo) la </a:t>
            </a:r>
            <a:r>
              <a:rPr lang="es-ES" sz="2000" dirty="0" smtClean="0"/>
              <a:t>mayor parte del trabajo </a:t>
            </a:r>
            <a:r>
              <a:rPr lang="es-ES" sz="2000" dirty="0" smtClean="0"/>
              <a:t>realizado.</a:t>
            </a:r>
            <a:endParaRPr lang="es-ES" sz="2000" dirty="0"/>
          </a:p>
        </p:txBody>
      </p:sp>
      <p:pic>
        <p:nvPicPr>
          <p:cNvPr id="70" name="6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16" y="2564904"/>
            <a:ext cx="5598368" cy="388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Primeros resultados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La invariancia (o no) frente a rotaciones.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-1" y="1178548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En ejemplo anterior se observan que:</a:t>
            </a:r>
            <a:endParaRPr lang="es-ES" sz="20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763688" y="1844824"/>
            <a:ext cx="7380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ES" dirty="0" smtClean="0"/>
              <a:t>Las mismas figuras cambian drásticamente su dificultad al ser rotadas.</a:t>
            </a:r>
          </a:p>
          <a:p>
            <a:pPr marL="342900" indent="-342900">
              <a:buAutoNum type="arabicParenR"/>
            </a:pPr>
            <a:r>
              <a:rPr lang="es-ES" dirty="0" smtClean="0"/>
              <a:t>Los segmentos que coinciden con los ejes cartesianos o están muy próximos a serlo son muy distinguibles. </a:t>
            </a:r>
          </a:p>
          <a:p>
            <a:pPr marL="342900" indent="-342900">
              <a:buAutoNum type="arabicParenR"/>
            </a:pPr>
            <a:r>
              <a:rPr lang="es-ES" dirty="0" smtClean="0"/>
              <a:t>Hay un salto cualitativo y conceptual en el sonido al rotar de un lado a otro de los ejes. </a:t>
            </a:r>
          </a:p>
          <a:p>
            <a:pPr marL="342900" indent="-342900">
              <a:buAutoNum type="arabicParenR"/>
            </a:pPr>
            <a:r>
              <a:rPr lang="es-ES" dirty="0" smtClean="0"/>
              <a:t>Si la idea es entrenar a los sujetos antes hace falta poder regular la dificultad de los estímulos.</a:t>
            </a:r>
          </a:p>
          <a:p>
            <a:pPr marL="342900" indent="-342900">
              <a:buAutoNum type="arabicParenR"/>
            </a:pP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365104"/>
            <a:ext cx="9144000" cy="1141770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24808" y="3968482"/>
            <a:ext cx="500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Ejemplo de resultados obtenidos en la etapa inicial: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0" y="5710051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Conclusión: Necesitábamos caracterizar la dificultad de percibir características geométricas sin conocer a priori las capacidades de los sujetos. -</a:t>
            </a:r>
            <a:r>
              <a:rPr lang="es-ES" dirty="0" smtClean="0">
                <a:sym typeface="Wingdings" pitchFamily="2" charset="2"/>
              </a:rPr>
              <a:t>--&gt; Medición de umbral de detección.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97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530" y="333259"/>
            <a:ext cx="2874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De que voy a hablar…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Índice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6530" y="5776409"/>
            <a:ext cx="5475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De que NO voy a hablar…           </a:t>
            </a:r>
          </a:p>
          <a:p>
            <a:r>
              <a:rPr lang="es-ES" sz="1200" dirty="0" smtClean="0"/>
              <a:t>      </a:t>
            </a:r>
            <a:r>
              <a:rPr lang="es-ES" sz="1600" dirty="0" smtClean="0"/>
              <a:t>-  El desarrollo del software utilizado </a:t>
            </a:r>
            <a:r>
              <a:rPr lang="es-ES" sz="1400" dirty="0" smtClean="0"/>
              <a:t>(la mayor parte del trabajo)</a:t>
            </a:r>
            <a:endParaRPr lang="es-ES" sz="1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51520" y="847426"/>
            <a:ext cx="89227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- El punto de partida:  El </a:t>
            </a:r>
            <a:r>
              <a:rPr lang="es-ES" sz="1600" dirty="0" err="1" smtClean="0"/>
              <a:t>vOICe</a:t>
            </a:r>
            <a:r>
              <a:rPr lang="es-ES" sz="1600" dirty="0" smtClean="0"/>
              <a:t> </a:t>
            </a:r>
          </a:p>
          <a:p>
            <a:r>
              <a:rPr lang="es-ES" sz="1400" dirty="0" smtClean="0"/>
              <a:t>	</a:t>
            </a:r>
            <a:r>
              <a:rPr lang="es-ES" sz="1200" dirty="0" smtClean="0"/>
              <a:t>¿Para que sirve?</a:t>
            </a:r>
          </a:p>
          <a:p>
            <a:r>
              <a:rPr lang="es-ES" sz="1200" dirty="0" smtClean="0"/>
              <a:t>	¿Cómo funciona?</a:t>
            </a:r>
          </a:p>
          <a:p>
            <a:r>
              <a:rPr lang="es-ES" sz="1600" dirty="0" smtClean="0"/>
              <a:t>- El objetivo:  Estudiar la habilidad de percibir geometría, de que depende, como se entrena y si transfiere.</a:t>
            </a:r>
          </a:p>
          <a:p>
            <a:r>
              <a:rPr lang="es-ES" sz="1400" dirty="0"/>
              <a:t>	</a:t>
            </a:r>
            <a:r>
              <a:rPr lang="es-ES" sz="1200" dirty="0" smtClean="0"/>
              <a:t>El diseño experimental en abstracto.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Herramientas necesarias.</a:t>
            </a:r>
          </a:p>
          <a:p>
            <a:r>
              <a:rPr lang="es-ES" sz="1600" dirty="0" smtClean="0"/>
              <a:t>- La generación de los estímulos</a:t>
            </a:r>
          </a:p>
          <a:p>
            <a:r>
              <a:rPr lang="es-ES" sz="1200" dirty="0" smtClean="0"/>
              <a:t>	Las limitaciones del </a:t>
            </a:r>
            <a:r>
              <a:rPr lang="es-ES" sz="1200" dirty="0" err="1" smtClean="0"/>
              <a:t>vOICe</a:t>
            </a:r>
            <a:r>
              <a:rPr lang="es-ES" sz="1200" dirty="0" smtClean="0"/>
              <a:t>.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Como construir estímulos abstractos, y como materializarlos.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Ejemplos varios de figuras utilizadas</a:t>
            </a:r>
          </a:p>
          <a:p>
            <a:r>
              <a:rPr lang="es-ES" sz="1600" dirty="0" smtClean="0"/>
              <a:t>- Primeros resultados cualitativos</a:t>
            </a:r>
          </a:p>
          <a:p>
            <a:r>
              <a:rPr lang="es-ES" sz="1200" dirty="0" smtClean="0"/>
              <a:t>	El efecto de los ejes cartesianos en el sistema de representación.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El problema de establecer una escala de dificultad.</a:t>
            </a:r>
          </a:p>
          <a:p>
            <a:r>
              <a:rPr lang="es-ES" sz="1600" dirty="0" smtClean="0"/>
              <a:t>- Cambio de paradigma: La necesidad de medir umbrales de detección</a:t>
            </a:r>
          </a:p>
          <a:p>
            <a:r>
              <a:rPr lang="es-ES" sz="1200" dirty="0" smtClean="0"/>
              <a:t>	Algoritmos tipo </a:t>
            </a:r>
            <a:r>
              <a:rPr lang="es-ES" sz="1200" dirty="0" err="1" smtClean="0"/>
              <a:t>StairCase</a:t>
            </a:r>
            <a:r>
              <a:rPr lang="es-ES" sz="1200" dirty="0" smtClean="0"/>
              <a:t>, ejemplos y adaptaciones.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Puesta a punto y medición preliminar para observar dependencia del umbral con la orientación.</a:t>
            </a:r>
          </a:p>
          <a:p>
            <a:r>
              <a:rPr lang="es-ES" sz="1600" dirty="0" smtClean="0"/>
              <a:t>- Experimento: La dependencia de la capacidad de percibir en función de la orientación de las figuras.</a:t>
            </a:r>
          </a:p>
          <a:p>
            <a:r>
              <a:rPr lang="es-ES" sz="1200" dirty="0" smtClean="0"/>
              <a:t>	Diseño experimental y limitaciones observadas</a:t>
            </a:r>
          </a:p>
          <a:p>
            <a:r>
              <a:rPr lang="es-ES" sz="1200" dirty="0"/>
              <a:t>	</a:t>
            </a:r>
            <a:r>
              <a:rPr lang="es-ES" sz="1200" dirty="0" smtClean="0"/>
              <a:t>Resultados obtenidos</a:t>
            </a:r>
          </a:p>
          <a:p>
            <a:r>
              <a:rPr lang="es-ES" sz="1600" dirty="0" smtClean="0"/>
              <a:t>- Experimento: Medición del efecto del entrenamiento.</a:t>
            </a:r>
          </a:p>
          <a:p>
            <a:r>
              <a:rPr lang="es-ES" sz="1200" dirty="0" smtClean="0"/>
              <a:t>	Diseño experimental y limitaciones observadas</a:t>
            </a:r>
          </a:p>
          <a:p>
            <a:r>
              <a:rPr lang="es-ES" sz="1200" dirty="0" smtClean="0"/>
              <a:t>	Resultados obtenidos</a:t>
            </a:r>
          </a:p>
          <a:p>
            <a:r>
              <a:rPr lang="es-ES" sz="1600" dirty="0" smtClean="0"/>
              <a:t>- Conclusiones generales y perspectivas futuras</a:t>
            </a:r>
          </a:p>
        </p:txBody>
      </p:sp>
    </p:spTree>
    <p:extLst>
      <p:ext uri="{BB962C8B-B14F-4D97-AF65-F5344CB8AC3E}">
        <p14:creationId xmlns:p14="http://schemas.microsoft.com/office/powerpoint/2010/main" val="29431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vOICe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286" y="654846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El </a:t>
            </a:r>
            <a:r>
              <a:rPr lang="es-ES" sz="2000" dirty="0" err="1" smtClean="0"/>
              <a:t>vOICe</a:t>
            </a:r>
            <a:r>
              <a:rPr lang="es-ES" sz="2000" dirty="0" smtClean="0"/>
              <a:t> es un mecanismo de sustitución sensorial</a:t>
            </a:r>
            <a:endParaRPr lang="es-ES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0" y="1179671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Lo que hace es transformar la información visual en información sonora.</a:t>
            </a:r>
          </a:p>
          <a:p>
            <a:pPr algn="ctr"/>
            <a:r>
              <a:rPr lang="es-ES" sz="1600" dirty="0" smtClean="0"/>
              <a:t>Con esta herramienta personas ciegas pueden percibir información de su entorno.</a:t>
            </a:r>
            <a:endParaRPr lang="es-ES" sz="1600" dirty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81217"/>
            <a:ext cx="8064896" cy="503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55" y="1722486"/>
            <a:ext cx="2636316" cy="5144031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vOICe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-286" y="654846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El </a:t>
            </a:r>
            <a:r>
              <a:rPr lang="es-ES" sz="2000" dirty="0" err="1" smtClean="0"/>
              <a:t>vOICe</a:t>
            </a:r>
            <a:r>
              <a:rPr lang="es-ES" sz="2000" dirty="0" smtClean="0"/>
              <a:t> en acción</a:t>
            </a:r>
            <a:endParaRPr lang="es-ES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0" y="1179671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El </a:t>
            </a:r>
            <a:r>
              <a:rPr lang="es-ES" sz="1600" dirty="0" err="1" smtClean="0"/>
              <a:t>vOICe</a:t>
            </a:r>
            <a:r>
              <a:rPr lang="es-ES" sz="1600" dirty="0" smtClean="0"/>
              <a:t> esta disponible en las tiendas de aplicaciones para celulares.</a:t>
            </a:r>
            <a:endParaRPr lang="es-ES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3503728" y="3651908"/>
            <a:ext cx="2135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INSERTE SU CELULAR AQUI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665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vOICe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III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07777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¿Hasta que punto funciona?</a:t>
            </a:r>
            <a:endParaRPr lang="es-ES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0" y="756848"/>
            <a:ext cx="9143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“Visual </a:t>
            </a:r>
            <a:r>
              <a:rPr lang="es-ES" sz="1600" dirty="0" err="1" smtClean="0"/>
              <a:t>Acuity</a:t>
            </a:r>
            <a:r>
              <a:rPr lang="es-ES" sz="1600" dirty="0" smtClean="0"/>
              <a:t> of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Congenitally</a:t>
            </a:r>
            <a:r>
              <a:rPr lang="es-ES" sz="1600" dirty="0" smtClean="0"/>
              <a:t> </a:t>
            </a:r>
            <a:r>
              <a:rPr lang="es-ES" sz="1600" dirty="0" err="1" smtClean="0"/>
              <a:t>Blind</a:t>
            </a:r>
            <a:r>
              <a:rPr lang="es-ES" sz="1600" dirty="0" smtClean="0"/>
              <a:t> </a:t>
            </a:r>
            <a:r>
              <a:rPr lang="es-ES" sz="1600" dirty="0" err="1" smtClean="0"/>
              <a:t>Using</a:t>
            </a:r>
            <a:r>
              <a:rPr lang="es-ES" sz="1600" dirty="0" smtClean="0"/>
              <a:t> Visual-</a:t>
            </a:r>
            <a:r>
              <a:rPr lang="es-ES" sz="1600" dirty="0" err="1" smtClean="0"/>
              <a:t>to</a:t>
            </a:r>
            <a:r>
              <a:rPr lang="es-ES" sz="1600" dirty="0" smtClean="0"/>
              <a:t>-</a:t>
            </a:r>
            <a:r>
              <a:rPr lang="es-ES" sz="1600" dirty="0" err="1" smtClean="0"/>
              <a:t>Auditory</a:t>
            </a:r>
            <a:r>
              <a:rPr lang="es-ES" sz="1600" dirty="0" smtClean="0"/>
              <a:t> </a:t>
            </a:r>
            <a:r>
              <a:rPr lang="es-ES" sz="1600" dirty="0" err="1" smtClean="0"/>
              <a:t>Sensory</a:t>
            </a:r>
            <a:r>
              <a:rPr lang="es-ES" sz="1600" dirty="0" smtClean="0"/>
              <a:t> </a:t>
            </a:r>
            <a:r>
              <a:rPr lang="es-ES" sz="1600" dirty="0" err="1" smtClean="0"/>
              <a:t>Substitution</a:t>
            </a:r>
            <a:r>
              <a:rPr lang="es-ES" sz="1600" dirty="0" smtClean="0"/>
              <a:t>”</a:t>
            </a:r>
          </a:p>
          <a:p>
            <a:pPr algn="ctr"/>
            <a:r>
              <a:rPr lang="es-ES" sz="1000" dirty="0" smtClean="0"/>
              <a:t>Ella </a:t>
            </a:r>
            <a:r>
              <a:rPr lang="es-ES" sz="1000" dirty="0" err="1" smtClean="0"/>
              <a:t>Striem-Amit</a:t>
            </a:r>
            <a:r>
              <a:rPr lang="es-ES" sz="1000" dirty="0" smtClean="0"/>
              <a:t>, Miriam </a:t>
            </a:r>
            <a:r>
              <a:rPr lang="es-ES" sz="1000" dirty="0" err="1" smtClean="0"/>
              <a:t>Guedelman</a:t>
            </a:r>
            <a:r>
              <a:rPr lang="es-ES" sz="1000" dirty="0" smtClean="0"/>
              <a:t>, Amir </a:t>
            </a:r>
            <a:r>
              <a:rPr lang="es-ES" sz="1000" dirty="0" err="1" smtClean="0"/>
              <a:t>Amedi</a:t>
            </a:r>
            <a:r>
              <a:rPr lang="es-ES" sz="1000" dirty="0" smtClean="0"/>
              <a:t> (2012)</a:t>
            </a:r>
            <a:endParaRPr lang="es-ES" sz="1000" dirty="0"/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7" y="2165973"/>
            <a:ext cx="2382258" cy="3801988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165973"/>
            <a:ext cx="2351964" cy="3828779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990" y="2194198"/>
            <a:ext cx="1548011" cy="1450826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73" y="4261207"/>
            <a:ext cx="2538602" cy="2217811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246991" y="1766768"/>
            <a:ext cx="208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Imagen Original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588224" y="1763524"/>
            <a:ext cx="23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Resolución percibida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302699" y="1734502"/>
            <a:ext cx="253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Experimento realizado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904441" y="4157420"/>
            <a:ext cx="369332" cy="2321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200" dirty="0" smtClean="0"/>
              <a:t>% de sujetos que pasa la evaluación</a:t>
            </a:r>
            <a:endParaRPr lang="es-ES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62773" y="6424568"/>
            <a:ext cx="196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Agudeza visual evaluada</a:t>
            </a:r>
            <a:endParaRPr lang="es-ES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302694" y="3788088"/>
            <a:ext cx="253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Resultados obtenidos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37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sz="1400" dirty="0" err="1" smtClean="0">
                <a:solidFill>
                  <a:schemeClr val="bg1">
                    <a:lumMod val="50000"/>
                  </a:schemeClr>
                </a:solidFill>
              </a:rPr>
              <a:t>vOICe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 IV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07777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¿Hasta que punto funciona? II</a:t>
            </a:r>
            <a:endParaRPr lang="es-ES" sz="20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0" y="908720"/>
            <a:ext cx="5519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“</a:t>
            </a:r>
            <a:r>
              <a:rPr lang="en-US" sz="1600" dirty="0" smtClean="0"/>
              <a:t>Reading with sounds: sensory substitution selectively activates the visual word form area in the blind</a:t>
            </a:r>
            <a:r>
              <a:rPr lang="es-ES" sz="1600" dirty="0" smtClean="0"/>
              <a:t>”</a:t>
            </a:r>
          </a:p>
          <a:p>
            <a:pPr algn="ctr"/>
            <a:r>
              <a:rPr lang="es-ES" sz="1000" dirty="0" smtClean="0"/>
              <a:t>E </a:t>
            </a:r>
            <a:r>
              <a:rPr lang="es-ES" sz="1000" dirty="0" err="1" smtClean="0"/>
              <a:t>Striem-Amit</a:t>
            </a:r>
            <a:r>
              <a:rPr lang="es-ES" sz="1000" dirty="0" smtClean="0"/>
              <a:t>, L Cohen, S </a:t>
            </a:r>
            <a:r>
              <a:rPr lang="es-ES" sz="1000" dirty="0" err="1" smtClean="0"/>
              <a:t>Dehaene</a:t>
            </a:r>
            <a:r>
              <a:rPr lang="es-ES" sz="1000" dirty="0" smtClean="0"/>
              <a:t>, A </a:t>
            </a:r>
            <a:r>
              <a:rPr lang="es-ES" sz="1000" dirty="0" err="1" smtClean="0"/>
              <a:t>Amedi</a:t>
            </a:r>
            <a:r>
              <a:rPr lang="es-ES" sz="1000" dirty="0" smtClean="0"/>
              <a:t> (2012)</a:t>
            </a:r>
            <a:endParaRPr lang="es-ES" sz="10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9" y="3140967"/>
            <a:ext cx="4912792" cy="2641729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76" y="2276872"/>
            <a:ext cx="4057615" cy="68888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6989" y="3025357"/>
            <a:ext cx="400110" cy="28486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400" dirty="0" smtClean="0"/>
              <a:t>Porcentaje de reconocimiento exitoso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982587" y="5900004"/>
            <a:ext cx="400110" cy="5107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Todas</a:t>
            </a:r>
            <a:endParaRPr lang="es-ES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579602" y="5900004"/>
            <a:ext cx="400110" cy="53335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Letras</a:t>
            </a:r>
            <a:endParaRPr lang="es-ES" sz="1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123728" y="5900003"/>
            <a:ext cx="400110" cy="70211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Texturas</a:t>
            </a:r>
            <a:endParaRPr lang="es-ES" sz="14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682591" y="5900002"/>
            <a:ext cx="400110" cy="49103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Caras</a:t>
            </a:r>
            <a:endParaRPr lang="es-ES" sz="14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203848" y="5900004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Casas</a:t>
            </a:r>
            <a:endParaRPr lang="es-ES" sz="14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779912" y="5900002"/>
            <a:ext cx="400110" cy="66191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Objetos</a:t>
            </a:r>
            <a:endParaRPr lang="es-ES" sz="14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244479" y="5877272"/>
            <a:ext cx="615553" cy="85985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Figuras</a:t>
            </a:r>
          </a:p>
          <a:p>
            <a:pPr algn="r"/>
            <a:r>
              <a:rPr lang="es-ES" sz="1400" dirty="0" smtClean="0"/>
              <a:t>corporales</a:t>
            </a:r>
            <a:endParaRPr lang="es-ES" sz="14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860032" y="5915181"/>
            <a:ext cx="615553" cy="89819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Figuras</a:t>
            </a:r>
          </a:p>
          <a:p>
            <a:pPr algn="r"/>
            <a:r>
              <a:rPr lang="es-ES" sz="1400" dirty="0" err="1" smtClean="0"/>
              <a:t>gometricas</a:t>
            </a:r>
            <a:endParaRPr lang="es-ES" sz="1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724128" y="908720"/>
            <a:ext cx="32868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“</a:t>
            </a:r>
            <a:r>
              <a:rPr lang="en-US" sz="1600" dirty="0" err="1"/>
              <a:t>EyeMusic</a:t>
            </a:r>
            <a:r>
              <a:rPr lang="en-US" sz="1600" dirty="0"/>
              <a:t>: </a:t>
            </a:r>
            <a:r>
              <a:rPr lang="en-US" sz="1600" dirty="0" smtClean="0"/>
              <a:t>Introducing </a:t>
            </a:r>
            <a:r>
              <a:rPr lang="en-US" sz="1600" dirty="0"/>
              <a:t>a </a:t>
            </a:r>
            <a:r>
              <a:rPr lang="en-US" sz="1600" dirty="0" smtClean="0"/>
              <a:t>“</a:t>
            </a:r>
            <a:r>
              <a:rPr lang="en-US" sz="1600" dirty="0"/>
              <a:t>visual” </a:t>
            </a:r>
          </a:p>
          <a:p>
            <a:r>
              <a:rPr lang="en-US" sz="1600" dirty="0"/>
              <a:t>colorful </a:t>
            </a:r>
            <a:r>
              <a:rPr lang="en-US" sz="1600" dirty="0" smtClean="0"/>
              <a:t>experience </a:t>
            </a:r>
            <a:r>
              <a:rPr lang="en-US" sz="1600" dirty="0"/>
              <a:t>for the blind </a:t>
            </a:r>
            <a:r>
              <a:rPr lang="en-US" sz="1600" dirty="0" smtClean="0"/>
              <a:t>using auditory sensory substitution</a:t>
            </a:r>
            <a:r>
              <a:rPr lang="es-ES" sz="1600" dirty="0" smtClean="0"/>
              <a:t>”</a:t>
            </a:r>
          </a:p>
          <a:p>
            <a:r>
              <a:rPr lang="es-ES" sz="1000" dirty="0"/>
              <a:t>Sami </a:t>
            </a:r>
            <a:r>
              <a:rPr lang="es-ES" sz="1000" dirty="0" err="1" smtClean="0"/>
              <a:t>Abboud</a:t>
            </a:r>
            <a:r>
              <a:rPr lang="es-ES" sz="1000" dirty="0" smtClean="0"/>
              <a:t>, </a:t>
            </a:r>
            <a:r>
              <a:rPr lang="es-ES" sz="1000" dirty="0" err="1"/>
              <a:t>Shlomi</a:t>
            </a:r>
            <a:r>
              <a:rPr lang="es-ES" sz="1000" dirty="0"/>
              <a:t> </a:t>
            </a:r>
            <a:r>
              <a:rPr lang="es-ES" sz="1000" dirty="0" err="1" smtClean="0"/>
              <a:t>Hanassy</a:t>
            </a:r>
            <a:r>
              <a:rPr lang="es-ES" sz="1000" dirty="0" smtClean="0"/>
              <a:t>, </a:t>
            </a:r>
            <a:r>
              <a:rPr lang="es-ES" sz="1000" dirty="0" err="1"/>
              <a:t>Shelly</a:t>
            </a:r>
            <a:r>
              <a:rPr lang="es-ES" sz="1000" dirty="0"/>
              <a:t> </a:t>
            </a:r>
            <a:r>
              <a:rPr lang="es-ES" sz="1000" dirty="0" smtClean="0"/>
              <a:t>Levy-</a:t>
            </a:r>
            <a:r>
              <a:rPr lang="es-ES" sz="1000" dirty="0" err="1" smtClean="0"/>
              <a:t>Tzedek</a:t>
            </a:r>
            <a:r>
              <a:rPr lang="es-ES" sz="1000" dirty="0" smtClean="0"/>
              <a:t>, </a:t>
            </a:r>
            <a:r>
              <a:rPr lang="es-ES" sz="1000" dirty="0" err="1"/>
              <a:t>Shachar</a:t>
            </a:r>
            <a:r>
              <a:rPr lang="es-ES" sz="1000" dirty="0"/>
              <a:t> </a:t>
            </a:r>
            <a:r>
              <a:rPr lang="es-ES" sz="1000" dirty="0" err="1" smtClean="0"/>
              <a:t>Maidenbaum</a:t>
            </a:r>
            <a:r>
              <a:rPr lang="es-ES" sz="1000" dirty="0" smtClean="0"/>
              <a:t> and </a:t>
            </a:r>
            <a:r>
              <a:rPr lang="es-ES" sz="1000" dirty="0"/>
              <a:t>Amir </a:t>
            </a:r>
            <a:r>
              <a:rPr lang="es-ES" sz="1000" dirty="0" err="1" smtClean="0"/>
              <a:t>Amedi</a:t>
            </a:r>
            <a:endParaRPr lang="es-ES" sz="1000" dirty="0" smtClean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10" y="3140967"/>
            <a:ext cx="1782082" cy="2518555"/>
          </a:xfrm>
          <a:prstGeom prst="rect">
            <a:avLst/>
          </a:prstGeom>
        </p:spPr>
      </p:pic>
      <p:sp>
        <p:nvSpPr>
          <p:cNvPr id="34" name="33 CuadroTexto"/>
          <p:cNvSpPr txBox="1"/>
          <p:nvPr/>
        </p:nvSpPr>
        <p:spPr>
          <a:xfrm>
            <a:off x="5990208" y="3140967"/>
            <a:ext cx="400110" cy="28486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400" dirty="0" smtClean="0"/>
              <a:t>Porcentaje de reconocimiento exitoso</a:t>
            </a:r>
            <a:endParaRPr lang="es-ES" sz="14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732240" y="5753905"/>
            <a:ext cx="400110" cy="73314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Videntes</a:t>
            </a:r>
            <a:endParaRPr lang="es-ES" sz="14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240735" y="5753905"/>
            <a:ext cx="400110" cy="983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No Videntes</a:t>
            </a:r>
            <a:endParaRPr lang="es-ES" sz="14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7740352" y="5753905"/>
            <a:ext cx="400110" cy="5187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s-ES" sz="1400" dirty="0" smtClean="0"/>
              <a:t>Todos</a:t>
            </a:r>
            <a:endParaRPr lang="es-ES" sz="14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5959454" y="2298149"/>
            <a:ext cx="296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Experimento similar realizado</a:t>
            </a:r>
          </a:p>
          <a:p>
            <a:r>
              <a:rPr lang="es-ES" dirty="0" smtClean="0"/>
              <a:t> con el </a:t>
            </a:r>
            <a:r>
              <a:rPr lang="es-ES" dirty="0" err="1" smtClean="0"/>
              <a:t>Eye</a:t>
            </a:r>
            <a:r>
              <a:rPr lang="es-ES" dirty="0" smtClean="0"/>
              <a:t> </a:t>
            </a:r>
            <a:r>
              <a:rPr lang="es-ES" dirty="0" err="1" smtClean="0"/>
              <a:t>Music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71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Objetivos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¿Qué nos propusimos?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1124744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Estudiar la capacidad de distinguir en estímulos sus características geométricas, usando una tecnología tipo </a:t>
            </a:r>
            <a:r>
              <a:rPr lang="es-ES" dirty="0" err="1" smtClean="0"/>
              <a:t>vOICe</a:t>
            </a:r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" y="2124849"/>
            <a:ext cx="952500" cy="933450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18" y="2098839"/>
            <a:ext cx="895350" cy="933450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58299"/>
            <a:ext cx="923925" cy="91440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59883"/>
            <a:ext cx="904875" cy="933450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" y="3181722"/>
            <a:ext cx="885825" cy="895350"/>
          </a:xfrm>
          <a:prstGeom prst="rect">
            <a:avLst/>
          </a:prstGeom>
        </p:spPr>
      </p:pic>
      <p:pic>
        <p:nvPicPr>
          <p:cNvPr id="33" name="Estimulos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619107" y="2619180"/>
            <a:ext cx="304799" cy="304799"/>
          </a:xfrm>
          <a:prstGeom prst="rect">
            <a:avLst/>
          </a:prstGeom>
        </p:spPr>
      </p:pic>
      <p:pic>
        <p:nvPicPr>
          <p:cNvPr id="40" name="Estimulos2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4419599" y="2619179"/>
            <a:ext cx="304800" cy="304800"/>
          </a:xfrm>
          <a:prstGeom prst="rect">
            <a:avLst/>
          </a:prstGeom>
        </p:spPr>
      </p:pic>
      <p:pic>
        <p:nvPicPr>
          <p:cNvPr id="41" name="Estimulos3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31296" y="2619180"/>
            <a:ext cx="304800" cy="304800"/>
          </a:xfrm>
          <a:prstGeom prst="rect">
            <a:avLst/>
          </a:prstGeom>
        </p:spPr>
      </p:pic>
      <p:sp>
        <p:nvSpPr>
          <p:cNvPr id="42" name="41 Cerrar llave"/>
          <p:cNvSpPr/>
          <p:nvPr/>
        </p:nvSpPr>
        <p:spPr>
          <a:xfrm>
            <a:off x="2627784" y="2275907"/>
            <a:ext cx="216024" cy="15908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" name="Estimulos4.mp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619107" y="3267252"/>
            <a:ext cx="304799" cy="304799"/>
          </a:xfrm>
          <a:prstGeom prst="rect">
            <a:avLst/>
          </a:prstGeom>
        </p:spPr>
      </p:pic>
      <p:pic>
        <p:nvPicPr>
          <p:cNvPr id="44" name="Estimulos5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396300" y="3284019"/>
            <a:ext cx="319716" cy="319716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583" y="2060848"/>
            <a:ext cx="885825" cy="885825"/>
          </a:xfrm>
          <a:prstGeom prst="rect">
            <a:avLst/>
          </a:prstGeom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108" y="2517946"/>
            <a:ext cx="876300" cy="847725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70" y="3245547"/>
            <a:ext cx="628650" cy="276225"/>
          </a:xfrm>
          <a:prstGeom prst="rect">
            <a:avLst/>
          </a:prstGeom>
        </p:spPr>
      </p:pic>
      <p:sp>
        <p:nvSpPr>
          <p:cNvPr id="52" name="51 CuadroTexto"/>
          <p:cNvSpPr txBox="1"/>
          <p:nvPr/>
        </p:nvSpPr>
        <p:spPr>
          <a:xfrm>
            <a:off x="3619107" y="2279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53" name="52 CuadroTexto"/>
          <p:cNvSpPr txBox="1"/>
          <p:nvPr/>
        </p:nvSpPr>
        <p:spPr>
          <a:xfrm>
            <a:off x="4414330" y="227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5076056" y="2275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55" name="54 CuadroTexto"/>
          <p:cNvSpPr txBox="1"/>
          <p:nvPr/>
        </p:nvSpPr>
        <p:spPr>
          <a:xfrm>
            <a:off x="3622242" y="298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4414330" y="298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57" name="56 CuadroTexto"/>
          <p:cNvSpPr txBox="1"/>
          <p:nvPr/>
        </p:nvSpPr>
        <p:spPr>
          <a:xfrm>
            <a:off x="5076056" y="298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3284040" y="1988840"/>
            <a:ext cx="218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Representación auditiva</a:t>
            </a:r>
            <a:endParaRPr lang="es-ES" sz="16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259248" y="1988840"/>
            <a:ext cx="1994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Representación visual</a:t>
            </a:r>
            <a:endParaRPr lang="es-ES" sz="16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014506" y="225643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a)</a:t>
            </a:r>
            <a:endParaRPr lang="es-ES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014506" y="272135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b)</a:t>
            </a:r>
            <a:endParaRPr lang="es-E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7020272" y="316269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c)</a:t>
            </a:r>
            <a:endParaRPr lang="es-ES" dirty="0"/>
          </a:p>
        </p:txBody>
      </p:sp>
      <p:cxnSp>
        <p:nvCxnSpPr>
          <p:cNvPr id="64" name="63 Conector recto de flecha"/>
          <p:cNvCxnSpPr/>
          <p:nvPr/>
        </p:nvCxnSpPr>
        <p:spPr>
          <a:xfrm>
            <a:off x="5796136" y="2952369"/>
            <a:ext cx="100811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5730580" y="2471153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Identificar</a:t>
            </a:r>
            <a:endParaRPr lang="es-ES" dirty="0"/>
          </a:p>
        </p:txBody>
      </p:sp>
      <p:sp>
        <p:nvSpPr>
          <p:cNvPr id="66" name="65 CuadroTexto"/>
          <p:cNvSpPr txBox="1"/>
          <p:nvPr/>
        </p:nvSpPr>
        <p:spPr>
          <a:xfrm>
            <a:off x="6464538" y="2010533"/>
            <a:ext cx="2127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Categorías geométricas</a:t>
            </a:r>
            <a:endParaRPr lang="es-ES" sz="16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108376" y="4578848"/>
            <a:ext cx="251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Preguntas que teníamos:</a:t>
            </a:r>
            <a:endParaRPr lang="es-ES" dirty="0"/>
          </a:p>
        </p:txBody>
      </p:sp>
      <p:sp>
        <p:nvSpPr>
          <p:cNvPr id="68" name="67 CuadroTexto"/>
          <p:cNvSpPr txBox="1"/>
          <p:nvPr/>
        </p:nvSpPr>
        <p:spPr>
          <a:xfrm>
            <a:off x="2414439" y="5157192"/>
            <a:ext cx="6800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¿De que depende la capacidad de distinguir los estímulos? 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¿</a:t>
            </a:r>
            <a:r>
              <a:rPr lang="es-ES" dirty="0"/>
              <a:t>Q</a:t>
            </a:r>
            <a:r>
              <a:rPr lang="es-ES" dirty="0" smtClean="0"/>
              <a:t>ue es más fácil, que es más difícil?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¿Se puede entrenar esta capacidad?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La mejora, ¿es especifica en lo entrenado?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¿Hay efectos de transferencia? ¿Entre simetrías? ¿Entre categorías?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205206"/>
            <a:ext cx="863402" cy="871866"/>
          </a:xfrm>
          <a:prstGeom prst="rect">
            <a:avLst/>
          </a:prstGeom>
        </p:spPr>
      </p:pic>
      <p:pic>
        <p:nvPicPr>
          <p:cNvPr id="7" name="Horrible.mp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132199" y="3268154"/>
            <a:ext cx="303897" cy="30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7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17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17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017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017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50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107504" y="1309410"/>
            <a:ext cx="8928992" cy="3656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Herramientas desarrolladas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Las limitaciones del </a:t>
            </a:r>
            <a:r>
              <a:rPr lang="es-ES" sz="3200" dirty="0" err="1" smtClean="0">
                <a:latin typeface="+mj-lt"/>
              </a:rPr>
              <a:t>vOICe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112474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-1" y="88949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En realidad las cosas no sonaban tan lindas con el </a:t>
            </a:r>
            <a:r>
              <a:rPr lang="es-ES" dirty="0" err="1" smtClean="0"/>
              <a:t>vOICe</a:t>
            </a:r>
            <a:r>
              <a:rPr lang="es-ES" dirty="0" smtClean="0"/>
              <a:t>…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661705"/>
            <a:ext cx="2281884" cy="2304256"/>
          </a:xfrm>
          <a:prstGeom prst="rect">
            <a:avLst/>
          </a:prstGeom>
        </p:spPr>
      </p:pic>
      <p:pic>
        <p:nvPicPr>
          <p:cNvPr id="5" name="PreHorribl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89112" y="1412776"/>
            <a:ext cx="609600" cy="609600"/>
          </a:xfrm>
          <a:prstGeom prst="rect">
            <a:avLst/>
          </a:prstGeom>
        </p:spPr>
      </p:pic>
      <p:pic>
        <p:nvPicPr>
          <p:cNvPr id="7" name="PostHorrible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777210" y="1412776"/>
            <a:ext cx="609600" cy="609600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366320"/>
            <a:ext cx="2571749" cy="2238374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06" y="2348880"/>
            <a:ext cx="2537073" cy="2255814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0" y="5085184"/>
            <a:ext cx="91439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</a:t>
            </a:r>
            <a:r>
              <a:rPr lang="es-ES" dirty="0" err="1" smtClean="0"/>
              <a:t>vOICe</a:t>
            </a:r>
            <a:r>
              <a:rPr lang="es-ES" dirty="0" smtClean="0"/>
              <a:t> tiene dos problemas para representar figuras formadas por segmentos:</a:t>
            </a:r>
          </a:p>
          <a:p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sz="1400" dirty="0" smtClean="0"/>
              <a:t>- Cuando hay pixeles cercanos en altura se generan batidos</a:t>
            </a:r>
          </a:p>
          <a:p>
            <a:r>
              <a:rPr lang="es-ES" sz="1400" dirty="0"/>
              <a:t>	</a:t>
            </a:r>
            <a:r>
              <a:rPr lang="es-ES" sz="1400" dirty="0" smtClean="0"/>
              <a:t>	- Cuando los pixeles empiezan y terminan se generan armónicos</a:t>
            </a:r>
          </a:p>
          <a:p>
            <a:endParaRPr lang="es-ES" dirty="0" smtClean="0"/>
          </a:p>
          <a:p>
            <a:r>
              <a:rPr lang="es-ES" sz="1400" dirty="0" smtClean="0"/>
              <a:t>Estos problemas son inherentes al procesamiento del </a:t>
            </a:r>
            <a:r>
              <a:rPr lang="es-ES" sz="1400" dirty="0" err="1" smtClean="0"/>
              <a:t>vOICe</a:t>
            </a:r>
            <a:r>
              <a:rPr lang="es-ES" sz="1400" dirty="0" smtClean="0"/>
              <a:t> que </a:t>
            </a:r>
            <a:r>
              <a:rPr lang="es-ES" sz="1400" dirty="0" err="1" smtClean="0"/>
              <a:t>pixela</a:t>
            </a:r>
            <a:r>
              <a:rPr lang="es-ES" sz="1400" dirty="0" smtClean="0"/>
              <a:t> la información. Y a mayor resolución se incrementan.</a:t>
            </a:r>
            <a:endParaRPr lang="es-ES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189112" y="4596629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vOICe</a:t>
            </a:r>
            <a:endParaRPr lang="es-ES" dirty="0"/>
          </a:p>
        </p:txBody>
      </p:sp>
      <p:sp>
        <p:nvSpPr>
          <p:cNvPr id="49" name="48 CuadroTexto"/>
          <p:cNvSpPr txBox="1"/>
          <p:nvPr/>
        </p:nvSpPr>
        <p:spPr>
          <a:xfrm>
            <a:off x="6281689" y="4609658"/>
            <a:ext cx="18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Desarrollo propio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188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-1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Herramientas desarrolladas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156175" y="0"/>
            <a:ext cx="298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Defensa de tesis – Diciembre 2016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323945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+mj-lt"/>
              </a:rPr>
              <a:t>Adaptación de la lógica del </a:t>
            </a:r>
            <a:r>
              <a:rPr lang="es-ES" sz="3200" dirty="0" err="1" smtClean="0">
                <a:latin typeface="+mj-lt"/>
              </a:rPr>
              <a:t>vOICe</a:t>
            </a:r>
            <a:endParaRPr lang="es-ES" sz="32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112474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-1" y="88949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Solucionamos el problema manipulando la información de los segmentos a nivel conceptual.</a:t>
            </a:r>
            <a:endParaRPr lang="es-ES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94076"/>
            <a:ext cx="9144000" cy="282016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3" y="4730966"/>
            <a:ext cx="7090115" cy="21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767</Words>
  <Application>Microsoft Office PowerPoint</Application>
  <PresentationFormat>Presentación en pantalla (4:3)</PresentationFormat>
  <Paragraphs>159</Paragraphs>
  <Slides>12</Slides>
  <Notes>12</Notes>
  <HiddenSlides>0</HiddenSlides>
  <MMClips>8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35</cp:revision>
  <dcterms:created xsi:type="dcterms:W3CDTF">2016-12-11T22:17:25Z</dcterms:created>
  <dcterms:modified xsi:type="dcterms:W3CDTF">2016-12-12T22:42:48Z</dcterms:modified>
</cp:coreProperties>
</file>