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6667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half" idx="1"/>
          </p:nvPr>
        </p:nvSpPr>
        <p:spPr>
          <a:xfrm>
            <a:off x="1371600" y="3886200"/>
            <a:ext cx="6400800" cy="27813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457200" y="274638"/>
            <a:ext cx="6019800" cy="63928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595808" y="1261008"/>
            <a:ext cx="5313165" cy="1395575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108" name="Shape 108"/>
          <p:cNvSpPr/>
          <p:nvPr>
            <p:ph type="body" sz="half" idx="1"/>
          </p:nvPr>
        </p:nvSpPr>
        <p:spPr>
          <a:xfrm>
            <a:off x="1064617" y="2656582"/>
            <a:ext cx="4375548" cy="2864942"/>
          </a:xfrm>
          <a:prstGeom prst="rect">
            <a:avLst/>
          </a:prstGeom>
        </p:spPr>
        <p:txBody>
          <a:bodyPr lIns="31253" tIns="31253" rIns="31253" bIns="31253"/>
          <a:lstStyle>
            <a:lvl1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xfrm>
            <a:off x="4606726" y="4375205"/>
            <a:ext cx="1458517" cy="189509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595808" y="1261008"/>
            <a:ext cx="5313165" cy="1395575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117" name="Shape 117"/>
          <p:cNvSpPr/>
          <p:nvPr>
            <p:ph type="body" sz="half" idx="1"/>
          </p:nvPr>
        </p:nvSpPr>
        <p:spPr>
          <a:xfrm>
            <a:off x="1064617" y="2656582"/>
            <a:ext cx="4375548" cy="2864942"/>
          </a:xfrm>
          <a:prstGeom prst="rect">
            <a:avLst/>
          </a:prstGeom>
        </p:spPr>
        <p:txBody>
          <a:bodyPr lIns="31253" tIns="31253" rIns="31253" bIns="31253"/>
          <a:lstStyle>
            <a:lvl1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4606726" y="4375205"/>
            <a:ext cx="1458517" cy="189509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595808" y="1261008"/>
            <a:ext cx="5313165" cy="1395575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Shape 126"/>
          <p:cNvSpPr/>
          <p:nvPr>
            <p:ph type="body" sz="half" idx="1"/>
          </p:nvPr>
        </p:nvSpPr>
        <p:spPr>
          <a:xfrm>
            <a:off x="1064617" y="2656582"/>
            <a:ext cx="4375548" cy="2864942"/>
          </a:xfrm>
          <a:prstGeom prst="rect">
            <a:avLst/>
          </a:prstGeom>
        </p:spPr>
        <p:txBody>
          <a:bodyPr lIns="31253" tIns="31253" rIns="31253" bIns="31253"/>
          <a:lstStyle>
            <a:lvl1pPr marL="0" indent="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xfrm>
            <a:off x="4606726" y="4375205"/>
            <a:ext cx="1458517" cy="189509"/>
          </a:xfrm>
          <a:prstGeom prst="rect">
            <a:avLst/>
          </a:prstGeom>
        </p:spPr>
        <p:txBody>
          <a:bodyPr lIns="31253" tIns="31253" rIns="31253" bIns="31253"/>
          <a:lstStyle>
            <a:lvl1pPr>
              <a:defRPr sz="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5067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457200" y="136525"/>
            <a:ext cx="8229600" cy="14192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3575050" y="273050"/>
            <a:ext cx="5111750" cy="63944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06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or.ionic.io" TargetMode="External"/><Relationship Id="rId3" Type="http://schemas.openxmlformats.org/officeDocument/2006/relationships/image" Target="../media/image2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ionic.io" TargetMode="External"/><Relationship Id="rId3" Type="http://schemas.openxmlformats.org/officeDocument/2006/relationships/image" Target="../media/image25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arket.ionic.io" TargetMode="External"/><Relationship Id="rId3" Type="http://schemas.openxmlformats.org/officeDocument/2006/relationships/image" Target="../media/image26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lay.ionic.io" TargetMode="External"/><Relationship Id="rId3" Type="http://schemas.openxmlformats.org/officeDocument/2006/relationships/image" Target="../media/image27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178222" y="595630"/>
            <a:ext cx="8787556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100">
                <a:solidFill>
                  <a:srgbClr val="FFFFFF"/>
                </a:solidFill>
              </a:defRPr>
            </a:pPr>
            <a:r>
              <a:t>Build Mobile Applications </a:t>
            </a:r>
          </a:p>
          <a:p>
            <a:pPr>
              <a:defRPr sz="4100">
                <a:solidFill>
                  <a:srgbClr val="FFFFFF"/>
                </a:solidFill>
              </a:defRPr>
            </a:pPr>
            <a:r>
              <a:t>With Ionic + Laravel</a:t>
            </a:r>
          </a:p>
        </p:txBody>
      </p:sp>
      <p:sp>
        <p:nvSpPr>
          <p:cNvPr id="139" name="Shape 139"/>
          <p:cNvSpPr/>
          <p:nvPr/>
        </p:nvSpPr>
        <p:spPr>
          <a:xfrm>
            <a:off x="5258222" y="5231129"/>
            <a:ext cx="4355256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>
                <a:solidFill>
                  <a:srgbClr val="FFFFFF"/>
                </a:solidFill>
              </a:defRPr>
            </a:pPr>
            <a:r>
              <a:t>Presenters:</a:t>
            </a:r>
          </a:p>
          <a:p>
            <a:pPr>
              <a:defRPr sz="2100">
                <a:solidFill>
                  <a:srgbClr val="FFFFFF"/>
                </a:solidFill>
              </a:defRPr>
            </a:pPr>
            <a:r>
              <a:t>Justin James @digitaldrummerj</a:t>
            </a:r>
          </a:p>
          <a:p>
            <a:pPr>
              <a:defRPr sz="2100">
                <a:solidFill>
                  <a:srgbClr val="FFFFFF"/>
                </a:solidFill>
              </a:defRPr>
            </a:pPr>
            <a:r>
              <a:t>Michael Iglesias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0" y="-26583410"/>
            <a:ext cx="5489863" cy="600075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8" name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1931" y="1289685"/>
            <a:ext cx="2286001" cy="4787901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/>
        </p:nvSpPr>
        <p:spPr>
          <a:xfrm>
            <a:off x="1950705" y="589915"/>
            <a:ext cx="1588453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Slide Box</a:t>
            </a:r>
          </a:p>
        </p:txBody>
      </p:sp>
      <p:pic>
        <p:nvPicPr>
          <p:cNvPr id="230" name="image2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9900" y="1334135"/>
            <a:ext cx="2286000" cy="478790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31"/>
          <p:cNvSpPr/>
          <p:nvPr/>
        </p:nvSpPr>
        <p:spPr>
          <a:xfrm>
            <a:off x="5593476" y="545465"/>
            <a:ext cx="2198848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Action Sheet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0" y="-39918410"/>
            <a:ext cx="5489863" cy="600075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36" name="image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3400" y="1406149"/>
            <a:ext cx="2286000" cy="478790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6123106" y="473450"/>
            <a:ext cx="1469788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Popover</a:t>
            </a:r>
          </a:p>
        </p:txBody>
      </p:sp>
      <p:pic>
        <p:nvPicPr>
          <p:cNvPr id="238" name="image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7295" y="1271847"/>
            <a:ext cx="2355273" cy="640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0170" y="2094692"/>
            <a:ext cx="2069523" cy="4069773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2161247" y="503035"/>
            <a:ext cx="1167369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Modal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44" name="image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1447800"/>
            <a:ext cx="2286000" cy="4787900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3326229" y="666651"/>
            <a:ext cx="2491542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Pull to Refresh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0" y="-26583410"/>
            <a:ext cx="5489863" cy="26670004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9" name="Shape 249"/>
          <p:cNvSpPr/>
          <p:nvPr/>
        </p:nvSpPr>
        <p:spPr>
          <a:xfrm>
            <a:off x="0" y="86591"/>
            <a:ext cx="5489863" cy="33337497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Shape 251"/>
          <p:cNvSpPr/>
          <p:nvPr/>
        </p:nvSpPr>
        <p:spPr>
          <a:xfrm>
            <a:off x="2889765" y="3040379"/>
            <a:ext cx="3364469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How to get started?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0" y="-6580911"/>
            <a:ext cx="5489863" cy="333375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787976" y="1229597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Shape 257"/>
          <p:cNvSpPr/>
          <p:nvPr/>
        </p:nvSpPr>
        <p:spPr>
          <a:xfrm>
            <a:off x="1030431" y="1090444"/>
            <a:ext cx="1833738" cy="342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Install NodeJs - </a:t>
            </a:r>
          </a:p>
        </p:txBody>
      </p:sp>
      <p:sp>
        <p:nvSpPr>
          <p:cNvPr id="258" name="Shape 258"/>
          <p:cNvSpPr/>
          <p:nvPr/>
        </p:nvSpPr>
        <p:spPr>
          <a:xfrm>
            <a:off x="787976" y="1636573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9" name="Shape 259"/>
          <p:cNvSpPr/>
          <p:nvPr/>
        </p:nvSpPr>
        <p:spPr>
          <a:xfrm>
            <a:off x="1030431" y="1497421"/>
            <a:ext cx="1367658" cy="342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Install Git  - </a:t>
            </a:r>
          </a:p>
        </p:txBody>
      </p:sp>
      <p:sp>
        <p:nvSpPr>
          <p:cNvPr id="260" name="Shape 260"/>
          <p:cNvSpPr/>
          <p:nvPr/>
        </p:nvSpPr>
        <p:spPr>
          <a:xfrm>
            <a:off x="787976" y="2034892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1030431" y="1895741"/>
            <a:ext cx="3443438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Globally install npm packages:</a:t>
            </a:r>
          </a:p>
        </p:txBody>
      </p:sp>
      <p:sp>
        <p:nvSpPr>
          <p:cNvPr id="262" name="Shape 262"/>
          <p:cNvSpPr/>
          <p:nvPr/>
        </p:nvSpPr>
        <p:spPr>
          <a:xfrm>
            <a:off x="1177635" y="2441862"/>
            <a:ext cx="95251" cy="95251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1177635" y="2441862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964"/>
                </a:lnTo>
                <a:lnTo>
                  <a:pt x="0" y="1964"/>
                </a:lnTo>
                <a:moveTo>
                  <a:pt x="0" y="19636"/>
                </a:moveTo>
                <a:lnTo>
                  <a:pt x="21600" y="19636"/>
                </a:lnTo>
                <a:lnTo>
                  <a:pt x="21600" y="21600"/>
                </a:lnTo>
                <a:lnTo>
                  <a:pt x="0" y="21600"/>
                </a:lnTo>
                <a:moveTo>
                  <a:pt x="0" y="1964"/>
                </a:moveTo>
                <a:lnTo>
                  <a:pt x="1964" y="1964"/>
                </a:lnTo>
                <a:lnTo>
                  <a:pt x="1964" y="19636"/>
                </a:lnTo>
                <a:lnTo>
                  <a:pt x="0" y="19636"/>
                </a:lnTo>
                <a:moveTo>
                  <a:pt x="19636" y="1964"/>
                </a:moveTo>
                <a:lnTo>
                  <a:pt x="21600" y="1964"/>
                </a:lnTo>
                <a:lnTo>
                  <a:pt x="21600" y="19636"/>
                </a:lnTo>
                <a:lnTo>
                  <a:pt x="19636" y="19636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1420091" y="2302717"/>
            <a:ext cx="916335" cy="342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cordova</a:t>
            </a:r>
          </a:p>
        </p:txBody>
      </p:sp>
      <p:sp>
        <p:nvSpPr>
          <p:cNvPr id="265" name="Shape 265"/>
          <p:cNvSpPr/>
          <p:nvPr/>
        </p:nvSpPr>
        <p:spPr>
          <a:xfrm>
            <a:off x="1177635" y="2840182"/>
            <a:ext cx="95251" cy="95251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1177635" y="2840182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964"/>
                </a:lnTo>
                <a:lnTo>
                  <a:pt x="0" y="1964"/>
                </a:lnTo>
                <a:moveTo>
                  <a:pt x="0" y="19636"/>
                </a:moveTo>
                <a:lnTo>
                  <a:pt x="21600" y="19636"/>
                </a:lnTo>
                <a:lnTo>
                  <a:pt x="21600" y="21600"/>
                </a:lnTo>
                <a:lnTo>
                  <a:pt x="0" y="21600"/>
                </a:lnTo>
                <a:moveTo>
                  <a:pt x="0" y="1964"/>
                </a:moveTo>
                <a:lnTo>
                  <a:pt x="1964" y="1964"/>
                </a:lnTo>
                <a:lnTo>
                  <a:pt x="1964" y="19636"/>
                </a:lnTo>
                <a:lnTo>
                  <a:pt x="0" y="19636"/>
                </a:lnTo>
                <a:moveTo>
                  <a:pt x="19636" y="1964"/>
                </a:moveTo>
                <a:lnTo>
                  <a:pt x="21600" y="1964"/>
                </a:lnTo>
                <a:lnTo>
                  <a:pt x="21600" y="19636"/>
                </a:lnTo>
                <a:lnTo>
                  <a:pt x="19636" y="19636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1420091" y="2701035"/>
            <a:ext cx="535087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ionic</a:t>
            </a:r>
          </a:p>
        </p:txBody>
      </p:sp>
      <p:sp>
        <p:nvSpPr>
          <p:cNvPr id="268" name="Shape 268"/>
          <p:cNvSpPr/>
          <p:nvPr/>
        </p:nvSpPr>
        <p:spPr>
          <a:xfrm>
            <a:off x="1177635" y="3247158"/>
            <a:ext cx="95251" cy="95251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1177635" y="3247158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964"/>
                </a:lnTo>
                <a:lnTo>
                  <a:pt x="0" y="1964"/>
                </a:lnTo>
                <a:moveTo>
                  <a:pt x="0" y="19636"/>
                </a:moveTo>
                <a:lnTo>
                  <a:pt x="21600" y="19636"/>
                </a:lnTo>
                <a:lnTo>
                  <a:pt x="21600" y="21600"/>
                </a:lnTo>
                <a:lnTo>
                  <a:pt x="0" y="21600"/>
                </a:lnTo>
                <a:moveTo>
                  <a:pt x="0" y="1964"/>
                </a:moveTo>
                <a:lnTo>
                  <a:pt x="1964" y="1964"/>
                </a:lnTo>
                <a:lnTo>
                  <a:pt x="1964" y="19636"/>
                </a:lnTo>
                <a:lnTo>
                  <a:pt x="0" y="19636"/>
                </a:lnTo>
                <a:moveTo>
                  <a:pt x="19636" y="1964"/>
                </a:moveTo>
                <a:lnTo>
                  <a:pt x="21600" y="1964"/>
                </a:lnTo>
                <a:lnTo>
                  <a:pt x="21600" y="19636"/>
                </a:lnTo>
                <a:lnTo>
                  <a:pt x="19636" y="19636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1420091" y="3108013"/>
            <a:ext cx="492919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gulp</a:t>
            </a:r>
          </a:p>
        </p:txBody>
      </p:sp>
      <p:sp>
        <p:nvSpPr>
          <p:cNvPr id="271" name="Shape 271"/>
          <p:cNvSpPr/>
          <p:nvPr/>
        </p:nvSpPr>
        <p:spPr>
          <a:xfrm>
            <a:off x="1177635" y="3645477"/>
            <a:ext cx="95251" cy="95251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1177635" y="3645477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964"/>
                </a:lnTo>
                <a:lnTo>
                  <a:pt x="0" y="1964"/>
                </a:lnTo>
                <a:moveTo>
                  <a:pt x="0" y="19636"/>
                </a:moveTo>
                <a:lnTo>
                  <a:pt x="21600" y="19636"/>
                </a:lnTo>
                <a:lnTo>
                  <a:pt x="21600" y="21600"/>
                </a:lnTo>
                <a:lnTo>
                  <a:pt x="0" y="21600"/>
                </a:lnTo>
                <a:moveTo>
                  <a:pt x="0" y="1964"/>
                </a:moveTo>
                <a:lnTo>
                  <a:pt x="1964" y="1964"/>
                </a:lnTo>
                <a:lnTo>
                  <a:pt x="1964" y="19636"/>
                </a:lnTo>
                <a:lnTo>
                  <a:pt x="0" y="19636"/>
                </a:lnTo>
                <a:moveTo>
                  <a:pt x="19636" y="1964"/>
                </a:moveTo>
                <a:lnTo>
                  <a:pt x="21600" y="1964"/>
                </a:lnTo>
                <a:lnTo>
                  <a:pt x="21600" y="19636"/>
                </a:lnTo>
                <a:lnTo>
                  <a:pt x="19636" y="19636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1420091" y="3506330"/>
            <a:ext cx="704503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bower</a:t>
            </a:r>
          </a:p>
        </p:txBody>
      </p:sp>
      <p:sp>
        <p:nvSpPr>
          <p:cNvPr id="274" name="Shape 274"/>
          <p:cNvSpPr/>
          <p:nvPr/>
        </p:nvSpPr>
        <p:spPr>
          <a:xfrm>
            <a:off x="2890824" y="1090444"/>
            <a:ext cx="1834234" cy="342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ECEC6A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solidFill>
                  <a:srgbClr val="ECEC6A"/>
                </a:solidFill>
                <a:latin typeface="OpenSans"/>
                <a:ea typeface="OpenSans"/>
                <a:cs typeface="OpenSans"/>
                <a:sym typeface="OpenSans"/>
              </a:rPr>
              <a:t>http://nodejs.org</a:t>
            </a:r>
          </a:p>
        </p:txBody>
      </p:sp>
      <p:sp>
        <p:nvSpPr>
          <p:cNvPr id="275" name="Shape 275"/>
          <p:cNvSpPr/>
          <p:nvPr/>
        </p:nvSpPr>
        <p:spPr>
          <a:xfrm>
            <a:off x="2453855" y="1497421"/>
            <a:ext cx="2737371" cy="342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ECEC6A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solidFill>
                  <a:srgbClr val="ECEC6A"/>
                </a:solidFill>
                <a:latin typeface="OpenSans"/>
                <a:ea typeface="OpenSans"/>
                <a:cs typeface="OpenSans"/>
                <a:sym typeface="OpenSans"/>
              </a:rPr>
              <a:t>https://msysgit.github.io/</a:t>
            </a:r>
          </a:p>
        </p:txBody>
      </p:sp>
      <p:sp>
        <p:nvSpPr>
          <p:cNvPr id="276" name="Shape 276"/>
          <p:cNvSpPr/>
          <p:nvPr/>
        </p:nvSpPr>
        <p:spPr>
          <a:xfrm>
            <a:off x="900544" y="4095750"/>
            <a:ext cx="7351570" cy="909204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943841" y="4497363"/>
            <a:ext cx="6414542" cy="26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000"/>
              </a:lnSpc>
            </a:pPr>
            <a:r>
              <a:rPr sz="20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sz="20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rPr>
              <a:t>npm install -g gulp bower cordova ionic </a:t>
            </a:r>
          </a:p>
        </p:txBody>
      </p:sp>
      <p:sp>
        <p:nvSpPr>
          <p:cNvPr id="278" name="Shape 278"/>
          <p:cNvSpPr/>
          <p:nvPr/>
        </p:nvSpPr>
        <p:spPr>
          <a:xfrm>
            <a:off x="711252" y="448281"/>
            <a:ext cx="2472096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Installing Ionic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0" y="-13248412"/>
            <a:ext cx="5489863" cy="333375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796636" y="1636573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796636" y="2156119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796636" y="2675664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796636" y="3186551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796636" y="3706097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796636" y="4225642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796636" y="4745187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1186295" y="5256067"/>
            <a:ext cx="95251" cy="95251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1186295" y="5256067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964"/>
                </a:lnTo>
                <a:lnTo>
                  <a:pt x="0" y="1964"/>
                </a:lnTo>
                <a:moveTo>
                  <a:pt x="0" y="19636"/>
                </a:moveTo>
                <a:lnTo>
                  <a:pt x="21600" y="19636"/>
                </a:lnTo>
                <a:lnTo>
                  <a:pt x="21600" y="21600"/>
                </a:lnTo>
                <a:lnTo>
                  <a:pt x="0" y="21600"/>
                </a:lnTo>
                <a:moveTo>
                  <a:pt x="0" y="1964"/>
                </a:moveTo>
                <a:lnTo>
                  <a:pt x="1964" y="1964"/>
                </a:lnTo>
                <a:lnTo>
                  <a:pt x="1964" y="19636"/>
                </a:lnTo>
                <a:lnTo>
                  <a:pt x="0" y="19636"/>
                </a:lnTo>
                <a:moveTo>
                  <a:pt x="19636" y="1964"/>
                </a:moveTo>
                <a:lnTo>
                  <a:pt x="21600" y="1964"/>
                </a:lnTo>
                <a:lnTo>
                  <a:pt x="21600" y="19636"/>
                </a:lnTo>
                <a:lnTo>
                  <a:pt x="19636" y="19636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1186295" y="5775614"/>
            <a:ext cx="95251" cy="95251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1186295" y="5775614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964"/>
                </a:lnTo>
                <a:lnTo>
                  <a:pt x="0" y="1964"/>
                </a:lnTo>
                <a:moveTo>
                  <a:pt x="0" y="19636"/>
                </a:moveTo>
                <a:lnTo>
                  <a:pt x="21600" y="19636"/>
                </a:lnTo>
                <a:lnTo>
                  <a:pt x="21600" y="21600"/>
                </a:lnTo>
                <a:lnTo>
                  <a:pt x="0" y="21600"/>
                </a:lnTo>
                <a:moveTo>
                  <a:pt x="0" y="1964"/>
                </a:moveTo>
                <a:lnTo>
                  <a:pt x="1964" y="1964"/>
                </a:lnTo>
                <a:lnTo>
                  <a:pt x="1964" y="19636"/>
                </a:lnTo>
                <a:lnTo>
                  <a:pt x="0" y="19636"/>
                </a:lnTo>
                <a:moveTo>
                  <a:pt x="19636" y="1964"/>
                </a:moveTo>
                <a:lnTo>
                  <a:pt x="21600" y="1964"/>
                </a:lnTo>
                <a:lnTo>
                  <a:pt x="21600" y="19636"/>
                </a:lnTo>
                <a:lnTo>
                  <a:pt x="19636" y="19636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990673" y="1403528"/>
            <a:ext cx="3247949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Windows/Linux/OSx</a:t>
            </a:r>
          </a:p>
        </p:txBody>
      </p:sp>
      <p:sp>
        <p:nvSpPr>
          <p:cNvPr id="295" name="Shape 295"/>
          <p:cNvSpPr/>
          <p:nvPr/>
        </p:nvSpPr>
        <p:spPr>
          <a:xfrm>
            <a:off x="1029122" y="1923074"/>
            <a:ext cx="1723577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Java SDK 7</a:t>
            </a:r>
          </a:p>
        </p:txBody>
      </p:sp>
      <p:sp>
        <p:nvSpPr>
          <p:cNvPr id="296" name="Shape 296"/>
          <p:cNvSpPr/>
          <p:nvPr/>
        </p:nvSpPr>
        <p:spPr>
          <a:xfrm>
            <a:off x="1008960" y="2438290"/>
            <a:ext cx="241767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Android Studio</a:t>
            </a:r>
          </a:p>
        </p:txBody>
      </p:sp>
      <p:sp>
        <p:nvSpPr>
          <p:cNvPr id="297" name="Shape 297"/>
          <p:cNvSpPr/>
          <p:nvPr/>
        </p:nvSpPr>
        <p:spPr>
          <a:xfrm>
            <a:off x="981529" y="2947345"/>
            <a:ext cx="2033698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Android SDK</a:t>
            </a:r>
          </a:p>
        </p:txBody>
      </p:sp>
      <p:sp>
        <p:nvSpPr>
          <p:cNvPr id="298" name="Shape 298"/>
          <p:cNvSpPr/>
          <p:nvPr/>
        </p:nvSpPr>
        <p:spPr>
          <a:xfrm>
            <a:off x="960963" y="3479704"/>
            <a:ext cx="2513669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Google Chrome</a:t>
            </a:r>
          </a:p>
        </p:txBody>
      </p:sp>
      <p:sp>
        <p:nvSpPr>
          <p:cNvPr id="299" name="Shape 299"/>
          <p:cNvSpPr/>
          <p:nvPr/>
        </p:nvSpPr>
        <p:spPr>
          <a:xfrm>
            <a:off x="982973" y="4003004"/>
            <a:ext cx="6534074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Google Developers Account ($25 lifetime)</a:t>
            </a:r>
          </a:p>
        </p:txBody>
      </p:sp>
      <p:sp>
        <p:nvSpPr>
          <p:cNvPr id="300" name="Shape 300"/>
          <p:cNvSpPr/>
          <p:nvPr/>
        </p:nvSpPr>
        <p:spPr>
          <a:xfrm>
            <a:off x="2738556" y="481330"/>
            <a:ext cx="3666888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Android Prerequisites</a:t>
            </a:r>
          </a:p>
        </p:txBody>
      </p:sp>
      <p:sp>
        <p:nvSpPr>
          <p:cNvPr id="301" name="Shape 301"/>
          <p:cNvSpPr/>
          <p:nvPr/>
        </p:nvSpPr>
        <p:spPr>
          <a:xfrm>
            <a:off x="1079922" y="4521118"/>
            <a:ext cx="1542937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Optional:</a:t>
            </a:r>
          </a:p>
        </p:txBody>
      </p:sp>
      <p:sp>
        <p:nvSpPr>
          <p:cNvPr id="302" name="Shape 302"/>
          <p:cNvSpPr/>
          <p:nvPr/>
        </p:nvSpPr>
        <p:spPr>
          <a:xfrm>
            <a:off x="1384722" y="5023022"/>
            <a:ext cx="2021048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Genymotion</a:t>
            </a:r>
          </a:p>
        </p:txBody>
      </p:sp>
      <p:sp>
        <p:nvSpPr>
          <p:cNvPr id="303" name="Shape 303"/>
          <p:cNvSpPr/>
          <p:nvPr/>
        </p:nvSpPr>
        <p:spPr>
          <a:xfrm>
            <a:off x="1384722" y="5542569"/>
            <a:ext cx="520541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Visual Studio 2015 Cordova Tools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0" y="-19915912"/>
            <a:ext cx="5489863" cy="33337504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900545" y="1636573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9" name="Shape 309"/>
          <p:cNvSpPr/>
          <p:nvPr/>
        </p:nvSpPr>
        <p:spPr>
          <a:xfrm>
            <a:off x="900545" y="2156119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0" name="Shape 310"/>
          <p:cNvSpPr/>
          <p:nvPr/>
        </p:nvSpPr>
        <p:spPr>
          <a:xfrm>
            <a:off x="900545" y="2675664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900545" y="3186552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900545" y="3706097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3" name="Shape 313"/>
          <p:cNvSpPr/>
          <p:nvPr/>
        </p:nvSpPr>
        <p:spPr>
          <a:xfrm>
            <a:off x="3123227" y="481624"/>
            <a:ext cx="2897546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iOS Prerequisites</a:t>
            </a:r>
          </a:p>
        </p:txBody>
      </p:sp>
      <p:sp>
        <p:nvSpPr>
          <p:cNvPr id="314" name="Shape 314"/>
          <p:cNvSpPr/>
          <p:nvPr/>
        </p:nvSpPr>
        <p:spPr>
          <a:xfrm>
            <a:off x="1092622" y="1403528"/>
            <a:ext cx="152061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Mac only</a:t>
            </a:r>
          </a:p>
        </p:txBody>
      </p:sp>
      <p:sp>
        <p:nvSpPr>
          <p:cNvPr id="315" name="Shape 315"/>
          <p:cNvSpPr/>
          <p:nvPr/>
        </p:nvSpPr>
        <p:spPr>
          <a:xfrm>
            <a:off x="1141568" y="1923074"/>
            <a:ext cx="105050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Xcode</a:t>
            </a:r>
          </a:p>
        </p:txBody>
      </p:sp>
      <p:sp>
        <p:nvSpPr>
          <p:cNvPr id="316" name="Shape 316"/>
          <p:cNvSpPr/>
          <p:nvPr/>
        </p:nvSpPr>
        <p:spPr>
          <a:xfrm>
            <a:off x="1143974" y="2438290"/>
            <a:ext cx="2196107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iOS Simulator</a:t>
            </a:r>
          </a:p>
        </p:txBody>
      </p:sp>
      <p:sp>
        <p:nvSpPr>
          <p:cNvPr id="317" name="Shape 317"/>
          <p:cNvSpPr/>
          <p:nvPr/>
        </p:nvSpPr>
        <p:spPr>
          <a:xfrm>
            <a:off x="1117787" y="2957835"/>
            <a:ext cx="971065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Safari</a:t>
            </a:r>
          </a:p>
        </p:txBody>
      </p:sp>
      <p:sp>
        <p:nvSpPr>
          <p:cNvPr id="318" name="Shape 318"/>
          <p:cNvSpPr/>
          <p:nvPr/>
        </p:nvSpPr>
        <p:spPr>
          <a:xfrm>
            <a:off x="1092622" y="3473051"/>
            <a:ext cx="643659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Apple Developers Account ($99 per year)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1" name="Shape 321"/>
          <p:cNvSpPr/>
          <p:nvPr/>
        </p:nvSpPr>
        <p:spPr>
          <a:xfrm>
            <a:off x="0" y="-26583410"/>
            <a:ext cx="5489863" cy="33337504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0" y="2540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3" name="Shape 323"/>
          <p:cNvSpPr/>
          <p:nvPr/>
        </p:nvSpPr>
        <p:spPr>
          <a:xfrm>
            <a:off x="770659" y="388140"/>
            <a:ext cx="4280068" cy="1569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700"/>
              </a:lnSpc>
            </a:pPr>
            <a:endParaRPr sz="390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ts val="0"/>
              </a:lnSpc>
            </a:pPr>
            <a:r>
              <a: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Ionic Setup Details</a:t>
            </a:r>
            <a:endParaRPr sz="3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ts val="9000"/>
              </a:lnSpc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 </a:t>
            </a:r>
          </a:p>
        </p:txBody>
      </p:sp>
      <p:sp>
        <p:nvSpPr>
          <p:cNvPr id="324" name="Shape 324"/>
          <p:cNvSpPr/>
          <p:nvPr/>
        </p:nvSpPr>
        <p:spPr>
          <a:xfrm>
            <a:off x="770659" y="1283698"/>
            <a:ext cx="7428803" cy="2568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</a:pPr>
            <a:endParaRPr sz="270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ts val="0"/>
              </a:lnSpc>
            </a:pPr>
            <a:r>
              <a:rPr sz="2700">
                <a:solidFill>
                  <a:srgbClr val="ECEC6A"/>
                </a:solidFill>
                <a:latin typeface="Montserrat"/>
                <a:ea typeface="Montserrat"/>
                <a:cs typeface="Montserrat"/>
                <a:sym typeface="Montserrat"/>
              </a:rPr>
              <a:t>digitaldrummerj.me/Ionic-Setup-Windows/</a:t>
            </a:r>
            <a:endParaRPr sz="2700">
              <a:solidFill>
                <a:srgbClr val="ECEC6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ts val="7300"/>
              </a:lnSpc>
            </a:pPr>
            <a:endParaRPr sz="270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ts val="0"/>
              </a:lnSpc>
            </a:pPr>
            <a:r>
              <a:rPr sz="2700">
                <a:solidFill>
                  <a:srgbClr val="ECEC6A"/>
                </a:solidFill>
                <a:latin typeface="Montserrat"/>
                <a:ea typeface="Montserrat"/>
                <a:cs typeface="Montserrat"/>
                <a:sym typeface="Montserrat"/>
              </a:rPr>
              <a:t>digitaldrummerj.me/ionic-setup-osx/</a:t>
            </a:r>
            <a:endParaRPr sz="2700">
              <a:solidFill>
                <a:srgbClr val="ECEC6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7320833">
              <a:lnSpc>
                <a:spcPts val="9100"/>
              </a:lnSpc>
            </a:pPr>
            <a:r>
              <a:rPr sz="2700">
                <a:latin typeface="+mn-lt"/>
                <a:ea typeface="+mn-ea"/>
                <a:cs typeface="+mn-cs"/>
                <a:sym typeface="Helvetica"/>
              </a:rPr>
              <a:t>​</a:t>
            </a:r>
            <a:r>
              <a:rPr sz="2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​</a:t>
            </a:r>
            <a:endParaRPr sz="2700">
              <a:solidFill>
                <a:srgbClr val="FFFFFF"/>
              </a:solidFill>
              <a:latin typeface="+mn-lt"/>
              <a:ea typeface="+mn-ea"/>
              <a:cs typeface="+mn-cs"/>
              <a:sym typeface="Helvetica"/>
            </a:endParaRPr>
          </a:p>
          <a:p>
            <a:pPr>
              <a:lnSpc>
                <a:spcPts val="0"/>
              </a:lnSpc>
            </a:pPr>
            <a:r>
              <a:rPr sz="2700">
                <a:latin typeface="Montserrat"/>
                <a:ea typeface="Montserrat"/>
                <a:cs typeface="Montserrat"/>
                <a:sym typeface="Montserrat"/>
              </a:rPr>
              <a:t>github.com/nraboy/ubuntu-ionic-installer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ts val="0"/>
              </a:lnSpc>
            </a:pPr>
            <a:r>
              <a:rPr sz="2700">
                <a:solidFill>
                  <a:srgbClr val="ECEC6A"/>
                </a:solidFill>
                <a:latin typeface="Montserrat"/>
                <a:ea typeface="Montserrat"/>
                <a:cs typeface="Montserrat"/>
                <a:sym typeface="Montserrat"/>
              </a:rPr>
              <a:t>github.com/nraboy/ubuntu-ionic-installer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0" y="-33250910"/>
            <a:ext cx="5489863" cy="33337504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8" name="Shape 328"/>
          <p:cNvSpPr/>
          <p:nvPr/>
        </p:nvSpPr>
        <p:spPr>
          <a:xfrm>
            <a:off x="0" y="86589"/>
            <a:ext cx="5489863" cy="666750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9" name="Shape 329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1893499" y="2621009"/>
            <a:ext cx="5218300" cy="55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500"/>
              </a:lnSpc>
              <a:defRPr sz="33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3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What's building an app like?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3" name="Shape 333"/>
          <p:cNvSpPr/>
          <p:nvPr/>
        </p:nvSpPr>
        <p:spPr>
          <a:xfrm>
            <a:off x="0" y="-6580911"/>
            <a:ext cx="5489863" cy="666750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4" name="Shape 334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1108364" y="396800"/>
            <a:ext cx="3757198" cy="1071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700"/>
              </a:lnSpc>
            </a:pPr>
            <a:endParaRPr sz="390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ts val="0"/>
              </a:lnSpc>
            </a:pPr>
            <a:r>
              <a: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ionic app</a:t>
            </a:r>
            <a:endParaRPr sz="3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ts val="4100"/>
              </a:lnSpc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Create new project</a:t>
            </a:r>
          </a:p>
        </p:txBody>
      </p:sp>
      <p:sp>
        <p:nvSpPr>
          <p:cNvPr id="336" name="Shape 336"/>
          <p:cNvSpPr/>
          <p:nvPr/>
        </p:nvSpPr>
        <p:spPr>
          <a:xfrm>
            <a:off x="1108363" y="1593272"/>
            <a:ext cx="5204116" cy="458932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7" name="Shape 337"/>
          <p:cNvSpPr/>
          <p:nvPr/>
        </p:nvSpPr>
        <p:spPr>
          <a:xfrm>
            <a:off x="1151658" y="1672509"/>
            <a:ext cx="5065584" cy="225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1700"/>
              </a:lnSpc>
              <a:def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rPr>
              <a:t>ionic start myApp [blank/tabs/sideMenu]</a:t>
            </a:r>
          </a:p>
        </p:txBody>
      </p:sp>
      <p:sp>
        <p:nvSpPr>
          <p:cNvPr id="338" name="Shape 338"/>
          <p:cNvSpPr/>
          <p:nvPr/>
        </p:nvSpPr>
        <p:spPr>
          <a:xfrm>
            <a:off x="1108363" y="2736271"/>
            <a:ext cx="5204116" cy="458933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9" name="Shape 339"/>
          <p:cNvSpPr/>
          <p:nvPr/>
        </p:nvSpPr>
        <p:spPr>
          <a:xfrm>
            <a:off x="1151658" y="2815509"/>
            <a:ext cx="2215240" cy="225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700"/>
              </a:lnSpc>
            </a:pPr>
            <a:r>
              <a: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rPr>
              <a:t>ionic serve </a:t>
            </a:r>
            <a:r>
              <a:rPr sz="1700">
                <a:solidFill>
                  <a:srgbClr val="7E9E7E"/>
                </a:solidFill>
                <a:latin typeface="Courier"/>
                <a:ea typeface="Courier"/>
                <a:cs typeface="Courier"/>
                <a:sym typeface="Courier"/>
              </a:rPr>
              <a:t>--lab</a:t>
            </a:r>
          </a:p>
        </p:txBody>
      </p:sp>
      <p:sp>
        <p:nvSpPr>
          <p:cNvPr id="340" name="Shape 340"/>
          <p:cNvSpPr/>
          <p:nvPr/>
        </p:nvSpPr>
        <p:spPr>
          <a:xfrm>
            <a:off x="1108363" y="4000500"/>
            <a:ext cx="5204116" cy="458932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1" name="Shape 341"/>
          <p:cNvSpPr/>
          <p:nvPr/>
        </p:nvSpPr>
        <p:spPr>
          <a:xfrm>
            <a:off x="1151658" y="4079737"/>
            <a:ext cx="4158656" cy="225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700"/>
              </a:lnSpc>
            </a:pPr>
            <a:r>
              <a: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rPr>
              <a:t>ionic </a:t>
            </a:r>
            <a:r>
              <a:rPr sz="1700">
                <a:solidFill>
                  <a:srgbClr val="E3CDAA"/>
                </a:solidFill>
                <a:latin typeface="Courier"/>
                <a:ea typeface="Courier"/>
                <a:cs typeface="Courier"/>
                <a:sym typeface="Courier"/>
              </a:rPr>
              <a:t>platform</a:t>
            </a:r>
            <a:r>
              <a: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700">
                <a:solidFill>
                  <a:srgbClr val="E3CDAA"/>
                </a:solidFill>
                <a:latin typeface="Courier"/>
                <a:ea typeface="Courier"/>
                <a:cs typeface="Courier"/>
                <a:sym typeface="Courier"/>
              </a:rPr>
              <a:t>add</a:t>
            </a:r>
            <a:r>
              <a: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rPr>
              <a:t> [android/ios]</a:t>
            </a:r>
          </a:p>
        </p:txBody>
      </p:sp>
      <p:sp>
        <p:nvSpPr>
          <p:cNvPr id="342" name="Shape 342"/>
          <p:cNvSpPr/>
          <p:nvPr/>
        </p:nvSpPr>
        <p:spPr>
          <a:xfrm>
            <a:off x="1108363" y="5143500"/>
            <a:ext cx="5204116" cy="458932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3" name="Shape 343"/>
          <p:cNvSpPr/>
          <p:nvPr/>
        </p:nvSpPr>
        <p:spPr>
          <a:xfrm>
            <a:off x="1151658" y="5222737"/>
            <a:ext cx="4288217" cy="225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1700"/>
              </a:lnSpc>
              <a:def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rPr>
              <a:t>ionic [run/emulate] [android/ios]</a:t>
            </a:r>
          </a:p>
        </p:txBody>
      </p:sp>
      <p:sp>
        <p:nvSpPr>
          <p:cNvPr id="344" name="Shape 344"/>
          <p:cNvSpPr/>
          <p:nvPr/>
        </p:nvSpPr>
        <p:spPr>
          <a:xfrm>
            <a:off x="1117023" y="2285401"/>
            <a:ext cx="2342109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Test on web browser</a:t>
            </a:r>
          </a:p>
        </p:txBody>
      </p:sp>
      <p:sp>
        <p:nvSpPr>
          <p:cNvPr id="345" name="Shape 345"/>
          <p:cNvSpPr/>
          <p:nvPr/>
        </p:nvSpPr>
        <p:spPr>
          <a:xfrm>
            <a:off x="1117023" y="4735922"/>
            <a:ext cx="3175298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Run test on device/emulator</a:t>
            </a:r>
          </a:p>
        </p:txBody>
      </p:sp>
      <p:sp>
        <p:nvSpPr>
          <p:cNvPr id="346" name="Shape 346"/>
          <p:cNvSpPr/>
          <p:nvPr/>
        </p:nvSpPr>
        <p:spPr>
          <a:xfrm>
            <a:off x="1108364" y="3523650"/>
            <a:ext cx="4177160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Add mobile platform (Android or iOS)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0" y="-6580911"/>
            <a:ext cx="5489863" cy="933450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4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682" y="1082384"/>
            <a:ext cx="2329297" cy="259773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4120441" y="4441509"/>
            <a:ext cx="842418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"Hello."</a:t>
            </a:r>
          </a:p>
        </p:txBody>
      </p:sp>
      <p:sp>
        <p:nvSpPr>
          <p:cNvPr id="146" name="Shape 146"/>
          <p:cNvSpPr/>
          <p:nvPr/>
        </p:nvSpPr>
        <p:spPr>
          <a:xfrm>
            <a:off x="3291068" y="5142894"/>
            <a:ext cx="2271043" cy="342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ionicframework.com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9" name="Shape 349"/>
          <p:cNvSpPr/>
          <p:nvPr/>
        </p:nvSpPr>
        <p:spPr>
          <a:xfrm>
            <a:off x="0" y="-13248412"/>
            <a:ext cx="5489863" cy="666750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0" name="Shape 350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1" name="Shape 351"/>
          <p:cNvSpPr/>
          <p:nvPr/>
        </p:nvSpPr>
        <p:spPr>
          <a:xfrm>
            <a:off x="3612591" y="5051522"/>
            <a:ext cx="1918818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ECEC6A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solidFill>
                  <a:srgbClr val="ECEC6A"/>
                </a:solidFill>
                <a:latin typeface="OpenSans"/>
                <a:ea typeface="OpenSans"/>
                <a:cs typeface="OpenSans"/>
                <a:sym typeface="OpenSans"/>
              </a:rPr>
              <a:t>http://lab.ionic.io/</a:t>
            </a:r>
          </a:p>
        </p:txBody>
      </p:sp>
      <p:sp>
        <p:nvSpPr>
          <p:cNvPr id="352" name="Shape 352"/>
          <p:cNvSpPr/>
          <p:nvPr/>
        </p:nvSpPr>
        <p:spPr>
          <a:xfrm>
            <a:off x="3106473" y="287119"/>
            <a:ext cx="2931054" cy="71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700"/>
              </a:lnSpc>
            </a:pPr>
            <a:endParaRPr sz="390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ts val="0"/>
              </a:lnSpc>
            </a:pPr>
            <a:r>
              <a: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Ionic Lab / UI</a:t>
            </a:r>
          </a:p>
        </p:txBody>
      </p:sp>
      <p:sp>
        <p:nvSpPr>
          <p:cNvPr id="353" name="Shape 353"/>
          <p:cNvSpPr/>
          <p:nvPr/>
        </p:nvSpPr>
        <p:spPr>
          <a:xfrm>
            <a:off x="3000375" y="5489864"/>
            <a:ext cx="3143250" cy="545524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4" name="Shape 354"/>
          <p:cNvSpPr/>
          <p:nvPr/>
        </p:nvSpPr>
        <p:spPr>
          <a:xfrm>
            <a:off x="3117614" y="5629771"/>
            <a:ext cx="2908772" cy="26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000"/>
              </a:lnSpc>
            </a:pPr>
            <a:r>
              <a:rPr sz="20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rPr>
              <a:t>$ ionic serve </a:t>
            </a:r>
            <a:r>
              <a:rPr sz="2000">
                <a:solidFill>
                  <a:srgbClr val="7E9E7E"/>
                </a:solidFill>
                <a:latin typeface="Courier"/>
                <a:ea typeface="Courier"/>
                <a:cs typeface="Courier"/>
                <a:sym typeface="Courier"/>
              </a:rPr>
              <a:t>--lab</a:t>
            </a:r>
          </a:p>
        </p:txBody>
      </p:sp>
      <p:pic>
        <p:nvPicPr>
          <p:cNvPr id="355" name="image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477" y="1013880"/>
            <a:ext cx="7949046" cy="3948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0" y="-19915912"/>
            <a:ext cx="5489863" cy="666750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1719082" y="474732"/>
            <a:ext cx="2261382" cy="710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700"/>
              </a:lnSpc>
            </a:pPr>
            <a:endParaRPr sz="390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ts val="0"/>
              </a:lnSpc>
            </a:pPr>
            <a:r>
              <a: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Ionic View</a:t>
            </a:r>
          </a:p>
        </p:txBody>
      </p:sp>
      <p:sp>
        <p:nvSpPr>
          <p:cNvPr id="361" name="Shape 361"/>
          <p:cNvSpPr/>
          <p:nvPr/>
        </p:nvSpPr>
        <p:spPr>
          <a:xfrm>
            <a:off x="1690466" y="1188450"/>
            <a:ext cx="1980617" cy="89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200"/>
              </a:lnSpc>
            </a:pPr>
            <a:endParaRPr sz="2700">
              <a:latin typeface="Montserrat"/>
              <a:ea typeface="Montserrat"/>
              <a:cs typeface="Montserrat"/>
              <a:sym typeface="Montserrat"/>
            </a:endParaRPr>
          </a:p>
          <a:p>
            <a:pPr indent="347681">
              <a:lnSpc>
                <a:spcPts val="0"/>
              </a:lnSpc>
            </a:pPr>
            <a:r>
              <a:rPr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 Store</a:t>
            </a:r>
            <a:endParaRPr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1155416">
              <a:lnSpc>
                <a:spcPts val="4000"/>
              </a:lnSpc>
            </a:pPr>
            <a:r>
              <a:rPr sz="27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362" name="Shape 362"/>
          <p:cNvSpPr/>
          <p:nvPr/>
        </p:nvSpPr>
        <p:spPr>
          <a:xfrm>
            <a:off x="744682" y="3099953"/>
            <a:ext cx="4303568" cy="1316184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3" name="Shape 363"/>
          <p:cNvSpPr/>
          <p:nvPr/>
        </p:nvSpPr>
        <p:spPr>
          <a:xfrm>
            <a:off x="787976" y="3179191"/>
            <a:ext cx="3769973" cy="98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700"/>
              </a:lnSpc>
            </a:pPr>
            <a:r>
              <a:rPr sz="17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rPr>
              <a:t>ionic start myApp tabs</a:t>
            </a:r>
            <a:endParaRPr sz="1700">
              <a:solidFill>
                <a:srgbClr val="DCDCD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2000"/>
              </a:lnSpc>
            </a:pPr>
            <a:r>
              <a:rPr sz="17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rPr>
              <a:t>cd myApp</a:t>
            </a:r>
            <a:endParaRPr sz="1700">
              <a:solidFill>
                <a:srgbClr val="DCDCD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2000"/>
              </a:lnSpc>
            </a:pPr>
            <a:r>
              <a:rPr sz="17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rPr>
              <a:t>ionic upload</a:t>
            </a:r>
            <a:endParaRPr sz="1700">
              <a:solidFill>
                <a:srgbClr val="DCDCD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2000"/>
              </a:lnSpc>
            </a:pPr>
            <a:r>
              <a:rPr sz="17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sz="17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rPr>
              <a:t>ionic share [email address]</a:t>
            </a:r>
          </a:p>
        </p:txBody>
      </p:sp>
      <p:pic>
        <p:nvPicPr>
          <p:cNvPr id="364" name="image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4727" y="718705"/>
            <a:ext cx="3169229" cy="5437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7" name="Shape 367"/>
          <p:cNvSpPr/>
          <p:nvPr/>
        </p:nvSpPr>
        <p:spPr>
          <a:xfrm>
            <a:off x="0" y="-26583410"/>
            <a:ext cx="5489863" cy="666750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8" name="Shape 368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9" name="Shape 369"/>
          <p:cNvSpPr/>
          <p:nvPr/>
        </p:nvSpPr>
        <p:spPr>
          <a:xfrm>
            <a:off x="1463909" y="1142401"/>
            <a:ext cx="5589663" cy="193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Automatically generate icons and splash screens</a:t>
            </a:r>
            <a:endParaRPr sz="2000">
              <a:solidFill>
                <a:srgbClr val="FFFFFF"/>
              </a:solidFill>
              <a:latin typeface="OpenSans"/>
              <a:ea typeface="OpenSans"/>
              <a:cs typeface="OpenSans"/>
              <a:sym typeface="OpenSans"/>
            </a:endParaRPr>
          </a:p>
          <a:p>
            <a:pPr indent="2892508">
              <a:lnSpc>
                <a:spcPts val="3200"/>
              </a:lnSpc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 </a:t>
            </a:r>
            <a:endParaRPr sz="2000">
              <a:solidFill>
                <a:srgbClr val="FFFFFF"/>
              </a:solidFill>
              <a:latin typeface="OpenSans"/>
              <a:ea typeface="OpenSans"/>
              <a:cs typeface="OpenSans"/>
              <a:sym typeface="OpenSans"/>
            </a:endParaRPr>
          </a:p>
          <a:p>
            <a:pPr indent="624444">
              <a:lnSpc>
                <a:spcPts val="3100"/>
              </a:lnSpc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Creates size needed for each platform</a:t>
            </a:r>
            <a:endParaRPr sz="2000">
              <a:solidFill>
                <a:srgbClr val="FFFFFF"/>
              </a:solidFill>
              <a:latin typeface="OpenSans"/>
              <a:ea typeface="OpenSans"/>
              <a:cs typeface="OpenSans"/>
              <a:sym typeface="OpenSans"/>
            </a:endParaRPr>
          </a:p>
          <a:p>
            <a:pPr indent="2892508">
              <a:lnSpc>
                <a:spcPts val="3200"/>
              </a:lnSpc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 </a:t>
            </a:r>
            <a:endParaRPr sz="2000">
              <a:solidFill>
                <a:srgbClr val="FFFFFF"/>
              </a:solidFill>
              <a:latin typeface="OpenSans"/>
              <a:ea typeface="OpenSans"/>
              <a:cs typeface="OpenSans"/>
              <a:sym typeface="OpenSans"/>
            </a:endParaRPr>
          </a:p>
          <a:p>
            <a:pPr indent="2892508">
              <a:lnSpc>
                <a:spcPts val="3100"/>
              </a:lnSpc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 </a:t>
            </a:r>
          </a:p>
        </p:txBody>
      </p:sp>
      <p:sp>
        <p:nvSpPr>
          <p:cNvPr id="370" name="Shape 370"/>
          <p:cNvSpPr/>
          <p:nvPr/>
        </p:nvSpPr>
        <p:spPr>
          <a:xfrm>
            <a:off x="1461241" y="414119"/>
            <a:ext cx="5767177" cy="71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700"/>
              </a:lnSpc>
            </a:pPr>
            <a:endParaRPr sz="390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ts val="0"/>
              </a:lnSpc>
            </a:pPr>
            <a:r>
              <a: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Icons and Splash Screens</a:t>
            </a:r>
          </a:p>
        </p:txBody>
      </p:sp>
      <p:sp>
        <p:nvSpPr>
          <p:cNvPr id="371" name="Shape 371"/>
          <p:cNvSpPr/>
          <p:nvPr/>
        </p:nvSpPr>
        <p:spPr>
          <a:xfrm>
            <a:off x="1948296" y="2658341"/>
            <a:ext cx="4615296" cy="1359478"/>
          </a:xfrm>
          <a:prstGeom prst="rect">
            <a:avLst/>
          </a:prstGeom>
          <a:solidFill>
            <a:srgbClr val="3E3E3E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2" name="Shape 372"/>
          <p:cNvSpPr/>
          <p:nvPr/>
        </p:nvSpPr>
        <p:spPr>
          <a:xfrm>
            <a:off x="1991591" y="2737440"/>
            <a:ext cx="3975745" cy="842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000"/>
              </a:lnSpc>
            </a:pPr>
            <a:r>
              <a:rPr sz="20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sz="20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rPr>
              <a:t>ionic resources</a:t>
            </a:r>
            <a:endParaRPr sz="2000">
              <a:solidFill>
                <a:srgbClr val="DCDCD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2300"/>
              </a:lnSpc>
            </a:pPr>
            <a:r>
              <a:rPr sz="20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sz="20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rPr>
              <a:t>ionic resources --icon</a:t>
            </a:r>
            <a:endParaRPr sz="2000">
              <a:solidFill>
                <a:srgbClr val="DCDCD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2300"/>
              </a:lnSpc>
            </a:pPr>
            <a:r>
              <a:rPr sz="2000">
                <a:solidFill>
                  <a:srgbClr val="EEDCBB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sz="2000">
                <a:solidFill>
                  <a:srgbClr val="DCDCDC"/>
                </a:solidFill>
                <a:latin typeface="Courier"/>
                <a:ea typeface="Courier"/>
                <a:cs typeface="Courier"/>
                <a:sym typeface="Courier"/>
              </a:rPr>
              <a:t>ionic resources --splash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5" name="Shape 375"/>
          <p:cNvSpPr/>
          <p:nvPr/>
        </p:nvSpPr>
        <p:spPr>
          <a:xfrm>
            <a:off x="0" y="-33250910"/>
            <a:ext cx="5489863" cy="666750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6" name="Shape 376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7" name="Shape 377"/>
          <p:cNvSpPr/>
          <p:nvPr/>
        </p:nvSpPr>
        <p:spPr>
          <a:xfrm>
            <a:off x="2963324" y="325220"/>
            <a:ext cx="2985711" cy="102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4700"/>
              </a:lnSpc>
            </a:pPr>
            <a:endParaRPr sz="3900"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0"/>
              </a:lnSpc>
            </a:pPr>
            <a:r>
              <a: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Ionic Creator</a:t>
            </a:r>
            <a:endParaRPr sz="3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139335" algn="ctr">
              <a:lnSpc>
                <a:spcPts val="3600"/>
              </a:lnSpc>
              <a:defRPr sz="2000">
                <a:solidFill>
                  <a:srgbClr val="ECEB6A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https://creator.ionic.io</a:t>
            </a:r>
          </a:p>
        </p:txBody>
      </p:sp>
      <p:pic>
        <p:nvPicPr>
          <p:cNvPr id="378" name="image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9250" y="1913658"/>
            <a:ext cx="5914160" cy="2485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1" name="Shape 381"/>
          <p:cNvSpPr/>
          <p:nvPr/>
        </p:nvSpPr>
        <p:spPr>
          <a:xfrm>
            <a:off x="0" y="-39918410"/>
            <a:ext cx="5489863" cy="666750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2" name="Shape 382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3" name="Shape 383"/>
          <p:cNvSpPr/>
          <p:nvPr/>
        </p:nvSpPr>
        <p:spPr>
          <a:xfrm>
            <a:off x="3205769" y="414120"/>
            <a:ext cx="2435753" cy="710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4700"/>
              </a:lnSpc>
            </a:pPr>
            <a:endParaRPr sz="3900"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0"/>
              </a:lnSpc>
            </a:pPr>
            <a:r>
              <a: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ngCordova</a:t>
            </a:r>
          </a:p>
        </p:txBody>
      </p:sp>
      <p:sp>
        <p:nvSpPr>
          <p:cNvPr id="384" name="Shape 384"/>
          <p:cNvSpPr/>
          <p:nvPr/>
        </p:nvSpPr>
        <p:spPr>
          <a:xfrm>
            <a:off x="3231321" y="1125082"/>
            <a:ext cx="2384650" cy="342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800"/>
              </a:lnSpc>
              <a:defRPr sz="2000">
                <a:solidFill>
                  <a:srgbClr val="ECEB6A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latin typeface="OpenSans"/>
                <a:ea typeface="OpenSans"/>
                <a:cs typeface="OpenSans"/>
                <a:sym typeface="OpenSans"/>
              </a:rPr>
              <a:t>http://ngcordova.com</a:t>
            </a:r>
          </a:p>
        </p:txBody>
      </p:sp>
      <p:pic>
        <p:nvPicPr>
          <p:cNvPr id="385" name="image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250" y="1757794"/>
            <a:ext cx="5914160" cy="2788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522014" y="1348909"/>
            <a:ext cx="810865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9A9A99"/>
            </a:solidFill>
            <a:bevel/>
          </a:ln>
        </p:spPr>
        <p:txBody>
          <a:bodyPr lIns="31253" tIns="31253" rIns="31253" bIns="31253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388" name="Shape 388"/>
          <p:cNvSpPr/>
          <p:nvPr/>
        </p:nvSpPr>
        <p:spPr>
          <a:xfrm>
            <a:off x="552400" y="314626"/>
            <a:ext cx="5528053" cy="817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500"/>
              </a:lnSpc>
              <a:defRPr sz="3800"/>
            </a:pPr>
            <a:r>
              <a:t>List of </a:t>
            </a:r>
            <a:r>
              <a:rPr>
                <a:latin typeface="+mj-lt"/>
                <a:ea typeface="+mj-ea"/>
                <a:cs typeface="+mj-cs"/>
                <a:sym typeface="Helvetica Neue"/>
              </a:rPr>
              <a:t>ngCordova Plugins</a:t>
            </a:r>
            <a:endParaRPr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900"/>
              </a:lnSpc>
              <a:defRPr sz="1600"/>
            </a:pPr>
            <a:r>
              <a:rPr>
                <a:solidFill>
                  <a:srgbClr val="747373"/>
                </a:solidFill>
                <a:latin typeface="+mj-lt"/>
                <a:ea typeface="+mj-ea"/>
                <a:cs typeface="+mj-cs"/>
                <a:sym typeface="Helvetica Neue"/>
              </a:rPr>
              <a:t>ngCordova Provides Angular Services for Cordova Plugins</a:t>
            </a:r>
          </a:p>
        </p:txBody>
      </p:sp>
      <p:sp>
        <p:nvSpPr>
          <p:cNvPr id="389" name="Shape 389"/>
          <p:cNvSpPr/>
          <p:nvPr/>
        </p:nvSpPr>
        <p:spPr>
          <a:xfrm>
            <a:off x="2539797" y="1917492"/>
            <a:ext cx="4205352" cy="4205353"/>
          </a:xfrm>
          <a:prstGeom prst="ellipse">
            <a:avLst/>
          </a:prstGeom>
          <a:solidFill>
            <a:srgbClr val="FFFFFF">
              <a:alpha val="0"/>
            </a:srgbClr>
          </a:solidFill>
          <a:ln w="63500">
            <a:solidFill>
              <a:srgbClr val="026ED1"/>
            </a:solidFill>
            <a:bevel/>
          </a:ln>
        </p:spPr>
        <p:txBody>
          <a:bodyPr lIns="31253" tIns="31253" rIns="31253" bIns="31253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390" name="Shape 390"/>
          <p:cNvSpPr/>
          <p:nvPr/>
        </p:nvSpPr>
        <p:spPr>
          <a:xfrm>
            <a:off x="5837181" y="2277295"/>
            <a:ext cx="726884" cy="726884"/>
          </a:xfrm>
          <a:prstGeom prst="ellipse">
            <a:avLst/>
          </a:prstGeom>
          <a:solidFill>
            <a:srgbClr val="0070CA"/>
          </a:solidFill>
          <a:ln w="3175">
            <a:solidFill>
              <a:srgbClr val="FFFFFF">
                <a:alpha val="0"/>
              </a:srgbClr>
            </a:solidFill>
            <a:bevel/>
          </a:ln>
        </p:spPr>
        <p:txBody>
          <a:bodyPr lIns="31253" tIns="31253" rIns="31253" bIns="31253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391" name="Shape 391"/>
          <p:cNvSpPr/>
          <p:nvPr/>
        </p:nvSpPr>
        <p:spPr>
          <a:xfrm>
            <a:off x="3667485" y="3045180"/>
            <a:ext cx="1949976" cy="1949977"/>
          </a:xfrm>
          <a:prstGeom prst="ellipse">
            <a:avLst/>
          </a:prstGeom>
          <a:solidFill>
            <a:srgbClr val="0070CA"/>
          </a:solidFill>
          <a:ln w="3175">
            <a:solidFill>
              <a:srgbClr val="FFFFFF">
                <a:alpha val="0"/>
              </a:srgbClr>
            </a:solidFill>
            <a:bevel/>
          </a:ln>
        </p:spPr>
        <p:txBody>
          <a:bodyPr lIns="31253" tIns="31253" rIns="31253" bIns="31253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392" name="Shape 392"/>
          <p:cNvSpPr/>
          <p:nvPr/>
        </p:nvSpPr>
        <p:spPr>
          <a:xfrm>
            <a:off x="546460" y="1799587"/>
            <a:ext cx="2968271" cy="4427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7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                            AdMob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7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         App Availability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BackgroundGeolocation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Battery Status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Barcode Scanner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    Camera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  Capture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Clipboard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Contacts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DatePicker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   Device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Device Motion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Device Orientation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      Dialogs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              File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        Flashlight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       Geolocation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          Globalization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            GoogleAnalytics</a:t>
            </a:r>
          </a:p>
        </p:txBody>
      </p:sp>
      <p:sp>
        <p:nvSpPr>
          <p:cNvPr id="393" name="Shape 393"/>
          <p:cNvSpPr/>
          <p:nvPr/>
        </p:nvSpPr>
        <p:spPr>
          <a:xfrm>
            <a:off x="5817763" y="1805507"/>
            <a:ext cx="2792782" cy="418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7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Keyboard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7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Keychain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NativeAudio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  Media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Local Notiﬁcation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  Network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    Pin Dialog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     Printer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      Progress Indicator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       Push Notiﬁcations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       Social Sharing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      Spinner Dialog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     Splashscreen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   SQLite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    Statusbar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     Toast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8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    Vibration </a:t>
            </a:r>
            <a:endParaRPr>
              <a:solidFill>
                <a:srgbClr val="5C5C5C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>
              <a:lnSpc>
                <a:spcPts val="1700"/>
              </a:lnSpc>
              <a:defRPr sz="1400"/>
            </a:pPr>
            <a:r>
              <a:rPr>
                <a:solidFill>
                  <a:srgbClr val="5C5C5C"/>
                </a:solidFill>
                <a:latin typeface="+mj-lt"/>
                <a:ea typeface="+mj-ea"/>
                <a:cs typeface="+mj-cs"/>
                <a:sym typeface="Helvetica Neue"/>
              </a:rPr>
              <a:t>      Zip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6" name="Shape 396"/>
          <p:cNvSpPr/>
          <p:nvPr/>
        </p:nvSpPr>
        <p:spPr>
          <a:xfrm>
            <a:off x="0" y="-46585910"/>
            <a:ext cx="5489863" cy="666750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7" name="Shape 397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8" name="Shape 398"/>
          <p:cNvSpPr/>
          <p:nvPr/>
        </p:nvSpPr>
        <p:spPr>
          <a:xfrm>
            <a:off x="3643492" y="368515"/>
            <a:ext cx="1857016" cy="102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4700"/>
              </a:lnSpc>
            </a:pPr>
            <a:endParaRPr sz="3900"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0"/>
              </a:lnSpc>
            </a:pPr>
            <a:r>
              <a: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Ionic IO</a:t>
            </a:r>
            <a:endParaRPr sz="3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62806" algn="ctr">
              <a:lnSpc>
                <a:spcPts val="3600"/>
              </a:lnSpc>
              <a:defRPr sz="2000">
                <a:solidFill>
                  <a:srgbClr val="ECEB6A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http://ionic.io</a:t>
            </a:r>
          </a:p>
        </p:txBody>
      </p:sp>
      <p:pic>
        <p:nvPicPr>
          <p:cNvPr id="399" name="image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9250" y="1896341"/>
            <a:ext cx="5914160" cy="2519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2" name="Shape 402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3" name="Shape 403"/>
          <p:cNvSpPr/>
          <p:nvPr/>
        </p:nvSpPr>
        <p:spPr>
          <a:xfrm>
            <a:off x="3003764" y="249020"/>
            <a:ext cx="2847858" cy="102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4700"/>
              </a:lnSpc>
            </a:pPr>
            <a:endParaRPr sz="3900"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0"/>
              </a:lnSpc>
            </a:pPr>
            <a:r>
              <a: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Ionic Market</a:t>
            </a:r>
            <a:endParaRPr sz="3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148855" algn="ctr">
              <a:lnSpc>
                <a:spcPts val="3600"/>
              </a:lnSpc>
              <a:defRPr sz="2000">
                <a:solidFill>
                  <a:srgbClr val="ECEB6A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http://market.ionic.io</a:t>
            </a:r>
          </a:p>
        </p:txBody>
      </p:sp>
      <p:pic>
        <p:nvPicPr>
          <p:cNvPr id="404" name="image4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9250" y="1610591"/>
            <a:ext cx="5914160" cy="3818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7" name="Shape 407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8" name="Shape 408"/>
          <p:cNvSpPr/>
          <p:nvPr/>
        </p:nvSpPr>
        <p:spPr>
          <a:xfrm>
            <a:off x="2476021" y="261720"/>
            <a:ext cx="3839909" cy="147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4700"/>
              </a:lnSpc>
            </a:pPr>
            <a:endParaRPr sz="3900"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0"/>
              </a:lnSpc>
            </a:pPr>
            <a:r>
              <a:rPr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Ionic Playground</a:t>
            </a:r>
            <a:endParaRPr sz="3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251058" algn="ctr">
              <a:lnSpc>
                <a:spcPts val="3600"/>
              </a:lnSpc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The Plunker/Codepen for Ionic</a:t>
            </a:r>
            <a:endParaRPr sz="2000">
              <a:solidFill>
                <a:srgbClr val="FFFFFF"/>
              </a:solidFill>
              <a:latin typeface="OpenSans"/>
              <a:ea typeface="OpenSans"/>
              <a:cs typeface="OpenSans"/>
              <a:sym typeface="OpenSans"/>
            </a:endParaRPr>
          </a:p>
          <a:p>
            <a:pPr indent="251058" algn="ctr">
              <a:lnSpc>
                <a:spcPts val="3600"/>
              </a:lnSpc>
              <a:defRPr sz="2000">
                <a:solidFill>
                  <a:srgbClr val="ECEB6A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http://play.ionic.io</a:t>
            </a:r>
          </a:p>
        </p:txBody>
      </p:sp>
      <p:pic>
        <p:nvPicPr>
          <p:cNvPr id="409" name="image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5068" y="2043545"/>
            <a:ext cx="7022522" cy="3905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2" name="Shape 412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3" name="Shape 413"/>
          <p:cNvSpPr/>
          <p:nvPr/>
        </p:nvSpPr>
        <p:spPr>
          <a:xfrm>
            <a:off x="3569315" y="3040379"/>
            <a:ext cx="200537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Demo 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0" y="-26583410"/>
            <a:ext cx="5489863" cy="933450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1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364" y="2433203"/>
            <a:ext cx="1844388" cy="2597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4137" y="2433203"/>
            <a:ext cx="1844388" cy="2597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91250" y="2433203"/>
            <a:ext cx="1844388" cy="259773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888524" y="951230"/>
            <a:ext cx="7366953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Web Technologies You Already Know &amp; Love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6" name="Shape 416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7" name="Shape 417"/>
          <p:cNvSpPr/>
          <p:nvPr/>
        </p:nvSpPr>
        <p:spPr>
          <a:xfrm>
            <a:off x="1532658" y="3307781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8" name="Shape 418"/>
          <p:cNvSpPr/>
          <p:nvPr/>
        </p:nvSpPr>
        <p:spPr>
          <a:xfrm>
            <a:off x="1775113" y="3168630"/>
            <a:ext cx="5151116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Quickly create a project with starter templates</a:t>
            </a:r>
          </a:p>
        </p:txBody>
      </p:sp>
      <p:sp>
        <p:nvSpPr>
          <p:cNvPr id="419" name="Shape 419"/>
          <p:cNvSpPr/>
          <p:nvPr/>
        </p:nvSpPr>
        <p:spPr>
          <a:xfrm>
            <a:off x="1532658" y="3714758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0" name="Shape 420"/>
          <p:cNvSpPr/>
          <p:nvPr/>
        </p:nvSpPr>
        <p:spPr>
          <a:xfrm>
            <a:off x="1775113" y="3575606"/>
            <a:ext cx="5462291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Boilerplate app structure ready for customization</a:t>
            </a:r>
          </a:p>
        </p:txBody>
      </p:sp>
      <p:sp>
        <p:nvSpPr>
          <p:cNvPr id="421" name="Shape 421"/>
          <p:cNvSpPr/>
          <p:nvPr/>
        </p:nvSpPr>
        <p:spPr>
          <a:xfrm>
            <a:off x="1532658" y="4113076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2" name="Shape 422"/>
          <p:cNvSpPr/>
          <p:nvPr/>
        </p:nvSpPr>
        <p:spPr>
          <a:xfrm>
            <a:off x="1775113" y="3973924"/>
            <a:ext cx="5067029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Pre-conﬁgured tools: Gulp, Sass, Bower, etc.</a:t>
            </a:r>
          </a:p>
        </p:txBody>
      </p:sp>
      <p:sp>
        <p:nvSpPr>
          <p:cNvPr id="423" name="Shape 423"/>
          <p:cNvSpPr/>
          <p:nvPr/>
        </p:nvSpPr>
        <p:spPr>
          <a:xfrm>
            <a:off x="1532658" y="4520053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4" name="Shape 424"/>
          <p:cNvSpPr/>
          <p:nvPr/>
        </p:nvSpPr>
        <p:spPr>
          <a:xfrm>
            <a:off x="1775113" y="4380901"/>
            <a:ext cx="4473949" cy="342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Start a local dev server with LiveReload</a:t>
            </a:r>
          </a:p>
        </p:txBody>
      </p:sp>
      <p:sp>
        <p:nvSpPr>
          <p:cNvPr id="425" name="Shape 425"/>
          <p:cNvSpPr/>
          <p:nvPr/>
        </p:nvSpPr>
        <p:spPr>
          <a:xfrm>
            <a:off x="1532658" y="4918371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6" name="Shape 426"/>
          <p:cNvSpPr/>
          <p:nvPr/>
        </p:nvSpPr>
        <p:spPr>
          <a:xfrm>
            <a:off x="1775113" y="4779221"/>
            <a:ext cx="2879255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Build and run native apps</a:t>
            </a:r>
          </a:p>
        </p:txBody>
      </p:sp>
      <p:pic>
        <p:nvPicPr>
          <p:cNvPr id="427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5477" y="744680"/>
            <a:ext cx="1861705" cy="2078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0" name="Shape 430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1" name="Shape 431"/>
          <p:cNvSpPr/>
          <p:nvPr/>
        </p:nvSpPr>
        <p:spPr>
          <a:xfrm>
            <a:off x="2943823" y="1120494"/>
            <a:ext cx="3001355" cy="93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6200"/>
              </a:lnSpc>
            </a:pPr>
            <a:endParaRPr sz="510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ts val="0"/>
              </a:lnSpc>
            </a:pPr>
            <a:r>
              <a:rPr sz="5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5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1392954" y="2555566"/>
            <a:ext cx="5525047" cy="1308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2800"/>
              </a:lnSpc>
              <a:defRPr sz="2400">
                <a:solidFill>
                  <a:srgbClr val="FFFFFF"/>
                </a:solidFill>
              </a:defRPr>
            </a:pPr>
            <a:r>
              <a:t>Justin James</a:t>
            </a:r>
          </a:p>
          <a:p>
            <a:pPr>
              <a:lnSpc>
                <a:spcPts val="2800"/>
              </a:lnSpc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@digitaldrummerj - digitaldrummerj@gmail.com </a:t>
            </a:r>
            <a:endParaRPr sz="2000">
              <a:solidFill>
                <a:srgbClr val="FFFFFF"/>
              </a:solidFill>
              <a:latin typeface="OpenSans"/>
              <a:ea typeface="OpenSans"/>
              <a:cs typeface="OpenSans"/>
              <a:sym typeface="OpenSans"/>
            </a:endParaRPr>
          </a:p>
          <a:p>
            <a:pPr indent="1446761">
              <a:lnSpc>
                <a:spcPts val="5300"/>
              </a:lnSpc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http://digitaldrummerj.me</a:t>
            </a:r>
          </a:p>
        </p:txBody>
      </p:sp>
      <p:sp>
        <p:nvSpPr>
          <p:cNvPr id="433" name="Shape 433"/>
          <p:cNvSpPr/>
          <p:nvPr/>
        </p:nvSpPr>
        <p:spPr>
          <a:xfrm>
            <a:off x="2505011" y="4362374"/>
            <a:ext cx="3300934" cy="1409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ts val="2800"/>
              </a:lnSpc>
              <a:defRPr sz="2400">
                <a:solidFill>
                  <a:srgbClr val="FFFFFF"/>
                </a:solidFill>
              </a:defRPr>
            </a:pPr>
            <a:r>
              <a:t>Michael Iglesias</a:t>
            </a:r>
          </a:p>
          <a:p>
            <a:pPr algn="ctr">
              <a:lnSpc>
                <a:spcPts val="2800"/>
              </a:lnSpc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 Mike.Iglesias11@gmail.com</a:t>
            </a:r>
            <a:endParaRPr sz="2000">
              <a:solidFill>
                <a:srgbClr val="FFFFFF"/>
              </a:solidFill>
              <a:latin typeface="OpenSans"/>
              <a:ea typeface="OpenSans"/>
              <a:cs typeface="OpenSans"/>
              <a:sym typeface="OpenSans"/>
            </a:endParaRPr>
          </a:p>
          <a:p>
            <a:pPr algn="ctr">
              <a:lnSpc>
                <a:spcPts val="2800"/>
              </a:lnSpc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 </a:t>
            </a:r>
            <a:endParaRPr sz="2000">
              <a:solidFill>
                <a:srgbClr val="FFFFFF"/>
              </a:solidFill>
              <a:latin typeface="OpenSans"/>
              <a:ea typeface="OpenSans"/>
              <a:cs typeface="OpenSans"/>
              <a:sym typeface="OpenSans"/>
            </a:endParaRPr>
          </a:p>
          <a:p>
            <a:pPr algn="ctr">
              <a:lnSpc>
                <a:spcPts val="2800"/>
              </a:lnSpc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http://bit.ly/iglesias_linkedin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6" name="Shape 436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7" name="Shape 437"/>
          <p:cNvSpPr/>
          <p:nvPr/>
        </p:nvSpPr>
        <p:spPr>
          <a:xfrm>
            <a:off x="2249141" y="1120494"/>
            <a:ext cx="4514976" cy="93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6200"/>
              </a:lnSpc>
            </a:pPr>
            <a:endParaRPr sz="510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ts val="0"/>
              </a:lnSpc>
            </a:pPr>
            <a:r>
              <a:rPr sz="5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1 480 269 6891</a:t>
            </a:r>
          </a:p>
        </p:txBody>
      </p:sp>
      <p:pic>
        <p:nvPicPr>
          <p:cNvPr id="438" name="image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9021" y="2234045"/>
            <a:ext cx="5394614" cy="3662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Shape 158"/>
          <p:cNvSpPr/>
          <p:nvPr/>
        </p:nvSpPr>
        <p:spPr>
          <a:xfrm>
            <a:off x="1801091" y="1515341"/>
            <a:ext cx="5541818" cy="1212273"/>
          </a:xfrm>
          <a:prstGeom prst="rect">
            <a:avLst/>
          </a:prstGeom>
          <a:solidFill>
            <a:srgbClr val="C9DAF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1801091" y="1515341"/>
            <a:ext cx="5541818" cy="1212274"/>
          </a:xfrm>
          <a:prstGeom prst="rect">
            <a:avLst/>
          </a:prstGeom>
          <a:solidFill>
            <a:srgbClr val="FFFFFF">
              <a:alpha val="0"/>
            </a:srgbClr>
          </a:solidFill>
          <a:ln w="51955">
            <a:solidFill>
              <a:srgbClr val="4A86E7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1801091" y="2727612"/>
            <a:ext cx="5541818" cy="1212274"/>
          </a:xfrm>
          <a:prstGeom prst="rect">
            <a:avLst/>
          </a:prstGeom>
          <a:solidFill>
            <a:srgbClr val="C9DAF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1801091" y="2727612"/>
            <a:ext cx="5541818" cy="1212274"/>
          </a:xfrm>
          <a:prstGeom prst="rect">
            <a:avLst/>
          </a:prstGeom>
          <a:solidFill>
            <a:srgbClr val="FFFFFF">
              <a:alpha val="0"/>
            </a:srgbClr>
          </a:solidFill>
          <a:ln w="51955">
            <a:solidFill>
              <a:srgbClr val="4A86E7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1801091" y="3939887"/>
            <a:ext cx="5541818" cy="1212273"/>
          </a:xfrm>
          <a:prstGeom prst="rect">
            <a:avLst/>
          </a:prstGeom>
          <a:solidFill>
            <a:srgbClr val="C9DAF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1801091" y="3939887"/>
            <a:ext cx="5541818" cy="1212274"/>
          </a:xfrm>
          <a:prstGeom prst="rect">
            <a:avLst/>
          </a:prstGeom>
          <a:solidFill>
            <a:srgbClr val="FFFFFF">
              <a:alpha val="0"/>
            </a:srgbClr>
          </a:solidFill>
          <a:ln w="51955">
            <a:solidFill>
              <a:srgbClr val="4A86E7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1801091" y="303068"/>
            <a:ext cx="5541818" cy="1212274"/>
          </a:xfrm>
          <a:prstGeom prst="rect">
            <a:avLst/>
          </a:prstGeom>
          <a:solidFill>
            <a:srgbClr val="C9DAF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1801091" y="303068"/>
            <a:ext cx="5541818" cy="1212274"/>
          </a:xfrm>
          <a:prstGeom prst="rect">
            <a:avLst/>
          </a:prstGeom>
          <a:solidFill>
            <a:srgbClr val="FFFFFF">
              <a:alpha val="0"/>
            </a:srgbClr>
          </a:solidFill>
          <a:ln w="51955">
            <a:solidFill>
              <a:srgbClr val="4A86E7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1801091" y="5152159"/>
            <a:ext cx="5541818" cy="1212274"/>
          </a:xfrm>
          <a:prstGeom prst="rect">
            <a:avLst/>
          </a:prstGeom>
          <a:solidFill>
            <a:srgbClr val="C9DAF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1801091" y="5152159"/>
            <a:ext cx="5541818" cy="1212274"/>
          </a:xfrm>
          <a:prstGeom prst="rect">
            <a:avLst/>
          </a:prstGeom>
          <a:solidFill>
            <a:srgbClr val="FFFFFF">
              <a:alpha val="0"/>
            </a:srgbClr>
          </a:solidFill>
          <a:ln w="51955">
            <a:solidFill>
              <a:srgbClr val="4A86E7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8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8682" y="2831522"/>
            <a:ext cx="1013115" cy="1013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0637" y="4087090"/>
            <a:ext cx="917865" cy="917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2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68682" y="1619250"/>
            <a:ext cx="1013115" cy="1013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2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68682" y="5221432"/>
            <a:ext cx="917865" cy="1082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1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57454" y="5230090"/>
            <a:ext cx="1056410" cy="105641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3687859" y="620756"/>
            <a:ext cx="1815158" cy="283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4500"/>
              </a:lnSpc>
            </a:pPr>
            <a:r>
              <a:rPr sz="3300">
                <a:solidFill>
                  <a:srgbClr val="4A86E7"/>
                </a:solidFill>
                <a:latin typeface="OpenSans"/>
                <a:ea typeface="OpenSans"/>
                <a:cs typeface="OpenSans"/>
                <a:sym typeface="OpenSans"/>
              </a:rPr>
              <a:t>Your App</a:t>
            </a:r>
            <a:endParaRPr sz="3300">
              <a:solidFill>
                <a:srgbClr val="4A86E7"/>
              </a:solidFill>
              <a:latin typeface="OpenSans"/>
              <a:ea typeface="OpenSans"/>
              <a:cs typeface="OpenSans"/>
              <a:sym typeface="OpenSans"/>
            </a:endParaRPr>
          </a:p>
          <a:p>
            <a:pPr indent="560169">
              <a:lnSpc>
                <a:spcPts val="9500"/>
              </a:lnSpc>
            </a:pPr>
            <a:r>
              <a:rPr sz="3300">
                <a:solidFill>
                  <a:srgbClr val="4A86E7"/>
                </a:solidFill>
                <a:latin typeface="OpenSans"/>
                <a:ea typeface="OpenSans"/>
                <a:cs typeface="OpenSans"/>
                <a:sym typeface="OpenSans"/>
              </a:rPr>
              <a:t>Ionic</a:t>
            </a:r>
            <a:endParaRPr sz="3300">
              <a:solidFill>
                <a:srgbClr val="4A86E7"/>
              </a:solidFill>
              <a:latin typeface="OpenSans"/>
              <a:ea typeface="OpenSans"/>
              <a:cs typeface="OpenSans"/>
              <a:sym typeface="OpenSans"/>
            </a:endParaRPr>
          </a:p>
          <a:p>
            <a:pPr indent="299550">
              <a:lnSpc>
                <a:spcPts val="9500"/>
              </a:lnSpc>
            </a:pPr>
            <a:r>
              <a:rPr sz="3300">
                <a:solidFill>
                  <a:srgbClr val="4A86E7"/>
                </a:solidFill>
                <a:latin typeface="OpenSans"/>
                <a:ea typeface="OpenSans"/>
                <a:cs typeface="OpenSans"/>
                <a:sym typeface="OpenSans"/>
              </a:rPr>
              <a:t>Angular</a:t>
            </a:r>
          </a:p>
        </p:txBody>
      </p:sp>
      <p:sp>
        <p:nvSpPr>
          <p:cNvPr id="174" name="Shape 174"/>
          <p:cNvSpPr/>
          <p:nvPr/>
        </p:nvSpPr>
        <p:spPr>
          <a:xfrm>
            <a:off x="3384317" y="4257573"/>
            <a:ext cx="3685146" cy="553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500"/>
              </a:lnSpc>
              <a:defRPr sz="3300">
                <a:solidFill>
                  <a:srgbClr val="4A86E7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300">
                <a:solidFill>
                  <a:srgbClr val="4A86E7"/>
                </a:solidFill>
                <a:latin typeface="OpenSans"/>
                <a:ea typeface="OpenSans"/>
                <a:cs typeface="OpenSans"/>
                <a:sym typeface="OpenSans"/>
              </a:rPr>
              <a:t>Webview (Cordova)</a:t>
            </a:r>
          </a:p>
        </p:txBody>
      </p:sp>
      <p:sp>
        <p:nvSpPr>
          <p:cNvPr id="175" name="Shape 175"/>
          <p:cNvSpPr/>
          <p:nvPr/>
        </p:nvSpPr>
        <p:spPr>
          <a:xfrm>
            <a:off x="3596938" y="5487165"/>
            <a:ext cx="2178802" cy="55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500"/>
              </a:lnSpc>
              <a:defRPr sz="3300">
                <a:solidFill>
                  <a:srgbClr val="4A86E7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3300">
                <a:solidFill>
                  <a:srgbClr val="4A86E7"/>
                </a:solidFill>
                <a:latin typeface="OpenSans"/>
                <a:ea typeface="OpenSans"/>
                <a:cs typeface="OpenSans"/>
                <a:sym typeface="OpenSans"/>
              </a:rPr>
              <a:t>Native SDK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9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6728" y="2043546"/>
            <a:ext cx="1818410" cy="1818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87637" y="2043546"/>
            <a:ext cx="1818410" cy="1818409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2747024" y="4112464"/>
            <a:ext cx="3782270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iOS 6+                         Android 4+</a:t>
            </a:r>
          </a:p>
        </p:txBody>
      </p:sp>
      <p:sp>
        <p:nvSpPr>
          <p:cNvPr id="182" name="Shape 182"/>
          <p:cNvSpPr/>
          <p:nvPr/>
        </p:nvSpPr>
        <p:spPr>
          <a:xfrm>
            <a:off x="3044725" y="1052830"/>
            <a:ext cx="3186868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Supported Devices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0" y="86592"/>
            <a:ext cx="5489863" cy="60007495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2447548" y="1776729"/>
            <a:ext cx="424890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Ionic Built-In UI Elements</a:t>
            </a:r>
          </a:p>
        </p:txBody>
      </p:sp>
      <p:sp>
        <p:nvSpPr>
          <p:cNvPr id="188" name="Shape 188"/>
          <p:cNvSpPr/>
          <p:nvPr/>
        </p:nvSpPr>
        <p:spPr>
          <a:xfrm>
            <a:off x="3538036" y="2513329"/>
            <a:ext cx="2067928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DDDDDD"/>
                </a:solidFill>
              </a:defRPr>
            </a:lvl1pPr>
          </a:lstStyle>
          <a:p>
            <a:pPr/>
            <a:r>
              <a:t>i.e. Web SDK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0" y="-6580911"/>
            <a:ext cx="5489863" cy="600075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2011057" y="5445966"/>
            <a:ext cx="4893023" cy="739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Over 600 MIT licensed font-icons included </a:t>
            </a:r>
            <a:endParaRPr sz="2000">
              <a:solidFill>
                <a:srgbClr val="FFFFFF"/>
              </a:solidFill>
              <a:latin typeface="OpenSans"/>
              <a:ea typeface="OpenSans"/>
              <a:cs typeface="OpenSans"/>
              <a:sym typeface="OpenSans"/>
            </a:endParaRPr>
          </a:p>
          <a:p>
            <a:pPr indent="1706978">
              <a:lnSpc>
                <a:spcPts val="3200"/>
              </a:lnSpc>
            </a:pPr>
            <a:r>
              <a:rPr sz="2000">
                <a:solidFill>
                  <a:srgbClr val="ECEC6A"/>
                </a:solidFill>
                <a:latin typeface="OpenSans"/>
                <a:ea typeface="OpenSans"/>
                <a:cs typeface="OpenSans"/>
                <a:sym typeface="OpenSans"/>
              </a:rPr>
              <a:t>ionicons.com</a:t>
            </a:r>
          </a:p>
        </p:txBody>
      </p:sp>
      <p:pic>
        <p:nvPicPr>
          <p:cNvPr id="194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1091" y="1324841"/>
            <a:ext cx="6061363" cy="403513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3830558" y="417830"/>
            <a:ext cx="1482884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Ionicons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0" y="-13248412"/>
            <a:ext cx="5489863" cy="600075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0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614" y="1229591"/>
            <a:ext cx="2277342" cy="477981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3290454" y="1714504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3680112" y="2164771"/>
            <a:ext cx="95251" cy="95251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3680112" y="2164771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964"/>
                </a:lnTo>
                <a:lnTo>
                  <a:pt x="0" y="1964"/>
                </a:lnTo>
                <a:moveTo>
                  <a:pt x="0" y="19636"/>
                </a:moveTo>
                <a:lnTo>
                  <a:pt x="21600" y="19636"/>
                </a:lnTo>
                <a:lnTo>
                  <a:pt x="21600" y="21600"/>
                </a:lnTo>
                <a:lnTo>
                  <a:pt x="0" y="21600"/>
                </a:lnTo>
                <a:moveTo>
                  <a:pt x="0" y="1964"/>
                </a:moveTo>
                <a:lnTo>
                  <a:pt x="1964" y="1964"/>
                </a:lnTo>
                <a:lnTo>
                  <a:pt x="1964" y="19636"/>
                </a:lnTo>
                <a:lnTo>
                  <a:pt x="0" y="19636"/>
                </a:lnTo>
                <a:moveTo>
                  <a:pt x="19636" y="1964"/>
                </a:moveTo>
                <a:lnTo>
                  <a:pt x="21600" y="1964"/>
                </a:lnTo>
                <a:lnTo>
                  <a:pt x="21600" y="19636"/>
                </a:lnTo>
                <a:lnTo>
                  <a:pt x="19636" y="19636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3922567" y="2025625"/>
            <a:ext cx="1212628" cy="67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Data Only</a:t>
            </a:r>
            <a:endParaRPr sz="2000">
              <a:solidFill>
                <a:srgbClr val="FFFFFF"/>
              </a:solidFill>
              <a:latin typeface="OpenSans"/>
              <a:ea typeface="OpenSans"/>
              <a:cs typeface="OpenSans"/>
              <a:sym typeface="OpenSans"/>
            </a:endParaRPr>
          </a:p>
          <a:p>
            <a:pPr>
              <a:lnSpc>
                <a:spcPts val="2600"/>
              </a:lnSpc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 </a:t>
            </a:r>
          </a:p>
        </p:txBody>
      </p:sp>
      <p:sp>
        <p:nvSpPr>
          <p:cNvPr id="205" name="Shape 205"/>
          <p:cNvSpPr/>
          <p:nvPr/>
        </p:nvSpPr>
        <p:spPr>
          <a:xfrm>
            <a:off x="3290454" y="2970072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3680112" y="3420340"/>
            <a:ext cx="95251" cy="95251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3680112" y="3420340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964"/>
                </a:lnTo>
                <a:lnTo>
                  <a:pt x="0" y="1964"/>
                </a:lnTo>
                <a:moveTo>
                  <a:pt x="0" y="19636"/>
                </a:moveTo>
                <a:lnTo>
                  <a:pt x="21600" y="19636"/>
                </a:lnTo>
                <a:lnTo>
                  <a:pt x="21600" y="21600"/>
                </a:lnTo>
                <a:lnTo>
                  <a:pt x="0" y="21600"/>
                </a:lnTo>
                <a:moveTo>
                  <a:pt x="0" y="1964"/>
                </a:moveTo>
                <a:lnTo>
                  <a:pt x="1964" y="1964"/>
                </a:lnTo>
                <a:lnTo>
                  <a:pt x="1964" y="19636"/>
                </a:lnTo>
                <a:lnTo>
                  <a:pt x="0" y="19636"/>
                </a:lnTo>
                <a:moveTo>
                  <a:pt x="19636" y="1964"/>
                </a:moveTo>
                <a:lnTo>
                  <a:pt x="21600" y="1964"/>
                </a:lnTo>
                <a:lnTo>
                  <a:pt x="21600" y="19636"/>
                </a:lnTo>
                <a:lnTo>
                  <a:pt x="19636" y="19636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3922567" y="3281193"/>
            <a:ext cx="2596234" cy="67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Edit / Delete / Reorder</a:t>
            </a:r>
            <a:endParaRPr sz="2000">
              <a:solidFill>
                <a:srgbClr val="FFFFFF"/>
              </a:solidFill>
              <a:latin typeface="OpenSans"/>
              <a:ea typeface="OpenSans"/>
              <a:cs typeface="OpenSans"/>
              <a:sym typeface="OpenSans"/>
            </a:endParaRPr>
          </a:p>
          <a:p>
            <a:pPr>
              <a:lnSpc>
                <a:spcPts val="2600"/>
              </a:lnSpc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 </a:t>
            </a:r>
          </a:p>
        </p:txBody>
      </p:sp>
      <p:sp>
        <p:nvSpPr>
          <p:cNvPr id="209" name="Shape 209"/>
          <p:cNvSpPr/>
          <p:nvPr/>
        </p:nvSpPr>
        <p:spPr>
          <a:xfrm>
            <a:off x="3290454" y="4234298"/>
            <a:ext cx="95251" cy="95251"/>
          </a:xfrm>
          <a:prstGeom prst="ellipse">
            <a:avLst/>
          </a:prstGeom>
          <a:solidFill>
            <a:srgbClr val="FFFFFF"/>
          </a:solidFill>
          <a:ln w="8659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3680112" y="4675909"/>
            <a:ext cx="95251" cy="95251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3680112" y="4675909"/>
            <a:ext cx="95251" cy="95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964"/>
                </a:lnTo>
                <a:lnTo>
                  <a:pt x="0" y="1964"/>
                </a:lnTo>
                <a:moveTo>
                  <a:pt x="0" y="19636"/>
                </a:moveTo>
                <a:lnTo>
                  <a:pt x="21600" y="19636"/>
                </a:lnTo>
                <a:lnTo>
                  <a:pt x="21600" y="21600"/>
                </a:lnTo>
                <a:lnTo>
                  <a:pt x="0" y="21600"/>
                </a:lnTo>
                <a:moveTo>
                  <a:pt x="0" y="1964"/>
                </a:moveTo>
                <a:lnTo>
                  <a:pt x="1964" y="1964"/>
                </a:lnTo>
                <a:lnTo>
                  <a:pt x="1964" y="19636"/>
                </a:lnTo>
                <a:lnTo>
                  <a:pt x="0" y="19636"/>
                </a:lnTo>
                <a:moveTo>
                  <a:pt x="19636" y="1964"/>
                </a:moveTo>
                <a:lnTo>
                  <a:pt x="21600" y="1964"/>
                </a:lnTo>
                <a:lnTo>
                  <a:pt x="21600" y="19636"/>
                </a:lnTo>
                <a:lnTo>
                  <a:pt x="19636" y="19636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3922567" y="4536761"/>
            <a:ext cx="1615208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000">
                <a:solidFill>
                  <a:srgbClr val="FFFFFF"/>
                </a:solidFill>
                <a:latin typeface="OpenSans"/>
                <a:ea typeface="OpenSans"/>
                <a:cs typeface="OpenSans"/>
                <a:sym typeface="OpenSans"/>
              </a:rPr>
              <a:t>&gt; 1000 items. </a:t>
            </a:r>
          </a:p>
        </p:txBody>
      </p:sp>
      <p:sp>
        <p:nvSpPr>
          <p:cNvPr id="213" name="Shape 213"/>
          <p:cNvSpPr/>
          <p:nvPr/>
        </p:nvSpPr>
        <p:spPr>
          <a:xfrm>
            <a:off x="3869865" y="338243"/>
            <a:ext cx="1720613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List Views</a:t>
            </a:r>
          </a:p>
        </p:txBody>
      </p:sp>
      <p:sp>
        <p:nvSpPr>
          <p:cNvPr id="214" name="Shape 214"/>
          <p:cNvSpPr/>
          <p:nvPr/>
        </p:nvSpPr>
        <p:spPr>
          <a:xfrm>
            <a:off x="3453237" y="1481459"/>
            <a:ext cx="175427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Simple List</a:t>
            </a:r>
          </a:p>
        </p:txBody>
      </p:sp>
      <p:sp>
        <p:nvSpPr>
          <p:cNvPr id="215" name="Shape 215"/>
          <p:cNvSpPr/>
          <p:nvPr/>
        </p:nvSpPr>
        <p:spPr>
          <a:xfrm>
            <a:off x="3501335" y="2741356"/>
            <a:ext cx="205509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Complex List</a:t>
            </a:r>
          </a:p>
        </p:txBody>
      </p:sp>
      <p:sp>
        <p:nvSpPr>
          <p:cNvPr id="216" name="Shape 216"/>
          <p:cNvSpPr/>
          <p:nvPr/>
        </p:nvSpPr>
        <p:spPr>
          <a:xfrm>
            <a:off x="3576204" y="4001253"/>
            <a:ext cx="145085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Long List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44A0DD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0" y="-19915912"/>
            <a:ext cx="5489863" cy="60007501"/>
          </a:xfrm>
          <a:prstGeom prst="rect">
            <a:avLst/>
          </a:prstGeom>
          <a:solidFill>
            <a:srgbClr val="2E63B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0" y="0"/>
            <a:ext cx="9144000" cy="6667500"/>
          </a:xfrm>
          <a:prstGeom prst="rect">
            <a:avLst/>
          </a:prstGeom>
          <a:solidFill>
            <a:srgbClr val="3B77D7"/>
          </a:solidFill>
          <a:ln w="12700">
            <a:solidFill>
              <a:srgbClr val="FFFFFF">
                <a:alpha val="0"/>
              </a:srgbClr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1" name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364" y="1446069"/>
            <a:ext cx="2277342" cy="4779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8295" y="1446069"/>
            <a:ext cx="2277342" cy="4779818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/>
          <p:nvPr/>
        </p:nvSpPr>
        <p:spPr>
          <a:xfrm>
            <a:off x="4062097" y="481330"/>
            <a:ext cx="101980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Menu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