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9144000" cy="6667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half" idx="1"/>
          </p:nvPr>
        </p:nvSpPr>
        <p:spPr>
          <a:xfrm>
            <a:off x="1371600" y="3886200"/>
            <a:ext cx="6400800" cy="27813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0" name="Shape 9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hape 9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9" name="Shape 99"/>
          <p:cNvSpPr/>
          <p:nvPr>
            <p:ph type="body" idx="1"/>
          </p:nvPr>
        </p:nvSpPr>
        <p:spPr>
          <a:xfrm>
            <a:off x="457200" y="274638"/>
            <a:ext cx="6019800" cy="639286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hape 10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title"/>
          </p:nvPr>
        </p:nvSpPr>
        <p:spPr>
          <a:xfrm>
            <a:off x="595808" y="1261008"/>
            <a:ext cx="5313165" cy="1395576"/>
          </a:xfrm>
          <a:prstGeom prst="rect">
            <a:avLst/>
          </a:prstGeom>
        </p:spPr>
        <p:txBody>
          <a:bodyPr lIns="31253" tIns="31253" rIns="31253" bIns="31253"/>
          <a:lstStyle>
            <a:lvl1pPr>
              <a:defRPr sz="3000"/>
            </a:lvl1pPr>
          </a:lstStyle>
          <a:p>
            <a:pPr/>
            <a:r>
              <a:t>Title Text</a:t>
            </a:r>
          </a:p>
        </p:txBody>
      </p:sp>
      <p:sp>
        <p:nvSpPr>
          <p:cNvPr id="108" name="Shape 108"/>
          <p:cNvSpPr/>
          <p:nvPr>
            <p:ph type="body" sz="half" idx="1"/>
          </p:nvPr>
        </p:nvSpPr>
        <p:spPr>
          <a:xfrm>
            <a:off x="1064616" y="2656582"/>
            <a:ext cx="4375550" cy="2864943"/>
          </a:xfrm>
          <a:prstGeom prst="rect">
            <a:avLst/>
          </a:prstGeom>
        </p:spPr>
        <p:txBody>
          <a:bodyPr lIns="31253" tIns="31253" rIns="31253" bIns="31253"/>
          <a:lstStyle>
            <a:lvl1pPr marL="0" indent="0" algn="ctr"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xfrm>
            <a:off x="5887048" y="4375206"/>
            <a:ext cx="178196" cy="189507"/>
          </a:xfrm>
          <a:prstGeom prst="rect">
            <a:avLst/>
          </a:prstGeom>
        </p:spPr>
        <p:txBody>
          <a:bodyPr lIns="31253" tIns="31253" rIns="31253" bIns="31253"/>
          <a:lstStyle>
            <a:lvl1pPr>
              <a:defRPr sz="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title"/>
          </p:nvPr>
        </p:nvSpPr>
        <p:spPr>
          <a:xfrm>
            <a:off x="595808" y="1261008"/>
            <a:ext cx="5313165" cy="1395576"/>
          </a:xfrm>
          <a:prstGeom prst="rect">
            <a:avLst/>
          </a:prstGeom>
        </p:spPr>
        <p:txBody>
          <a:bodyPr lIns="31253" tIns="31253" rIns="31253" bIns="31253"/>
          <a:lstStyle>
            <a:lvl1pPr>
              <a:defRPr sz="3000"/>
            </a:lvl1pPr>
          </a:lstStyle>
          <a:p>
            <a:pPr/>
            <a:r>
              <a:t>Title Text</a:t>
            </a:r>
          </a:p>
        </p:txBody>
      </p:sp>
      <p:sp>
        <p:nvSpPr>
          <p:cNvPr id="117" name="Shape 117"/>
          <p:cNvSpPr/>
          <p:nvPr>
            <p:ph type="body" sz="half" idx="1"/>
          </p:nvPr>
        </p:nvSpPr>
        <p:spPr>
          <a:xfrm>
            <a:off x="1064616" y="2656582"/>
            <a:ext cx="4375550" cy="2864943"/>
          </a:xfrm>
          <a:prstGeom prst="rect">
            <a:avLst/>
          </a:prstGeom>
        </p:spPr>
        <p:txBody>
          <a:bodyPr lIns="31253" tIns="31253" rIns="31253" bIns="31253"/>
          <a:lstStyle>
            <a:lvl1pPr marL="0" indent="0" algn="ctr"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" name="Shape 118"/>
          <p:cNvSpPr/>
          <p:nvPr>
            <p:ph type="sldNum" sz="quarter" idx="2"/>
          </p:nvPr>
        </p:nvSpPr>
        <p:spPr>
          <a:xfrm>
            <a:off x="5887048" y="4375206"/>
            <a:ext cx="178196" cy="189507"/>
          </a:xfrm>
          <a:prstGeom prst="rect">
            <a:avLst/>
          </a:prstGeom>
        </p:spPr>
        <p:txBody>
          <a:bodyPr lIns="31253" tIns="31253" rIns="31253" bIns="31253"/>
          <a:lstStyle>
            <a:lvl1pPr>
              <a:defRPr sz="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xfrm>
            <a:off x="595808" y="1261008"/>
            <a:ext cx="5313165" cy="1395576"/>
          </a:xfrm>
          <a:prstGeom prst="rect">
            <a:avLst/>
          </a:prstGeom>
        </p:spPr>
        <p:txBody>
          <a:bodyPr lIns="31253" tIns="31253" rIns="31253" bIns="31253"/>
          <a:lstStyle>
            <a:lvl1pPr>
              <a:defRPr sz="3000"/>
            </a:lvl1pPr>
          </a:lstStyle>
          <a:p>
            <a:pPr/>
            <a:r>
              <a:t>Title Text</a:t>
            </a:r>
          </a:p>
        </p:txBody>
      </p:sp>
      <p:sp>
        <p:nvSpPr>
          <p:cNvPr id="126" name="Shape 126"/>
          <p:cNvSpPr/>
          <p:nvPr>
            <p:ph type="body" sz="half" idx="1"/>
          </p:nvPr>
        </p:nvSpPr>
        <p:spPr>
          <a:xfrm>
            <a:off x="1064616" y="2656582"/>
            <a:ext cx="4375550" cy="2864943"/>
          </a:xfrm>
          <a:prstGeom prst="rect">
            <a:avLst/>
          </a:prstGeom>
        </p:spPr>
        <p:txBody>
          <a:bodyPr lIns="31253" tIns="31253" rIns="31253" bIns="31253"/>
          <a:lstStyle>
            <a:lvl1pPr marL="0" indent="0" algn="ctr"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7" name="Shape 127"/>
          <p:cNvSpPr/>
          <p:nvPr>
            <p:ph type="sldNum" sz="quarter" idx="2"/>
          </p:nvPr>
        </p:nvSpPr>
        <p:spPr>
          <a:xfrm>
            <a:off x="5887048" y="4375206"/>
            <a:ext cx="178196" cy="189507"/>
          </a:xfrm>
          <a:prstGeom prst="rect">
            <a:avLst/>
          </a:prstGeom>
        </p:spPr>
        <p:txBody>
          <a:bodyPr lIns="31253" tIns="31253" rIns="31253" bIns="31253"/>
          <a:lstStyle>
            <a:lvl1pPr>
              <a:defRPr sz="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Shape 39"/>
          <p:cNvSpPr/>
          <p:nvPr>
            <p:ph type="body" sz="half" idx="1"/>
          </p:nvPr>
        </p:nvSpPr>
        <p:spPr>
          <a:xfrm>
            <a:off x="457200" y="1600200"/>
            <a:ext cx="4038600" cy="50673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457200" y="1435464"/>
            <a:ext cx="4040188" cy="73941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xfrm>
            <a:off x="457200" y="136525"/>
            <a:ext cx="8229600" cy="14192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xfrm>
            <a:off x="457200" y="0"/>
            <a:ext cx="3008315" cy="143510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2" name="Shape 72"/>
          <p:cNvSpPr/>
          <p:nvPr>
            <p:ph type="body" idx="1"/>
          </p:nvPr>
        </p:nvSpPr>
        <p:spPr>
          <a:xfrm>
            <a:off x="3575050" y="273050"/>
            <a:ext cx="5111750" cy="639445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hape 7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1" name="Shape 81"/>
          <p:cNvSpPr/>
          <p:nvPr>
            <p:ph type="body" sz="quarter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92075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5067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428178" y="6404293"/>
            <a:ext cx="258623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creator.ionic.io" TargetMode="External"/><Relationship Id="rId3" Type="http://schemas.openxmlformats.org/officeDocument/2006/relationships/image" Target="../media/image23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ionic.io" TargetMode="External"/><Relationship Id="rId3" Type="http://schemas.openxmlformats.org/officeDocument/2006/relationships/image" Target="../media/image25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market.ionic.io" TargetMode="External"/><Relationship Id="rId3" Type="http://schemas.openxmlformats.org/officeDocument/2006/relationships/image" Target="../media/image26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play.ionic.io" TargetMode="External"/><Relationship Id="rId3" Type="http://schemas.openxmlformats.org/officeDocument/2006/relationships/image" Target="../media/image27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44A0DD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7" name="Shape 137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3B77D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8" name="Shape 138"/>
          <p:cNvSpPr/>
          <p:nvPr/>
        </p:nvSpPr>
        <p:spPr>
          <a:xfrm>
            <a:off x="178222" y="595630"/>
            <a:ext cx="8787556" cy="1361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4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Build Mobile Applications </a:t>
            </a:r>
          </a:p>
          <a:p>
            <a:pPr>
              <a:defRPr sz="4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With Ionic + Laravel</a:t>
            </a:r>
          </a:p>
        </p:txBody>
      </p:sp>
      <p:sp>
        <p:nvSpPr>
          <p:cNvPr id="139" name="Shape 139"/>
          <p:cNvSpPr/>
          <p:nvPr/>
        </p:nvSpPr>
        <p:spPr>
          <a:xfrm>
            <a:off x="5258221" y="5231129"/>
            <a:ext cx="4355258" cy="1082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Presenters:</a:t>
            </a:r>
          </a:p>
          <a:p>
            <a:pPr>
              <a:defRPr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Justin James @digitaldrummerj</a:t>
            </a:r>
          </a:p>
          <a:p>
            <a:pPr>
              <a:defRPr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Michael Iglesias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44A0DD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6" name="Shape 226"/>
          <p:cNvSpPr/>
          <p:nvPr/>
        </p:nvSpPr>
        <p:spPr>
          <a:xfrm>
            <a:off x="0" y="-26583410"/>
            <a:ext cx="5489863" cy="60007501"/>
          </a:xfrm>
          <a:prstGeom prst="rect">
            <a:avLst/>
          </a:prstGeom>
          <a:solidFill>
            <a:srgbClr val="2E63B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7" name="Shape 227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3B77D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228" name="image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1930" y="1289685"/>
            <a:ext cx="2286002" cy="4787902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Shape 229"/>
          <p:cNvSpPr/>
          <p:nvPr/>
        </p:nvSpPr>
        <p:spPr>
          <a:xfrm>
            <a:off x="1950704" y="589915"/>
            <a:ext cx="1588452" cy="586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Slide Box</a:t>
            </a:r>
          </a:p>
        </p:txBody>
      </p:sp>
      <p:pic>
        <p:nvPicPr>
          <p:cNvPr id="230" name="image1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49900" y="1334135"/>
            <a:ext cx="2286000" cy="4787902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Shape 231"/>
          <p:cNvSpPr/>
          <p:nvPr/>
        </p:nvSpPr>
        <p:spPr>
          <a:xfrm>
            <a:off x="5593476" y="545465"/>
            <a:ext cx="2198845" cy="586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Action Sheet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44A0DD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4" name="Shape 234"/>
          <p:cNvSpPr/>
          <p:nvPr/>
        </p:nvSpPr>
        <p:spPr>
          <a:xfrm>
            <a:off x="0" y="-39918410"/>
            <a:ext cx="5489863" cy="60007501"/>
          </a:xfrm>
          <a:prstGeom prst="rect">
            <a:avLst/>
          </a:prstGeom>
          <a:solidFill>
            <a:srgbClr val="2E63B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5" name="Shape 235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3B77D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236" name="image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13400" y="1406148"/>
            <a:ext cx="2286000" cy="4787903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Shape 237"/>
          <p:cNvSpPr/>
          <p:nvPr/>
        </p:nvSpPr>
        <p:spPr>
          <a:xfrm>
            <a:off x="6123106" y="473449"/>
            <a:ext cx="1469785" cy="586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Popover</a:t>
            </a:r>
          </a:p>
        </p:txBody>
      </p:sp>
      <p:pic>
        <p:nvPicPr>
          <p:cNvPr id="238" name="image1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67295" y="1271846"/>
            <a:ext cx="2355273" cy="640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image1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10170" y="2094691"/>
            <a:ext cx="2069523" cy="4069774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Shape 240"/>
          <p:cNvSpPr/>
          <p:nvPr/>
        </p:nvSpPr>
        <p:spPr>
          <a:xfrm>
            <a:off x="2161247" y="503035"/>
            <a:ext cx="1167367" cy="586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Modal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44A0DD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3" name="Shape 243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3B77D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244" name="image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9000" y="1447800"/>
            <a:ext cx="2286000" cy="4787900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Shape 245"/>
          <p:cNvSpPr/>
          <p:nvPr/>
        </p:nvSpPr>
        <p:spPr>
          <a:xfrm>
            <a:off x="3326229" y="666651"/>
            <a:ext cx="2491540" cy="586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Pull to Refresh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44A0DD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8" name="Shape 248"/>
          <p:cNvSpPr/>
          <p:nvPr/>
        </p:nvSpPr>
        <p:spPr>
          <a:xfrm>
            <a:off x="0" y="-26583410"/>
            <a:ext cx="5489863" cy="26670004"/>
          </a:xfrm>
          <a:prstGeom prst="rect">
            <a:avLst/>
          </a:prstGeom>
          <a:solidFill>
            <a:srgbClr val="2E63B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9" name="Shape 249"/>
          <p:cNvSpPr/>
          <p:nvPr/>
        </p:nvSpPr>
        <p:spPr>
          <a:xfrm>
            <a:off x="0" y="86590"/>
            <a:ext cx="5489863" cy="33337498"/>
          </a:xfrm>
          <a:prstGeom prst="rect">
            <a:avLst/>
          </a:prstGeom>
          <a:solidFill>
            <a:srgbClr val="2E63B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0" name="Shape 250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3B77D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1" name="Shape 251"/>
          <p:cNvSpPr/>
          <p:nvPr/>
        </p:nvSpPr>
        <p:spPr>
          <a:xfrm>
            <a:off x="2889765" y="3040378"/>
            <a:ext cx="3364467" cy="586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How to get started?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44A0DD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4" name="Shape 254"/>
          <p:cNvSpPr/>
          <p:nvPr/>
        </p:nvSpPr>
        <p:spPr>
          <a:xfrm>
            <a:off x="0" y="-26583410"/>
            <a:ext cx="5489863" cy="33337504"/>
          </a:xfrm>
          <a:prstGeom prst="rect">
            <a:avLst/>
          </a:prstGeom>
          <a:solidFill>
            <a:srgbClr val="2E63B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5" name="Shape 255"/>
          <p:cNvSpPr/>
          <p:nvPr/>
        </p:nvSpPr>
        <p:spPr>
          <a:xfrm>
            <a:off x="0" y="25400"/>
            <a:ext cx="9144000" cy="6667500"/>
          </a:xfrm>
          <a:prstGeom prst="rect">
            <a:avLst/>
          </a:prstGeom>
          <a:solidFill>
            <a:srgbClr val="3B77D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6" name="Shape 256"/>
          <p:cNvSpPr/>
          <p:nvPr/>
        </p:nvSpPr>
        <p:spPr>
          <a:xfrm>
            <a:off x="770659" y="388140"/>
            <a:ext cx="4280068" cy="15697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4700"/>
              </a:lnSpc>
              <a:defRPr sz="3900">
                <a:latin typeface="Montserrat"/>
                <a:ea typeface="Montserrat"/>
                <a:cs typeface="Montserrat"/>
                <a:sym typeface="Montserrat"/>
              </a:defRPr>
            </a:pPr>
          </a:p>
          <a:p>
            <a:pPr>
              <a:lnSpc>
                <a:spcPts val="0"/>
              </a:lnSpc>
              <a:defRPr sz="3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Ionic Setup Details</a:t>
            </a:r>
          </a:p>
          <a:p>
            <a:pPr>
              <a:lnSpc>
                <a:spcPts val="90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t> </a:t>
            </a:r>
          </a:p>
        </p:txBody>
      </p:sp>
      <p:sp>
        <p:nvSpPr>
          <p:cNvPr id="257" name="Shape 257"/>
          <p:cNvSpPr/>
          <p:nvPr/>
        </p:nvSpPr>
        <p:spPr>
          <a:xfrm>
            <a:off x="770658" y="1283697"/>
            <a:ext cx="7428803" cy="2568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3200"/>
              </a:lnSpc>
              <a:defRPr sz="2700">
                <a:latin typeface="Montserrat"/>
                <a:ea typeface="Montserrat"/>
                <a:cs typeface="Montserrat"/>
                <a:sym typeface="Montserrat"/>
              </a:defRPr>
            </a:pPr>
          </a:p>
          <a:p>
            <a:pPr>
              <a:lnSpc>
                <a:spcPts val="0"/>
              </a:lnSpc>
              <a:defRPr sz="2700">
                <a:solidFill>
                  <a:srgbClr val="ECEC6A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digitaldrummerj.me/Ionic-Setup-Windows/</a:t>
            </a:r>
          </a:p>
          <a:p>
            <a:pPr>
              <a:lnSpc>
                <a:spcPts val="7300"/>
              </a:lnSpc>
              <a:defRPr sz="2700">
                <a:latin typeface="Montserrat"/>
                <a:ea typeface="Montserrat"/>
                <a:cs typeface="Montserrat"/>
                <a:sym typeface="Montserrat"/>
              </a:defRPr>
            </a:pPr>
          </a:p>
          <a:p>
            <a:pPr>
              <a:lnSpc>
                <a:spcPts val="0"/>
              </a:lnSpc>
              <a:defRPr sz="2700">
                <a:solidFill>
                  <a:srgbClr val="ECEC6A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digitaldrummerj.me/ionic-setup-osx/</a:t>
            </a:r>
          </a:p>
          <a:p>
            <a:pPr indent="7320832">
              <a:lnSpc>
                <a:spcPts val="9100"/>
              </a:lnSpc>
              <a:defRPr sz="2700"/>
            </a:pPr>
            <a:r>
              <a:t>​</a:t>
            </a:r>
            <a:r>
              <a:rPr>
                <a:solidFill>
                  <a:srgbClr val="FFFFFF"/>
                </a:solidFill>
              </a:rPr>
              <a:t>​</a:t>
            </a:r>
            <a:endParaRPr>
              <a:solidFill>
                <a:srgbClr val="FFFFFF"/>
              </a:solidFill>
            </a:endParaRPr>
          </a:p>
          <a:p>
            <a:pPr>
              <a:lnSpc>
                <a:spcPts val="0"/>
              </a:lnSpc>
              <a:defRPr sz="2700">
                <a:latin typeface="Montserrat"/>
                <a:ea typeface="Montserrat"/>
                <a:cs typeface="Montserrat"/>
                <a:sym typeface="Montserrat"/>
              </a:defRPr>
            </a:pPr>
            <a:r>
              <a:t>github.com/nraboy/ubuntu-ionic-installer</a:t>
            </a:r>
          </a:p>
          <a:p>
            <a:pPr>
              <a:lnSpc>
                <a:spcPts val="0"/>
              </a:lnSpc>
              <a:defRPr sz="2700">
                <a:solidFill>
                  <a:srgbClr val="ECEC6A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github.com/nraboy/ubuntu-ionic-installer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44A0DD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0" name="Shape 260"/>
          <p:cNvSpPr/>
          <p:nvPr/>
        </p:nvSpPr>
        <p:spPr>
          <a:xfrm>
            <a:off x="0" y="-33250910"/>
            <a:ext cx="5489863" cy="33337504"/>
          </a:xfrm>
          <a:prstGeom prst="rect">
            <a:avLst/>
          </a:prstGeom>
          <a:solidFill>
            <a:srgbClr val="2E63B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1" name="Shape 261"/>
          <p:cNvSpPr/>
          <p:nvPr/>
        </p:nvSpPr>
        <p:spPr>
          <a:xfrm>
            <a:off x="0" y="86588"/>
            <a:ext cx="5489863" cy="66675001"/>
          </a:xfrm>
          <a:prstGeom prst="rect">
            <a:avLst/>
          </a:prstGeom>
          <a:solidFill>
            <a:srgbClr val="2E63B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2" name="Shape 262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3B77D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3" name="Shape 263"/>
          <p:cNvSpPr/>
          <p:nvPr/>
        </p:nvSpPr>
        <p:spPr>
          <a:xfrm>
            <a:off x="1893498" y="2621009"/>
            <a:ext cx="5218300" cy="553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4500"/>
              </a:lnSpc>
              <a:defRPr sz="33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pPr/>
            <a:r>
              <a:t>What's building an app like?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44A0DD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6" name="Shape 266"/>
          <p:cNvSpPr/>
          <p:nvPr/>
        </p:nvSpPr>
        <p:spPr>
          <a:xfrm>
            <a:off x="0" y="-6580911"/>
            <a:ext cx="5489863" cy="66675001"/>
          </a:xfrm>
          <a:prstGeom prst="rect">
            <a:avLst/>
          </a:prstGeom>
          <a:solidFill>
            <a:srgbClr val="2E63B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7" name="Shape 267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3B77D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8" name="Shape 268"/>
          <p:cNvSpPr/>
          <p:nvPr/>
        </p:nvSpPr>
        <p:spPr>
          <a:xfrm>
            <a:off x="1108363" y="396799"/>
            <a:ext cx="3757198" cy="1071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4700"/>
              </a:lnSpc>
              <a:defRPr sz="3900">
                <a:latin typeface="Montserrat"/>
                <a:ea typeface="Montserrat"/>
                <a:cs typeface="Montserrat"/>
                <a:sym typeface="Montserrat"/>
              </a:defRPr>
            </a:pPr>
          </a:p>
          <a:p>
            <a:pPr>
              <a:lnSpc>
                <a:spcPts val="0"/>
              </a:lnSpc>
              <a:defRPr sz="3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Create ionic app</a:t>
            </a:r>
          </a:p>
          <a:p>
            <a:pPr>
              <a:lnSpc>
                <a:spcPts val="41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t>Create new project</a:t>
            </a:r>
          </a:p>
        </p:txBody>
      </p:sp>
      <p:sp>
        <p:nvSpPr>
          <p:cNvPr id="269" name="Shape 269"/>
          <p:cNvSpPr/>
          <p:nvPr/>
        </p:nvSpPr>
        <p:spPr>
          <a:xfrm>
            <a:off x="1108362" y="1593272"/>
            <a:ext cx="5204118" cy="458933"/>
          </a:xfrm>
          <a:prstGeom prst="rect">
            <a:avLst/>
          </a:prstGeom>
          <a:solidFill>
            <a:srgbClr val="3E3E3E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0" name="Shape 270"/>
          <p:cNvSpPr/>
          <p:nvPr/>
        </p:nvSpPr>
        <p:spPr>
          <a:xfrm>
            <a:off x="1151658" y="1672508"/>
            <a:ext cx="5065583" cy="2258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1700"/>
              </a:lnSpc>
              <a:defRPr sz="1700">
                <a:solidFill>
                  <a:srgbClr val="DCDCDC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ionic start myApp [blank/tabs/sideMenu]</a:t>
            </a:r>
          </a:p>
        </p:txBody>
      </p:sp>
      <p:sp>
        <p:nvSpPr>
          <p:cNvPr id="271" name="Shape 271"/>
          <p:cNvSpPr/>
          <p:nvPr/>
        </p:nvSpPr>
        <p:spPr>
          <a:xfrm>
            <a:off x="1108362" y="2736270"/>
            <a:ext cx="5204118" cy="458934"/>
          </a:xfrm>
          <a:prstGeom prst="rect">
            <a:avLst/>
          </a:prstGeom>
          <a:solidFill>
            <a:srgbClr val="3E3E3E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2" name="Shape 272"/>
          <p:cNvSpPr/>
          <p:nvPr/>
        </p:nvSpPr>
        <p:spPr>
          <a:xfrm>
            <a:off x="1151658" y="2815508"/>
            <a:ext cx="2215239" cy="2258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700"/>
              </a:lnSpc>
              <a:defRPr sz="1700">
                <a:solidFill>
                  <a:srgbClr val="DCDCD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ionic serve </a:t>
            </a:r>
            <a:r>
              <a:rPr>
                <a:solidFill>
                  <a:srgbClr val="7E9E7E"/>
                </a:solidFill>
              </a:rPr>
              <a:t>--lab</a:t>
            </a:r>
          </a:p>
        </p:txBody>
      </p:sp>
      <p:sp>
        <p:nvSpPr>
          <p:cNvPr id="273" name="Shape 273"/>
          <p:cNvSpPr/>
          <p:nvPr/>
        </p:nvSpPr>
        <p:spPr>
          <a:xfrm>
            <a:off x="1108362" y="4000500"/>
            <a:ext cx="5204118" cy="458932"/>
          </a:xfrm>
          <a:prstGeom prst="rect">
            <a:avLst/>
          </a:prstGeom>
          <a:solidFill>
            <a:srgbClr val="3E3E3E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4" name="Shape 274"/>
          <p:cNvSpPr/>
          <p:nvPr/>
        </p:nvSpPr>
        <p:spPr>
          <a:xfrm>
            <a:off x="1151657" y="4079737"/>
            <a:ext cx="4158656" cy="225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700"/>
              </a:lnSpc>
              <a:defRPr sz="1700">
                <a:solidFill>
                  <a:srgbClr val="DCDCD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ionic </a:t>
            </a:r>
            <a:r>
              <a:rPr>
                <a:solidFill>
                  <a:srgbClr val="E3CDAA"/>
                </a:solidFill>
              </a:rPr>
              <a:t>platform</a:t>
            </a:r>
            <a:r>
              <a:t> </a:t>
            </a:r>
            <a:r>
              <a:rPr>
                <a:solidFill>
                  <a:srgbClr val="E3CDAA"/>
                </a:solidFill>
              </a:rPr>
              <a:t>add</a:t>
            </a:r>
            <a:r>
              <a:t> [android/ios]</a:t>
            </a:r>
          </a:p>
        </p:txBody>
      </p:sp>
      <p:sp>
        <p:nvSpPr>
          <p:cNvPr id="275" name="Shape 275"/>
          <p:cNvSpPr/>
          <p:nvPr/>
        </p:nvSpPr>
        <p:spPr>
          <a:xfrm>
            <a:off x="1108362" y="5143500"/>
            <a:ext cx="5204118" cy="458932"/>
          </a:xfrm>
          <a:prstGeom prst="rect">
            <a:avLst/>
          </a:prstGeom>
          <a:solidFill>
            <a:srgbClr val="3E3E3E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6" name="Shape 276"/>
          <p:cNvSpPr/>
          <p:nvPr/>
        </p:nvSpPr>
        <p:spPr>
          <a:xfrm>
            <a:off x="1151658" y="5222737"/>
            <a:ext cx="4288216" cy="225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1700"/>
              </a:lnSpc>
              <a:defRPr sz="1700">
                <a:solidFill>
                  <a:srgbClr val="DCDCDC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ionic [run/emulate] [android/ios]</a:t>
            </a:r>
          </a:p>
        </p:txBody>
      </p:sp>
      <p:sp>
        <p:nvSpPr>
          <p:cNvPr id="277" name="Shape 277"/>
          <p:cNvSpPr/>
          <p:nvPr/>
        </p:nvSpPr>
        <p:spPr>
          <a:xfrm>
            <a:off x="1117023" y="2285401"/>
            <a:ext cx="2342109" cy="342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pPr/>
            <a:r>
              <a:t>Test on web browser</a:t>
            </a:r>
          </a:p>
        </p:txBody>
      </p:sp>
      <p:sp>
        <p:nvSpPr>
          <p:cNvPr id="278" name="Shape 278"/>
          <p:cNvSpPr/>
          <p:nvPr/>
        </p:nvSpPr>
        <p:spPr>
          <a:xfrm>
            <a:off x="1117022" y="4735922"/>
            <a:ext cx="3175299" cy="342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pPr/>
            <a:r>
              <a:t>Run test on device/emulator</a:t>
            </a:r>
          </a:p>
        </p:txBody>
      </p:sp>
      <p:sp>
        <p:nvSpPr>
          <p:cNvPr id="279" name="Shape 279"/>
          <p:cNvSpPr/>
          <p:nvPr/>
        </p:nvSpPr>
        <p:spPr>
          <a:xfrm>
            <a:off x="1108363" y="3523650"/>
            <a:ext cx="4177160" cy="342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pPr/>
            <a:r>
              <a:t>Add mobile platform (Android or iOS)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44A0DD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82" name="Shape 282"/>
          <p:cNvSpPr/>
          <p:nvPr/>
        </p:nvSpPr>
        <p:spPr>
          <a:xfrm>
            <a:off x="0" y="-13248412"/>
            <a:ext cx="5489863" cy="66675001"/>
          </a:xfrm>
          <a:prstGeom prst="rect">
            <a:avLst/>
          </a:prstGeom>
          <a:solidFill>
            <a:srgbClr val="2E63B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83" name="Shape 283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3B77D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84" name="Shape 284"/>
          <p:cNvSpPr/>
          <p:nvPr/>
        </p:nvSpPr>
        <p:spPr>
          <a:xfrm>
            <a:off x="3612591" y="5051521"/>
            <a:ext cx="1918817" cy="342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2000">
                <a:solidFill>
                  <a:srgbClr val="ECEC6A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pPr/>
            <a:r>
              <a:t>http://lab.ionic.io/</a:t>
            </a:r>
          </a:p>
        </p:txBody>
      </p:sp>
      <p:sp>
        <p:nvSpPr>
          <p:cNvPr id="285" name="Shape 285"/>
          <p:cNvSpPr/>
          <p:nvPr/>
        </p:nvSpPr>
        <p:spPr>
          <a:xfrm>
            <a:off x="3106472" y="287119"/>
            <a:ext cx="2931054" cy="710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4700"/>
              </a:lnSpc>
              <a:defRPr sz="3900">
                <a:latin typeface="Montserrat"/>
                <a:ea typeface="Montserrat"/>
                <a:cs typeface="Montserrat"/>
                <a:sym typeface="Montserrat"/>
              </a:defRPr>
            </a:pPr>
          </a:p>
          <a:p>
            <a:pPr>
              <a:lnSpc>
                <a:spcPts val="0"/>
              </a:lnSpc>
              <a:defRPr sz="3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Ionic Lab / UI</a:t>
            </a:r>
          </a:p>
        </p:txBody>
      </p:sp>
      <p:sp>
        <p:nvSpPr>
          <p:cNvPr id="286" name="Shape 286"/>
          <p:cNvSpPr/>
          <p:nvPr/>
        </p:nvSpPr>
        <p:spPr>
          <a:xfrm>
            <a:off x="3000375" y="5489864"/>
            <a:ext cx="3143250" cy="545525"/>
          </a:xfrm>
          <a:prstGeom prst="rect">
            <a:avLst/>
          </a:prstGeom>
          <a:solidFill>
            <a:srgbClr val="3E3E3E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87" name="Shape 287"/>
          <p:cNvSpPr/>
          <p:nvPr/>
        </p:nvSpPr>
        <p:spPr>
          <a:xfrm>
            <a:off x="3117613" y="5629771"/>
            <a:ext cx="2908773" cy="265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2000"/>
              </a:lnSpc>
              <a:defRPr sz="2000">
                <a:solidFill>
                  <a:srgbClr val="DCDCD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$ ionic serve </a:t>
            </a:r>
            <a:r>
              <a:rPr>
                <a:solidFill>
                  <a:srgbClr val="7E9E7E"/>
                </a:solidFill>
              </a:rPr>
              <a:t>--lab</a:t>
            </a:r>
          </a:p>
        </p:txBody>
      </p:sp>
      <p:pic>
        <p:nvPicPr>
          <p:cNvPr id="288" name="image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7476" y="1013879"/>
            <a:ext cx="7949047" cy="39485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44A0DD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91" name="Shape 291"/>
          <p:cNvSpPr/>
          <p:nvPr/>
        </p:nvSpPr>
        <p:spPr>
          <a:xfrm>
            <a:off x="0" y="-19915912"/>
            <a:ext cx="5489863" cy="66675001"/>
          </a:xfrm>
          <a:prstGeom prst="rect">
            <a:avLst/>
          </a:prstGeom>
          <a:solidFill>
            <a:srgbClr val="2E63B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92" name="Shape 292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3B77D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93" name="Shape 293"/>
          <p:cNvSpPr/>
          <p:nvPr/>
        </p:nvSpPr>
        <p:spPr>
          <a:xfrm>
            <a:off x="1719082" y="474732"/>
            <a:ext cx="2261382" cy="710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4700"/>
              </a:lnSpc>
              <a:defRPr sz="3900">
                <a:latin typeface="Montserrat"/>
                <a:ea typeface="Montserrat"/>
                <a:cs typeface="Montserrat"/>
                <a:sym typeface="Montserrat"/>
              </a:defRPr>
            </a:pPr>
          </a:p>
          <a:p>
            <a:pPr>
              <a:lnSpc>
                <a:spcPts val="0"/>
              </a:lnSpc>
              <a:defRPr sz="3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Ionic View</a:t>
            </a:r>
          </a:p>
        </p:txBody>
      </p:sp>
      <p:sp>
        <p:nvSpPr>
          <p:cNvPr id="294" name="Shape 294"/>
          <p:cNvSpPr/>
          <p:nvPr/>
        </p:nvSpPr>
        <p:spPr>
          <a:xfrm>
            <a:off x="1690465" y="1188450"/>
            <a:ext cx="1980618" cy="89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3200"/>
              </a:lnSpc>
              <a:defRPr sz="2700">
                <a:latin typeface="Montserrat"/>
                <a:ea typeface="Montserrat"/>
                <a:cs typeface="Montserrat"/>
                <a:sym typeface="Montserrat"/>
              </a:defRPr>
            </a:pPr>
          </a:p>
          <a:p>
            <a:pPr indent="347681">
              <a:lnSpc>
                <a:spcPts val="0"/>
              </a:lnSpc>
              <a:defRPr sz="2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App Store</a:t>
            </a:r>
          </a:p>
          <a:p>
            <a:pPr indent="1155416">
              <a:lnSpc>
                <a:spcPts val="4000"/>
              </a:lnSpc>
              <a:defRPr sz="2700">
                <a:latin typeface="Montserrat"/>
                <a:ea typeface="Montserrat"/>
                <a:cs typeface="Montserrat"/>
                <a:sym typeface="Montserrat"/>
              </a:defRPr>
            </a:pPr>
            <a:r>
              <a:t> </a:t>
            </a:r>
            <a:r>
              <a:rPr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95" name="Shape 295"/>
          <p:cNvSpPr/>
          <p:nvPr/>
        </p:nvSpPr>
        <p:spPr>
          <a:xfrm>
            <a:off x="744682" y="3099953"/>
            <a:ext cx="4303568" cy="1316185"/>
          </a:xfrm>
          <a:prstGeom prst="rect">
            <a:avLst/>
          </a:prstGeom>
          <a:solidFill>
            <a:srgbClr val="3E3E3E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96" name="Shape 296"/>
          <p:cNvSpPr/>
          <p:nvPr/>
        </p:nvSpPr>
        <p:spPr>
          <a:xfrm>
            <a:off x="787975" y="3179191"/>
            <a:ext cx="3769973" cy="980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700"/>
              </a:lnSpc>
              <a:defRPr sz="1700">
                <a:solidFill>
                  <a:srgbClr val="EEDCB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$ </a:t>
            </a:r>
            <a:r>
              <a:rPr>
                <a:solidFill>
                  <a:srgbClr val="DCDCDC"/>
                </a:solidFill>
              </a:rPr>
              <a:t>ionic start myApp tabs</a:t>
            </a:r>
            <a:endParaRPr>
              <a:solidFill>
                <a:srgbClr val="DCDCDC"/>
              </a:solidFill>
            </a:endParaRPr>
          </a:p>
          <a:p>
            <a:pPr>
              <a:lnSpc>
                <a:spcPts val="2000"/>
              </a:lnSpc>
              <a:defRPr sz="1700">
                <a:solidFill>
                  <a:srgbClr val="EEDCB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$ </a:t>
            </a:r>
            <a:r>
              <a:rPr>
                <a:solidFill>
                  <a:srgbClr val="DCDCDC"/>
                </a:solidFill>
              </a:rPr>
              <a:t>cd myApp</a:t>
            </a:r>
            <a:endParaRPr>
              <a:solidFill>
                <a:srgbClr val="DCDCDC"/>
              </a:solidFill>
            </a:endParaRPr>
          </a:p>
          <a:p>
            <a:pPr>
              <a:lnSpc>
                <a:spcPts val="2000"/>
              </a:lnSpc>
              <a:defRPr sz="1700">
                <a:solidFill>
                  <a:srgbClr val="EEDCB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$ </a:t>
            </a:r>
            <a:r>
              <a:rPr>
                <a:solidFill>
                  <a:srgbClr val="DCDCDC"/>
                </a:solidFill>
              </a:rPr>
              <a:t>ionic upload</a:t>
            </a:r>
            <a:endParaRPr>
              <a:solidFill>
                <a:srgbClr val="DCDCDC"/>
              </a:solidFill>
            </a:endParaRPr>
          </a:p>
          <a:p>
            <a:pPr>
              <a:lnSpc>
                <a:spcPts val="2000"/>
              </a:lnSpc>
              <a:defRPr sz="1700">
                <a:solidFill>
                  <a:srgbClr val="EEDCB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$ </a:t>
            </a:r>
            <a:r>
              <a:rPr>
                <a:solidFill>
                  <a:srgbClr val="DCDCDC"/>
                </a:solidFill>
              </a:rPr>
              <a:t>ionic share [email address]</a:t>
            </a:r>
          </a:p>
        </p:txBody>
      </p:sp>
      <p:pic>
        <p:nvPicPr>
          <p:cNvPr id="297" name="image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64727" y="718705"/>
            <a:ext cx="3169230" cy="54379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44A0DD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00" name="Shape 300"/>
          <p:cNvSpPr/>
          <p:nvPr/>
        </p:nvSpPr>
        <p:spPr>
          <a:xfrm>
            <a:off x="0" y="-26583410"/>
            <a:ext cx="5489863" cy="66675001"/>
          </a:xfrm>
          <a:prstGeom prst="rect">
            <a:avLst/>
          </a:prstGeom>
          <a:solidFill>
            <a:srgbClr val="2E63B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01" name="Shape 301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3B77D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02" name="Shape 302"/>
          <p:cNvSpPr/>
          <p:nvPr/>
        </p:nvSpPr>
        <p:spPr>
          <a:xfrm>
            <a:off x="1463908" y="1142400"/>
            <a:ext cx="5589663" cy="1935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28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t>Automatically generate icons and splash screens</a:t>
            </a:r>
          </a:p>
          <a:p>
            <a:pPr indent="2892507">
              <a:lnSpc>
                <a:spcPts val="32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t> </a:t>
            </a:r>
          </a:p>
          <a:p>
            <a:pPr indent="624444">
              <a:lnSpc>
                <a:spcPts val="31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t>Creates size needed for each platform</a:t>
            </a:r>
          </a:p>
          <a:p>
            <a:pPr indent="2892507">
              <a:lnSpc>
                <a:spcPts val="32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t> </a:t>
            </a:r>
          </a:p>
          <a:p>
            <a:pPr indent="2892507">
              <a:lnSpc>
                <a:spcPts val="31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t> </a:t>
            </a:r>
          </a:p>
        </p:txBody>
      </p:sp>
      <p:sp>
        <p:nvSpPr>
          <p:cNvPr id="303" name="Shape 303"/>
          <p:cNvSpPr/>
          <p:nvPr/>
        </p:nvSpPr>
        <p:spPr>
          <a:xfrm>
            <a:off x="1461241" y="414119"/>
            <a:ext cx="5767177" cy="710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4700"/>
              </a:lnSpc>
              <a:defRPr sz="3900">
                <a:latin typeface="Montserrat"/>
                <a:ea typeface="Montserrat"/>
                <a:cs typeface="Montserrat"/>
                <a:sym typeface="Montserrat"/>
              </a:defRPr>
            </a:pPr>
          </a:p>
          <a:p>
            <a:pPr>
              <a:lnSpc>
                <a:spcPts val="0"/>
              </a:lnSpc>
              <a:defRPr sz="3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Icons and Splash Screens</a:t>
            </a:r>
          </a:p>
        </p:txBody>
      </p:sp>
      <p:sp>
        <p:nvSpPr>
          <p:cNvPr id="304" name="Shape 304"/>
          <p:cNvSpPr/>
          <p:nvPr/>
        </p:nvSpPr>
        <p:spPr>
          <a:xfrm>
            <a:off x="1948296" y="2658340"/>
            <a:ext cx="4615296" cy="1359480"/>
          </a:xfrm>
          <a:prstGeom prst="rect">
            <a:avLst/>
          </a:prstGeom>
          <a:solidFill>
            <a:srgbClr val="3E3E3E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05" name="Shape 305"/>
          <p:cNvSpPr/>
          <p:nvPr/>
        </p:nvSpPr>
        <p:spPr>
          <a:xfrm>
            <a:off x="1991591" y="2737440"/>
            <a:ext cx="3975745" cy="842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2000"/>
              </a:lnSpc>
              <a:defRPr sz="2000">
                <a:solidFill>
                  <a:srgbClr val="EEDCB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$ </a:t>
            </a:r>
            <a:r>
              <a:rPr>
                <a:solidFill>
                  <a:srgbClr val="DCDCDC"/>
                </a:solidFill>
              </a:rPr>
              <a:t>ionic resources</a:t>
            </a:r>
            <a:endParaRPr>
              <a:solidFill>
                <a:srgbClr val="DCDCDC"/>
              </a:solidFill>
            </a:endParaRPr>
          </a:p>
          <a:p>
            <a:pPr>
              <a:lnSpc>
                <a:spcPts val="2300"/>
              </a:lnSpc>
              <a:defRPr sz="2000">
                <a:solidFill>
                  <a:srgbClr val="EEDCB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$ </a:t>
            </a:r>
            <a:r>
              <a:rPr>
                <a:solidFill>
                  <a:srgbClr val="DCDCDC"/>
                </a:solidFill>
              </a:rPr>
              <a:t>ionic resources --icon</a:t>
            </a:r>
            <a:endParaRPr>
              <a:solidFill>
                <a:srgbClr val="DCDCDC"/>
              </a:solidFill>
            </a:endParaRPr>
          </a:p>
          <a:p>
            <a:pPr>
              <a:lnSpc>
                <a:spcPts val="2300"/>
              </a:lnSpc>
              <a:defRPr sz="2000">
                <a:solidFill>
                  <a:srgbClr val="EEDCB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$ </a:t>
            </a:r>
            <a:r>
              <a:rPr>
                <a:solidFill>
                  <a:srgbClr val="DCDCDC"/>
                </a:solidFill>
              </a:rPr>
              <a:t>ionic resources --splash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44A0DD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2" name="Shape 142"/>
          <p:cNvSpPr/>
          <p:nvPr/>
        </p:nvSpPr>
        <p:spPr>
          <a:xfrm>
            <a:off x="0" y="-6580911"/>
            <a:ext cx="5489863" cy="93345001"/>
          </a:xfrm>
          <a:prstGeom prst="rect">
            <a:avLst/>
          </a:prstGeom>
          <a:solidFill>
            <a:srgbClr val="2E63B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3" name="Shape 143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3B77D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144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11682" y="1082384"/>
            <a:ext cx="2329298" cy="2597731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Shape 145"/>
          <p:cNvSpPr/>
          <p:nvPr/>
        </p:nvSpPr>
        <p:spPr>
          <a:xfrm>
            <a:off x="4120441" y="4441509"/>
            <a:ext cx="842417" cy="342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pPr/>
            <a:r>
              <a:t>"Hello."</a:t>
            </a:r>
          </a:p>
        </p:txBody>
      </p:sp>
      <p:sp>
        <p:nvSpPr>
          <p:cNvPr id="146" name="Shape 146"/>
          <p:cNvSpPr/>
          <p:nvPr/>
        </p:nvSpPr>
        <p:spPr>
          <a:xfrm>
            <a:off x="3291068" y="5142893"/>
            <a:ext cx="2271043" cy="342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pPr/>
            <a:r>
              <a:t>ionicframework.com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44A0DD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08" name="Shape 308"/>
          <p:cNvSpPr/>
          <p:nvPr/>
        </p:nvSpPr>
        <p:spPr>
          <a:xfrm>
            <a:off x="0" y="-33250910"/>
            <a:ext cx="5489863" cy="66675001"/>
          </a:xfrm>
          <a:prstGeom prst="rect">
            <a:avLst/>
          </a:prstGeom>
          <a:solidFill>
            <a:srgbClr val="2E63B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09" name="Shape 309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3B77D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10" name="Shape 310"/>
          <p:cNvSpPr/>
          <p:nvPr/>
        </p:nvSpPr>
        <p:spPr>
          <a:xfrm>
            <a:off x="2963323" y="325219"/>
            <a:ext cx="2985711" cy="1021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lnSpc>
                <a:spcPts val="4700"/>
              </a:lnSpc>
              <a:defRPr sz="3900">
                <a:latin typeface="Montserrat"/>
                <a:ea typeface="Montserrat"/>
                <a:cs typeface="Montserrat"/>
                <a:sym typeface="Montserrat"/>
              </a:defRPr>
            </a:pPr>
          </a:p>
          <a:p>
            <a:pPr algn="ctr">
              <a:lnSpc>
                <a:spcPts val="0"/>
              </a:lnSpc>
              <a:defRPr sz="3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Ionic Creator</a:t>
            </a:r>
          </a:p>
          <a:p>
            <a:pPr indent="139335" algn="ctr">
              <a:lnSpc>
                <a:spcPts val="3600"/>
              </a:lnSpc>
              <a:defRPr sz="2000">
                <a:solidFill>
                  <a:srgbClr val="ECEB6A"/>
                </a:solidFill>
                <a:uFill>
                  <a:solidFill>
                    <a:srgbClr val="0000FF"/>
                  </a:solidFill>
                </a:uFill>
                <a:latin typeface="OpenSans"/>
                <a:ea typeface="OpenSans"/>
                <a:cs typeface="OpenSans"/>
                <a:sym typeface="OpenSans"/>
              </a:defRPr>
            </a:pPr>
            <a:r>
              <a:rPr u="sng">
                <a:solidFill>
                  <a:srgbClr val="0000FF"/>
                </a:solidFill>
                <a:hlinkClick r:id="rId2" invalidUrl="" action="" tgtFrame="" tooltip="" history="1" highlightClick="0" endSnd="0"/>
              </a:rPr>
              <a:t>https://creator.ionic.io</a:t>
            </a:r>
          </a:p>
        </p:txBody>
      </p:sp>
      <p:pic>
        <p:nvPicPr>
          <p:cNvPr id="311" name="image2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19250" y="1913657"/>
            <a:ext cx="5914160" cy="24851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44A0DD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14" name="Shape 314"/>
          <p:cNvSpPr/>
          <p:nvPr/>
        </p:nvSpPr>
        <p:spPr>
          <a:xfrm>
            <a:off x="0" y="-39918410"/>
            <a:ext cx="5489863" cy="66675001"/>
          </a:xfrm>
          <a:prstGeom prst="rect">
            <a:avLst/>
          </a:prstGeom>
          <a:solidFill>
            <a:srgbClr val="2E63B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15" name="Shape 315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3B77D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16" name="Shape 316"/>
          <p:cNvSpPr/>
          <p:nvPr/>
        </p:nvSpPr>
        <p:spPr>
          <a:xfrm>
            <a:off x="3205769" y="414120"/>
            <a:ext cx="2435753" cy="710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lnSpc>
                <a:spcPts val="4700"/>
              </a:lnSpc>
              <a:defRPr sz="3900">
                <a:latin typeface="Montserrat"/>
                <a:ea typeface="Montserrat"/>
                <a:cs typeface="Montserrat"/>
                <a:sym typeface="Montserrat"/>
              </a:defRPr>
            </a:pPr>
          </a:p>
          <a:p>
            <a:pPr algn="ctr">
              <a:lnSpc>
                <a:spcPts val="0"/>
              </a:lnSpc>
              <a:defRPr sz="3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ngCordova</a:t>
            </a:r>
          </a:p>
        </p:txBody>
      </p:sp>
      <p:sp>
        <p:nvSpPr>
          <p:cNvPr id="317" name="Shape 317"/>
          <p:cNvSpPr/>
          <p:nvPr/>
        </p:nvSpPr>
        <p:spPr>
          <a:xfrm>
            <a:off x="3231320" y="1125082"/>
            <a:ext cx="2384650" cy="342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2800"/>
              </a:lnSpc>
              <a:defRPr sz="2000">
                <a:solidFill>
                  <a:srgbClr val="ECEB6A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pPr/>
            <a:r>
              <a:t>http://ngcordova.com</a:t>
            </a:r>
          </a:p>
        </p:txBody>
      </p:sp>
      <p:pic>
        <p:nvPicPr>
          <p:cNvPr id="318" name="image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9250" y="1757794"/>
            <a:ext cx="5914160" cy="27882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/>
        </p:nvSpPr>
        <p:spPr>
          <a:xfrm>
            <a:off x="522013" y="1348909"/>
            <a:ext cx="8108655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9A9A99"/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21" name="Shape 321"/>
          <p:cNvSpPr/>
          <p:nvPr/>
        </p:nvSpPr>
        <p:spPr>
          <a:xfrm>
            <a:off x="552399" y="314625"/>
            <a:ext cx="5528054" cy="807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4500"/>
              </a:lnSpc>
              <a:defRPr sz="3800">
                <a:latin typeface="Calibri"/>
                <a:ea typeface="Calibri"/>
                <a:cs typeface="Calibri"/>
                <a:sym typeface="Calibri"/>
              </a:defRPr>
            </a:pPr>
            <a:r>
              <a:t>List of </a:t>
            </a:r>
            <a:r>
              <a:rPr>
                <a:latin typeface="+mn-lt"/>
                <a:ea typeface="+mn-ea"/>
                <a:cs typeface="+mn-cs"/>
                <a:sym typeface="Helvetica Neue"/>
              </a:rPr>
              <a:t>ngCordova Plugins</a:t>
            </a:r>
            <a:endParaRPr>
              <a:latin typeface="+mn-lt"/>
              <a:ea typeface="+mn-ea"/>
              <a:cs typeface="+mn-cs"/>
              <a:sym typeface="Helvetica Neue"/>
            </a:endParaRPr>
          </a:p>
          <a:p>
            <a:pPr>
              <a:lnSpc>
                <a:spcPts val="1900"/>
              </a:lnSpc>
              <a:defRPr sz="1600">
                <a:solidFill>
                  <a:srgbClr val="74737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ngCordova Provides Angular Services for Cordova Plugins</a:t>
            </a:r>
          </a:p>
        </p:txBody>
      </p:sp>
      <p:sp>
        <p:nvSpPr>
          <p:cNvPr id="322" name="Shape 322"/>
          <p:cNvSpPr/>
          <p:nvPr/>
        </p:nvSpPr>
        <p:spPr>
          <a:xfrm>
            <a:off x="2539796" y="1917491"/>
            <a:ext cx="4205353" cy="4205356"/>
          </a:xfrm>
          <a:prstGeom prst="ellipse">
            <a:avLst/>
          </a:prstGeom>
          <a:solidFill>
            <a:srgbClr val="FFFFFF">
              <a:alpha val="0"/>
            </a:srgbClr>
          </a:solidFill>
          <a:ln w="63500">
            <a:solidFill>
              <a:srgbClr val="026ED1"/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23" name="Shape 323"/>
          <p:cNvSpPr/>
          <p:nvPr/>
        </p:nvSpPr>
        <p:spPr>
          <a:xfrm>
            <a:off x="5837180" y="2277294"/>
            <a:ext cx="726885" cy="726885"/>
          </a:xfrm>
          <a:prstGeom prst="ellipse">
            <a:avLst/>
          </a:prstGeom>
          <a:solidFill>
            <a:srgbClr val="0070CA"/>
          </a:solidFill>
          <a:ln w="3175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24" name="Shape 324"/>
          <p:cNvSpPr/>
          <p:nvPr/>
        </p:nvSpPr>
        <p:spPr>
          <a:xfrm>
            <a:off x="3667485" y="3045180"/>
            <a:ext cx="1949977" cy="1949976"/>
          </a:xfrm>
          <a:prstGeom prst="ellipse">
            <a:avLst/>
          </a:prstGeom>
          <a:solidFill>
            <a:srgbClr val="0070CA"/>
          </a:solidFill>
          <a:ln w="3175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25" name="Shape 325"/>
          <p:cNvSpPr/>
          <p:nvPr/>
        </p:nvSpPr>
        <p:spPr>
          <a:xfrm>
            <a:off x="546460" y="1799587"/>
            <a:ext cx="2968270" cy="4310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7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                                 AdMob </a:t>
            </a:r>
          </a:p>
          <a:p>
            <a:pPr>
              <a:lnSpc>
                <a:spcPts val="17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              App Availability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BackgroundGeolocation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   Battery Status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Barcode Scanner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         Camera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       Capture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   Clipboard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    Contacts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  DatePicker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        Device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Device Motion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Device Orientation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           Dialogs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                   File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             Flashlight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            Geolocation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               Globalization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                 GoogleAnalytics</a:t>
            </a:r>
          </a:p>
        </p:txBody>
      </p:sp>
      <p:sp>
        <p:nvSpPr>
          <p:cNvPr id="326" name="Shape 326"/>
          <p:cNvSpPr/>
          <p:nvPr/>
        </p:nvSpPr>
        <p:spPr>
          <a:xfrm>
            <a:off x="5817763" y="1805507"/>
            <a:ext cx="2792781" cy="407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7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Keyboard </a:t>
            </a:r>
          </a:p>
          <a:p>
            <a:pPr>
              <a:lnSpc>
                <a:spcPts val="17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Keychain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     NativeAudio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       Media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     Local Notiﬁcation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       Network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         Pin Dialog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          Printer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           Progress Indicator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            Push Notiﬁcations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            Social Sharing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           Spinner Dialog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          Splashscreen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        SQLite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      Statusbar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  Toast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Vibration </a:t>
            </a:r>
          </a:p>
          <a:p>
            <a:pPr>
              <a:lnSpc>
                <a:spcPts val="17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Zip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44A0DD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29" name="Shape 329"/>
          <p:cNvSpPr/>
          <p:nvPr/>
        </p:nvSpPr>
        <p:spPr>
          <a:xfrm>
            <a:off x="0" y="-46585910"/>
            <a:ext cx="5489863" cy="66675001"/>
          </a:xfrm>
          <a:prstGeom prst="rect">
            <a:avLst/>
          </a:prstGeom>
          <a:solidFill>
            <a:srgbClr val="2E63B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30" name="Shape 330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3B77D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31" name="Shape 331"/>
          <p:cNvSpPr/>
          <p:nvPr/>
        </p:nvSpPr>
        <p:spPr>
          <a:xfrm>
            <a:off x="3643491" y="368514"/>
            <a:ext cx="1857017" cy="1021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lnSpc>
                <a:spcPts val="4700"/>
              </a:lnSpc>
              <a:defRPr sz="3900">
                <a:latin typeface="Montserrat"/>
                <a:ea typeface="Montserrat"/>
                <a:cs typeface="Montserrat"/>
                <a:sym typeface="Montserrat"/>
              </a:defRPr>
            </a:pPr>
          </a:p>
          <a:p>
            <a:pPr algn="ctr">
              <a:lnSpc>
                <a:spcPts val="0"/>
              </a:lnSpc>
              <a:defRPr sz="3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Ionic IO</a:t>
            </a:r>
          </a:p>
          <a:p>
            <a:pPr indent="62806" algn="ctr">
              <a:lnSpc>
                <a:spcPts val="3600"/>
              </a:lnSpc>
              <a:defRPr sz="2000">
                <a:solidFill>
                  <a:srgbClr val="ECEB6A"/>
                </a:solidFill>
                <a:uFill>
                  <a:solidFill>
                    <a:srgbClr val="0000FF"/>
                  </a:solidFill>
                </a:uFill>
                <a:latin typeface="OpenSans"/>
                <a:ea typeface="OpenSans"/>
                <a:cs typeface="OpenSans"/>
                <a:sym typeface="OpenSans"/>
              </a:defRPr>
            </a:pPr>
            <a:r>
              <a:rPr u="sng">
                <a:solidFill>
                  <a:srgbClr val="0000FF"/>
                </a:solidFill>
                <a:hlinkClick r:id="rId2" invalidUrl="" action="" tgtFrame="" tooltip="" history="1" highlightClick="0" endSnd="0"/>
              </a:rPr>
              <a:t>http://ionic.io</a:t>
            </a:r>
          </a:p>
        </p:txBody>
      </p:sp>
      <p:pic>
        <p:nvPicPr>
          <p:cNvPr id="332" name="image2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19250" y="1896341"/>
            <a:ext cx="5914160" cy="25197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44A0DD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35" name="Shape 335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3B77D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36" name="Shape 336"/>
          <p:cNvSpPr/>
          <p:nvPr/>
        </p:nvSpPr>
        <p:spPr>
          <a:xfrm>
            <a:off x="3003763" y="249019"/>
            <a:ext cx="2847859" cy="1021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lnSpc>
                <a:spcPts val="4700"/>
              </a:lnSpc>
              <a:defRPr sz="3900">
                <a:latin typeface="Montserrat"/>
                <a:ea typeface="Montserrat"/>
                <a:cs typeface="Montserrat"/>
                <a:sym typeface="Montserrat"/>
              </a:defRPr>
            </a:pPr>
          </a:p>
          <a:p>
            <a:pPr algn="ctr">
              <a:lnSpc>
                <a:spcPts val="0"/>
              </a:lnSpc>
              <a:defRPr sz="3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Ionic Market</a:t>
            </a:r>
          </a:p>
          <a:p>
            <a:pPr indent="148855" algn="ctr">
              <a:lnSpc>
                <a:spcPts val="3600"/>
              </a:lnSpc>
              <a:defRPr sz="2000">
                <a:solidFill>
                  <a:srgbClr val="ECEB6A"/>
                </a:solidFill>
                <a:uFill>
                  <a:solidFill>
                    <a:srgbClr val="0000FF"/>
                  </a:solidFill>
                </a:uFill>
                <a:latin typeface="OpenSans"/>
                <a:ea typeface="OpenSans"/>
                <a:cs typeface="OpenSans"/>
                <a:sym typeface="OpenSans"/>
              </a:defRPr>
            </a:pPr>
            <a:r>
              <a:rPr u="sng">
                <a:solidFill>
                  <a:srgbClr val="0000FF"/>
                </a:solidFill>
                <a:hlinkClick r:id="rId2" invalidUrl="" action="" tgtFrame="" tooltip="" history="1" highlightClick="0" endSnd="0"/>
              </a:rPr>
              <a:t>http://market.ionic.io</a:t>
            </a:r>
          </a:p>
        </p:txBody>
      </p:sp>
      <p:pic>
        <p:nvPicPr>
          <p:cNvPr id="337" name="image2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19250" y="1610591"/>
            <a:ext cx="5914160" cy="38186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44A0DD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0" name="Shape 340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3B77D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1" name="Shape 341"/>
          <p:cNvSpPr/>
          <p:nvPr/>
        </p:nvSpPr>
        <p:spPr>
          <a:xfrm>
            <a:off x="2476020" y="261719"/>
            <a:ext cx="3839910" cy="1478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lnSpc>
                <a:spcPts val="4700"/>
              </a:lnSpc>
              <a:defRPr sz="3900">
                <a:latin typeface="Montserrat"/>
                <a:ea typeface="Montserrat"/>
                <a:cs typeface="Montserrat"/>
                <a:sym typeface="Montserrat"/>
              </a:defRPr>
            </a:pPr>
          </a:p>
          <a:p>
            <a:pPr algn="ctr">
              <a:lnSpc>
                <a:spcPts val="0"/>
              </a:lnSpc>
              <a:defRPr sz="3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Ionic Playground</a:t>
            </a:r>
          </a:p>
          <a:p>
            <a:pPr indent="251058" algn="ctr">
              <a:lnSpc>
                <a:spcPts val="36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t>The Plunker/Codepen for Ionic</a:t>
            </a:r>
          </a:p>
          <a:p>
            <a:pPr indent="251058" algn="ctr">
              <a:lnSpc>
                <a:spcPts val="3600"/>
              </a:lnSpc>
              <a:defRPr sz="2000">
                <a:solidFill>
                  <a:srgbClr val="ECEB6A"/>
                </a:solidFill>
                <a:uFill>
                  <a:solidFill>
                    <a:srgbClr val="0000FF"/>
                  </a:solidFill>
                </a:uFill>
                <a:latin typeface="OpenSans"/>
                <a:ea typeface="OpenSans"/>
                <a:cs typeface="OpenSans"/>
                <a:sym typeface="OpenSans"/>
              </a:defRPr>
            </a:pPr>
            <a:r>
              <a:rPr u="sng">
                <a:solidFill>
                  <a:srgbClr val="0000FF"/>
                </a:solidFill>
                <a:hlinkClick r:id="rId2" invalidUrl="" action="" tgtFrame="" tooltip="" history="1" highlightClick="0" endSnd="0"/>
              </a:rPr>
              <a:t>http://play.ionic.io</a:t>
            </a:r>
          </a:p>
        </p:txBody>
      </p:sp>
      <p:pic>
        <p:nvPicPr>
          <p:cNvPr id="342" name="image2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5068" y="2043545"/>
            <a:ext cx="7022522" cy="39052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44A0DD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5" name="Shape 345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3B77D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6" name="Shape 346"/>
          <p:cNvSpPr/>
          <p:nvPr/>
        </p:nvSpPr>
        <p:spPr>
          <a:xfrm>
            <a:off x="3569315" y="3040378"/>
            <a:ext cx="2005368" cy="586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Demo Time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44A0DD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9" name="Shape 349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3B77D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50" name="Shape 350"/>
          <p:cNvSpPr/>
          <p:nvPr/>
        </p:nvSpPr>
        <p:spPr>
          <a:xfrm>
            <a:off x="1532657" y="3307781"/>
            <a:ext cx="95253" cy="95253"/>
          </a:xfrm>
          <a:prstGeom prst="ellipse">
            <a:avLst/>
          </a:prstGeom>
          <a:solidFill>
            <a:srgbClr val="FFFFFF"/>
          </a:solidFill>
          <a:ln w="8659">
            <a:solidFill>
              <a:srgbClr val="FFFFFF"/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51" name="Shape 351"/>
          <p:cNvSpPr/>
          <p:nvPr/>
        </p:nvSpPr>
        <p:spPr>
          <a:xfrm>
            <a:off x="1775113" y="3168630"/>
            <a:ext cx="5151116" cy="342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pPr/>
            <a:r>
              <a:t>Quickly create a project with starter templates</a:t>
            </a:r>
          </a:p>
        </p:txBody>
      </p:sp>
      <p:sp>
        <p:nvSpPr>
          <p:cNvPr id="352" name="Shape 352"/>
          <p:cNvSpPr/>
          <p:nvPr/>
        </p:nvSpPr>
        <p:spPr>
          <a:xfrm>
            <a:off x="1532657" y="3714758"/>
            <a:ext cx="95253" cy="95253"/>
          </a:xfrm>
          <a:prstGeom prst="ellipse">
            <a:avLst/>
          </a:prstGeom>
          <a:solidFill>
            <a:srgbClr val="FFFFFF"/>
          </a:solidFill>
          <a:ln w="8659">
            <a:solidFill>
              <a:srgbClr val="FFFFFF"/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53" name="Shape 353"/>
          <p:cNvSpPr/>
          <p:nvPr/>
        </p:nvSpPr>
        <p:spPr>
          <a:xfrm>
            <a:off x="1775112" y="3575606"/>
            <a:ext cx="5462291" cy="342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pPr/>
            <a:r>
              <a:t>Boilerplate app structure ready for customization</a:t>
            </a:r>
          </a:p>
        </p:txBody>
      </p:sp>
      <p:sp>
        <p:nvSpPr>
          <p:cNvPr id="354" name="Shape 354"/>
          <p:cNvSpPr/>
          <p:nvPr/>
        </p:nvSpPr>
        <p:spPr>
          <a:xfrm>
            <a:off x="1532657" y="4113076"/>
            <a:ext cx="95253" cy="95253"/>
          </a:xfrm>
          <a:prstGeom prst="ellipse">
            <a:avLst/>
          </a:prstGeom>
          <a:solidFill>
            <a:srgbClr val="FFFFFF"/>
          </a:solidFill>
          <a:ln w="8659">
            <a:solidFill>
              <a:srgbClr val="FFFFFF"/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55" name="Shape 355"/>
          <p:cNvSpPr/>
          <p:nvPr/>
        </p:nvSpPr>
        <p:spPr>
          <a:xfrm>
            <a:off x="1775112" y="3973924"/>
            <a:ext cx="5067029" cy="342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pPr/>
            <a:r>
              <a:t>Pre-conﬁgured tools: Gulp, Sass, Bower, etc.</a:t>
            </a:r>
          </a:p>
        </p:txBody>
      </p:sp>
      <p:sp>
        <p:nvSpPr>
          <p:cNvPr id="356" name="Shape 356"/>
          <p:cNvSpPr/>
          <p:nvPr/>
        </p:nvSpPr>
        <p:spPr>
          <a:xfrm>
            <a:off x="1532657" y="4520053"/>
            <a:ext cx="95253" cy="95253"/>
          </a:xfrm>
          <a:prstGeom prst="ellipse">
            <a:avLst/>
          </a:prstGeom>
          <a:solidFill>
            <a:srgbClr val="FFFFFF"/>
          </a:solidFill>
          <a:ln w="8659">
            <a:solidFill>
              <a:srgbClr val="FFFFFF"/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57" name="Shape 357"/>
          <p:cNvSpPr/>
          <p:nvPr/>
        </p:nvSpPr>
        <p:spPr>
          <a:xfrm>
            <a:off x="1775112" y="4380900"/>
            <a:ext cx="4473949" cy="342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pPr/>
            <a:r>
              <a:t>Start a local dev server with LiveReload</a:t>
            </a:r>
          </a:p>
        </p:txBody>
      </p:sp>
      <p:sp>
        <p:nvSpPr>
          <p:cNvPr id="358" name="Shape 358"/>
          <p:cNvSpPr/>
          <p:nvPr/>
        </p:nvSpPr>
        <p:spPr>
          <a:xfrm>
            <a:off x="1532657" y="4918371"/>
            <a:ext cx="95253" cy="95253"/>
          </a:xfrm>
          <a:prstGeom prst="ellipse">
            <a:avLst/>
          </a:prstGeom>
          <a:solidFill>
            <a:srgbClr val="FFFFFF"/>
          </a:solidFill>
          <a:ln w="8659">
            <a:solidFill>
              <a:srgbClr val="FFFFFF"/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59" name="Shape 359"/>
          <p:cNvSpPr/>
          <p:nvPr/>
        </p:nvSpPr>
        <p:spPr>
          <a:xfrm>
            <a:off x="1775112" y="4779221"/>
            <a:ext cx="2879255" cy="342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pPr/>
            <a:r>
              <a:t>Build and run native apps</a:t>
            </a:r>
          </a:p>
        </p:txBody>
      </p:sp>
      <p:pic>
        <p:nvPicPr>
          <p:cNvPr id="360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45477" y="744679"/>
            <a:ext cx="1861706" cy="2078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44A0DD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63" name="Shape 363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3B77D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64" name="Shape 364"/>
          <p:cNvSpPr/>
          <p:nvPr/>
        </p:nvSpPr>
        <p:spPr>
          <a:xfrm>
            <a:off x="2943823" y="1120494"/>
            <a:ext cx="2821404" cy="936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6200"/>
              </a:lnSpc>
              <a:defRPr sz="5100">
                <a:latin typeface="Montserrat"/>
                <a:ea typeface="Montserrat"/>
                <a:cs typeface="Montserrat"/>
                <a:sym typeface="Montserrat"/>
              </a:defRPr>
            </a:pPr>
          </a:p>
          <a:p>
            <a:pPr>
              <a:lnSpc>
                <a:spcPts val="0"/>
              </a:lnSpc>
              <a:defRPr sz="5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thank you</a:t>
            </a:r>
          </a:p>
        </p:txBody>
      </p:sp>
      <p:sp>
        <p:nvSpPr>
          <p:cNvPr id="365" name="Shape 365"/>
          <p:cNvSpPr/>
          <p:nvPr/>
        </p:nvSpPr>
        <p:spPr>
          <a:xfrm>
            <a:off x="1392953" y="2555565"/>
            <a:ext cx="5525047" cy="1308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lnSpc>
                <a:spcPts val="2800"/>
              </a:lnSpc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Justin James</a:t>
            </a:r>
          </a:p>
          <a:p>
            <a:pPr>
              <a:lnSpc>
                <a:spcPts val="28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t>@digitaldrummerj - digitaldrummerj@gmail.com </a:t>
            </a:r>
          </a:p>
          <a:p>
            <a:pPr indent="1446761">
              <a:lnSpc>
                <a:spcPts val="53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t>http://digitaldrummerj.me</a:t>
            </a:r>
          </a:p>
        </p:txBody>
      </p:sp>
      <p:sp>
        <p:nvSpPr>
          <p:cNvPr id="366" name="Shape 366"/>
          <p:cNvSpPr/>
          <p:nvPr/>
        </p:nvSpPr>
        <p:spPr>
          <a:xfrm>
            <a:off x="2505010" y="4362374"/>
            <a:ext cx="3300935" cy="1409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lnSpc>
                <a:spcPts val="2800"/>
              </a:lnSpc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Michael Iglesias</a:t>
            </a:r>
          </a:p>
          <a:p>
            <a:pPr algn="ctr">
              <a:lnSpc>
                <a:spcPts val="28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t> Mike.Iglesias11@gmail.com</a:t>
            </a:r>
          </a:p>
          <a:p>
            <a:pPr algn="ctr">
              <a:lnSpc>
                <a:spcPts val="28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t> </a:t>
            </a:r>
          </a:p>
          <a:p>
            <a:pPr algn="ctr">
              <a:lnSpc>
                <a:spcPts val="28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t>http://bit.ly/iglesias_linkedin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44A0DD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69" name="Shape 369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3B77D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70" name="Shape 370"/>
          <p:cNvSpPr/>
          <p:nvPr/>
        </p:nvSpPr>
        <p:spPr>
          <a:xfrm>
            <a:off x="2249141" y="1120494"/>
            <a:ext cx="4514975" cy="936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6200"/>
              </a:lnSpc>
              <a:defRPr sz="5100">
                <a:latin typeface="Montserrat"/>
                <a:ea typeface="Montserrat"/>
                <a:cs typeface="Montserrat"/>
                <a:sym typeface="Montserrat"/>
              </a:defRPr>
            </a:pPr>
          </a:p>
          <a:p>
            <a:pPr>
              <a:lnSpc>
                <a:spcPts val="0"/>
              </a:lnSpc>
              <a:defRPr sz="5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1 480 269 6891</a:t>
            </a:r>
          </a:p>
        </p:txBody>
      </p:sp>
      <p:pic>
        <p:nvPicPr>
          <p:cNvPr id="371" name="image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79020" y="2234045"/>
            <a:ext cx="5394616" cy="36627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44A0DD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9" name="Shape 149"/>
          <p:cNvSpPr/>
          <p:nvPr/>
        </p:nvSpPr>
        <p:spPr>
          <a:xfrm>
            <a:off x="0" y="-26583410"/>
            <a:ext cx="5489863" cy="93345001"/>
          </a:xfrm>
          <a:prstGeom prst="rect">
            <a:avLst/>
          </a:prstGeom>
          <a:solidFill>
            <a:srgbClr val="2E63B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0" name="Shape 150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3B77D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151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8364" y="2433203"/>
            <a:ext cx="1844389" cy="25977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54137" y="2433203"/>
            <a:ext cx="1844389" cy="25977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image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91250" y="2433203"/>
            <a:ext cx="1844389" cy="2597731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Shape 154"/>
          <p:cNvSpPr/>
          <p:nvPr/>
        </p:nvSpPr>
        <p:spPr>
          <a:xfrm>
            <a:off x="888524" y="951230"/>
            <a:ext cx="7366951" cy="586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Web Technologies You Already Know &amp; Love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44A0DD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7" name="Shape 157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3B77D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8" name="Shape 158"/>
          <p:cNvSpPr/>
          <p:nvPr/>
        </p:nvSpPr>
        <p:spPr>
          <a:xfrm>
            <a:off x="1801091" y="1515341"/>
            <a:ext cx="5541819" cy="1212274"/>
          </a:xfrm>
          <a:prstGeom prst="rect">
            <a:avLst/>
          </a:prstGeom>
          <a:solidFill>
            <a:srgbClr val="C9DAF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9" name="Shape 159"/>
          <p:cNvSpPr/>
          <p:nvPr/>
        </p:nvSpPr>
        <p:spPr>
          <a:xfrm>
            <a:off x="1801091" y="1515340"/>
            <a:ext cx="5541819" cy="1212276"/>
          </a:xfrm>
          <a:prstGeom prst="rect">
            <a:avLst/>
          </a:prstGeom>
          <a:solidFill>
            <a:srgbClr val="FFFFFF">
              <a:alpha val="0"/>
            </a:srgbClr>
          </a:solidFill>
          <a:ln w="51955">
            <a:solidFill>
              <a:srgbClr val="4A86E7"/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0" name="Shape 160"/>
          <p:cNvSpPr/>
          <p:nvPr/>
        </p:nvSpPr>
        <p:spPr>
          <a:xfrm>
            <a:off x="1801091" y="2727611"/>
            <a:ext cx="5541819" cy="1212276"/>
          </a:xfrm>
          <a:prstGeom prst="rect">
            <a:avLst/>
          </a:prstGeom>
          <a:solidFill>
            <a:srgbClr val="C9DAF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1" name="Shape 161"/>
          <p:cNvSpPr/>
          <p:nvPr/>
        </p:nvSpPr>
        <p:spPr>
          <a:xfrm>
            <a:off x="1801091" y="2727611"/>
            <a:ext cx="5541819" cy="1212276"/>
          </a:xfrm>
          <a:prstGeom prst="rect">
            <a:avLst/>
          </a:prstGeom>
          <a:solidFill>
            <a:srgbClr val="FFFFFF">
              <a:alpha val="0"/>
            </a:srgbClr>
          </a:solidFill>
          <a:ln w="51955">
            <a:solidFill>
              <a:srgbClr val="4A86E7"/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2" name="Shape 162"/>
          <p:cNvSpPr/>
          <p:nvPr/>
        </p:nvSpPr>
        <p:spPr>
          <a:xfrm>
            <a:off x="1801091" y="3939887"/>
            <a:ext cx="5541819" cy="1212274"/>
          </a:xfrm>
          <a:prstGeom prst="rect">
            <a:avLst/>
          </a:prstGeom>
          <a:solidFill>
            <a:srgbClr val="C9DAF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3" name="Shape 163"/>
          <p:cNvSpPr/>
          <p:nvPr/>
        </p:nvSpPr>
        <p:spPr>
          <a:xfrm>
            <a:off x="1801091" y="3939887"/>
            <a:ext cx="5541819" cy="1212275"/>
          </a:xfrm>
          <a:prstGeom prst="rect">
            <a:avLst/>
          </a:prstGeom>
          <a:solidFill>
            <a:srgbClr val="FFFFFF">
              <a:alpha val="0"/>
            </a:srgbClr>
          </a:solidFill>
          <a:ln w="51955">
            <a:solidFill>
              <a:srgbClr val="4A86E7"/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4" name="Shape 164"/>
          <p:cNvSpPr/>
          <p:nvPr/>
        </p:nvSpPr>
        <p:spPr>
          <a:xfrm>
            <a:off x="1801091" y="303067"/>
            <a:ext cx="5541819" cy="1212276"/>
          </a:xfrm>
          <a:prstGeom prst="rect">
            <a:avLst/>
          </a:prstGeom>
          <a:solidFill>
            <a:srgbClr val="C9DAF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5" name="Shape 165"/>
          <p:cNvSpPr/>
          <p:nvPr/>
        </p:nvSpPr>
        <p:spPr>
          <a:xfrm>
            <a:off x="1801091" y="303067"/>
            <a:ext cx="5541819" cy="1212276"/>
          </a:xfrm>
          <a:prstGeom prst="rect">
            <a:avLst/>
          </a:prstGeom>
          <a:solidFill>
            <a:srgbClr val="FFFFFF">
              <a:alpha val="0"/>
            </a:srgbClr>
          </a:solidFill>
          <a:ln w="51955">
            <a:solidFill>
              <a:srgbClr val="4A86E7"/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6" name="Shape 166"/>
          <p:cNvSpPr/>
          <p:nvPr/>
        </p:nvSpPr>
        <p:spPr>
          <a:xfrm>
            <a:off x="1801091" y="5152159"/>
            <a:ext cx="5541819" cy="1212275"/>
          </a:xfrm>
          <a:prstGeom prst="rect">
            <a:avLst/>
          </a:prstGeom>
          <a:solidFill>
            <a:srgbClr val="C9DAF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7" name="Shape 167"/>
          <p:cNvSpPr/>
          <p:nvPr/>
        </p:nvSpPr>
        <p:spPr>
          <a:xfrm>
            <a:off x="1801091" y="5152159"/>
            <a:ext cx="5541819" cy="1212275"/>
          </a:xfrm>
          <a:prstGeom prst="rect">
            <a:avLst/>
          </a:prstGeom>
          <a:solidFill>
            <a:srgbClr val="FFFFFF">
              <a:alpha val="0"/>
            </a:srgbClr>
          </a:solidFill>
          <a:ln w="51955">
            <a:solidFill>
              <a:srgbClr val="4A86E7"/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168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8682" y="2831521"/>
            <a:ext cx="1013116" cy="10131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20637" y="4087090"/>
            <a:ext cx="917866" cy="9178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image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68682" y="1619250"/>
            <a:ext cx="1013116" cy="10131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image8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68682" y="5221432"/>
            <a:ext cx="917866" cy="10823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image9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957454" y="5230090"/>
            <a:ext cx="1056411" cy="1056411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Shape 173"/>
          <p:cNvSpPr/>
          <p:nvPr/>
        </p:nvSpPr>
        <p:spPr>
          <a:xfrm>
            <a:off x="3687859" y="620756"/>
            <a:ext cx="1815158" cy="283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4500"/>
              </a:lnSpc>
              <a:defRPr sz="3300">
                <a:solidFill>
                  <a:srgbClr val="4A86E7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t>Your App</a:t>
            </a:r>
          </a:p>
          <a:p>
            <a:pPr indent="560169">
              <a:lnSpc>
                <a:spcPts val="9500"/>
              </a:lnSpc>
              <a:defRPr sz="3300">
                <a:solidFill>
                  <a:srgbClr val="4A86E7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t>Ionic</a:t>
            </a:r>
          </a:p>
          <a:p>
            <a:pPr indent="299550">
              <a:lnSpc>
                <a:spcPts val="9500"/>
              </a:lnSpc>
              <a:defRPr sz="3300">
                <a:solidFill>
                  <a:srgbClr val="4A86E7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t>Angular</a:t>
            </a:r>
          </a:p>
        </p:txBody>
      </p:sp>
      <p:sp>
        <p:nvSpPr>
          <p:cNvPr id="174" name="Shape 174"/>
          <p:cNvSpPr/>
          <p:nvPr/>
        </p:nvSpPr>
        <p:spPr>
          <a:xfrm>
            <a:off x="3384317" y="4257573"/>
            <a:ext cx="3685146" cy="553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4500"/>
              </a:lnSpc>
              <a:defRPr sz="3300">
                <a:solidFill>
                  <a:srgbClr val="4A86E7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pPr/>
            <a:r>
              <a:t>Webview (Cordova)</a:t>
            </a:r>
          </a:p>
        </p:txBody>
      </p:sp>
      <p:sp>
        <p:nvSpPr>
          <p:cNvPr id="175" name="Shape 175"/>
          <p:cNvSpPr/>
          <p:nvPr/>
        </p:nvSpPr>
        <p:spPr>
          <a:xfrm>
            <a:off x="3596937" y="5487165"/>
            <a:ext cx="2178802" cy="553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4500"/>
              </a:lnSpc>
              <a:defRPr sz="3300">
                <a:solidFill>
                  <a:srgbClr val="4A86E7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pPr/>
            <a:r>
              <a:t>Native SDK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44A0DD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8" name="Shape 178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3B77D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179" name="image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16728" y="2043546"/>
            <a:ext cx="1818411" cy="18184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image1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87637" y="2043546"/>
            <a:ext cx="1818410" cy="1818409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Shape 181"/>
          <p:cNvSpPr/>
          <p:nvPr/>
        </p:nvSpPr>
        <p:spPr>
          <a:xfrm>
            <a:off x="2747024" y="4112464"/>
            <a:ext cx="3782269" cy="342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pPr/>
            <a:r>
              <a:t>iOS 6+                         Android 4+</a:t>
            </a:r>
          </a:p>
        </p:txBody>
      </p:sp>
      <p:sp>
        <p:nvSpPr>
          <p:cNvPr id="182" name="Shape 182"/>
          <p:cNvSpPr/>
          <p:nvPr/>
        </p:nvSpPr>
        <p:spPr>
          <a:xfrm>
            <a:off x="3044724" y="1052830"/>
            <a:ext cx="3186866" cy="586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Supported Devices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44A0DD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5" name="Shape 185"/>
          <p:cNvSpPr/>
          <p:nvPr/>
        </p:nvSpPr>
        <p:spPr>
          <a:xfrm>
            <a:off x="0" y="86591"/>
            <a:ext cx="5489863" cy="60007494"/>
          </a:xfrm>
          <a:prstGeom prst="rect">
            <a:avLst/>
          </a:prstGeom>
          <a:solidFill>
            <a:srgbClr val="2E63B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6" name="Shape 186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3B77D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7" name="Shape 187"/>
          <p:cNvSpPr/>
          <p:nvPr/>
        </p:nvSpPr>
        <p:spPr>
          <a:xfrm>
            <a:off x="2447548" y="1776728"/>
            <a:ext cx="4248903" cy="586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Ionic Built-In UI Elements</a:t>
            </a:r>
          </a:p>
        </p:txBody>
      </p:sp>
      <p:sp>
        <p:nvSpPr>
          <p:cNvPr id="188" name="Shape 188"/>
          <p:cNvSpPr/>
          <p:nvPr/>
        </p:nvSpPr>
        <p:spPr>
          <a:xfrm>
            <a:off x="3538035" y="2513328"/>
            <a:ext cx="2067927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>
                <a:solidFill>
                  <a:srgbClr val="DDDDD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i.e. Web SDK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44A0DD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1" name="Shape 191"/>
          <p:cNvSpPr/>
          <p:nvPr/>
        </p:nvSpPr>
        <p:spPr>
          <a:xfrm>
            <a:off x="0" y="-6580911"/>
            <a:ext cx="5489863" cy="60007501"/>
          </a:xfrm>
          <a:prstGeom prst="rect">
            <a:avLst/>
          </a:prstGeom>
          <a:solidFill>
            <a:srgbClr val="2E63B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2" name="Shape 192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3B77D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3" name="Shape 193"/>
          <p:cNvSpPr/>
          <p:nvPr/>
        </p:nvSpPr>
        <p:spPr>
          <a:xfrm>
            <a:off x="2011057" y="5445966"/>
            <a:ext cx="4893023" cy="739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28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t>Over 600 MIT licensed font-icons included </a:t>
            </a:r>
          </a:p>
          <a:p>
            <a:pPr indent="1706977">
              <a:lnSpc>
                <a:spcPts val="3200"/>
              </a:lnSpc>
              <a:defRPr sz="2000">
                <a:solidFill>
                  <a:srgbClr val="ECEC6A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t>ionicons.com</a:t>
            </a:r>
          </a:p>
        </p:txBody>
      </p:sp>
      <p:pic>
        <p:nvPicPr>
          <p:cNvPr id="194" name="image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1091" y="1324841"/>
            <a:ext cx="6061363" cy="4035138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Shape 195"/>
          <p:cNvSpPr/>
          <p:nvPr/>
        </p:nvSpPr>
        <p:spPr>
          <a:xfrm>
            <a:off x="3830558" y="417830"/>
            <a:ext cx="1482882" cy="586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Ionicons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44A0DD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8" name="Shape 198"/>
          <p:cNvSpPr/>
          <p:nvPr/>
        </p:nvSpPr>
        <p:spPr>
          <a:xfrm>
            <a:off x="0" y="-13248412"/>
            <a:ext cx="5489863" cy="60007501"/>
          </a:xfrm>
          <a:prstGeom prst="rect">
            <a:avLst/>
          </a:prstGeom>
          <a:solidFill>
            <a:srgbClr val="2E63B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9" name="Shape 199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3B77D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200" name="image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2614" y="1229591"/>
            <a:ext cx="2277343" cy="4779818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Shape 201"/>
          <p:cNvSpPr/>
          <p:nvPr/>
        </p:nvSpPr>
        <p:spPr>
          <a:xfrm>
            <a:off x="3290454" y="1714504"/>
            <a:ext cx="95253" cy="95253"/>
          </a:xfrm>
          <a:prstGeom prst="ellipse">
            <a:avLst/>
          </a:prstGeom>
          <a:solidFill>
            <a:srgbClr val="FFFFFF"/>
          </a:solidFill>
          <a:ln w="8659">
            <a:solidFill>
              <a:srgbClr val="FFFFFF"/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2" name="Shape 202"/>
          <p:cNvSpPr/>
          <p:nvPr/>
        </p:nvSpPr>
        <p:spPr>
          <a:xfrm>
            <a:off x="3680112" y="2164770"/>
            <a:ext cx="95252" cy="95252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3" name="Shape 203"/>
          <p:cNvSpPr/>
          <p:nvPr/>
        </p:nvSpPr>
        <p:spPr>
          <a:xfrm>
            <a:off x="3680112" y="2164770"/>
            <a:ext cx="95252" cy="952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1964"/>
                </a:lnTo>
                <a:lnTo>
                  <a:pt x="0" y="1964"/>
                </a:lnTo>
                <a:moveTo>
                  <a:pt x="0" y="19636"/>
                </a:moveTo>
                <a:lnTo>
                  <a:pt x="21600" y="19636"/>
                </a:lnTo>
                <a:lnTo>
                  <a:pt x="21600" y="21600"/>
                </a:lnTo>
                <a:lnTo>
                  <a:pt x="0" y="21600"/>
                </a:lnTo>
                <a:moveTo>
                  <a:pt x="0" y="1964"/>
                </a:moveTo>
                <a:lnTo>
                  <a:pt x="1964" y="1964"/>
                </a:lnTo>
                <a:lnTo>
                  <a:pt x="1964" y="19636"/>
                </a:lnTo>
                <a:lnTo>
                  <a:pt x="0" y="19636"/>
                </a:lnTo>
                <a:moveTo>
                  <a:pt x="19636" y="1964"/>
                </a:moveTo>
                <a:lnTo>
                  <a:pt x="21600" y="1964"/>
                </a:lnTo>
                <a:lnTo>
                  <a:pt x="21600" y="19636"/>
                </a:lnTo>
                <a:lnTo>
                  <a:pt x="19636" y="19636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4" name="Shape 204"/>
          <p:cNvSpPr/>
          <p:nvPr/>
        </p:nvSpPr>
        <p:spPr>
          <a:xfrm>
            <a:off x="3922567" y="2025625"/>
            <a:ext cx="1212627" cy="67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28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t>Data Only</a:t>
            </a:r>
          </a:p>
          <a:p>
            <a:pPr>
              <a:lnSpc>
                <a:spcPts val="26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t> </a:t>
            </a:r>
          </a:p>
        </p:txBody>
      </p:sp>
      <p:sp>
        <p:nvSpPr>
          <p:cNvPr id="205" name="Shape 205"/>
          <p:cNvSpPr/>
          <p:nvPr/>
        </p:nvSpPr>
        <p:spPr>
          <a:xfrm>
            <a:off x="3290454" y="2970072"/>
            <a:ext cx="95253" cy="95253"/>
          </a:xfrm>
          <a:prstGeom prst="ellipse">
            <a:avLst/>
          </a:prstGeom>
          <a:solidFill>
            <a:srgbClr val="FFFFFF"/>
          </a:solidFill>
          <a:ln w="8659">
            <a:solidFill>
              <a:srgbClr val="FFFFFF"/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6" name="Shape 206"/>
          <p:cNvSpPr/>
          <p:nvPr/>
        </p:nvSpPr>
        <p:spPr>
          <a:xfrm>
            <a:off x="3680112" y="3420340"/>
            <a:ext cx="95252" cy="95252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7" name="Shape 207"/>
          <p:cNvSpPr/>
          <p:nvPr/>
        </p:nvSpPr>
        <p:spPr>
          <a:xfrm>
            <a:off x="3680112" y="3420340"/>
            <a:ext cx="95252" cy="952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1964"/>
                </a:lnTo>
                <a:lnTo>
                  <a:pt x="0" y="1964"/>
                </a:lnTo>
                <a:moveTo>
                  <a:pt x="0" y="19636"/>
                </a:moveTo>
                <a:lnTo>
                  <a:pt x="21600" y="19636"/>
                </a:lnTo>
                <a:lnTo>
                  <a:pt x="21600" y="21600"/>
                </a:lnTo>
                <a:lnTo>
                  <a:pt x="0" y="21600"/>
                </a:lnTo>
                <a:moveTo>
                  <a:pt x="0" y="1964"/>
                </a:moveTo>
                <a:lnTo>
                  <a:pt x="1964" y="1964"/>
                </a:lnTo>
                <a:lnTo>
                  <a:pt x="1964" y="19636"/>
                </a:lnTo>
                <a:lnTo>
                  <a:pt x="0" y="19636"/>
                </a:lnTo>
                <a:moveTo>
                  <a:pt x="19636" y="1964"/>
                </a:moveTo>
                <a:lnTo>
                  <a:pt x="21600" y="1964"/>
                </a:lnTo>
                <a:lnTo>
                  <a:pt x="21600" y="19636"/>
                </a:lnTo>
                <a:lnTo>
                  <a:pt x="19636" y="19636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8" name="Shape 208"/>
          <p:cNvSpPr/>
          <p:nvPr/>
        </p:nvSpPr>
        <p:spPr>
          <a:xfrm>
            <a:off x="3922567" y="3281193"/>
            <a:ext cx="2596233" cy="67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28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t>Edit / Delete / Reorder</a:t>
            </a:r>
          </a:p>
          <a:p>
            <a:pPr>
              <a:lnSpc>
                <a:spcPts val="26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t> </a:t>
            </a:r>
          </a:p>
        </p:txBody>
      </p:sp>
      <p:sp>
        <p:nvSpPr>
          <p:cNvPr id="209" name="Shape 209"/>
          <p:cNvSpPr/>
          <p:nvPr/>
        </p:nvSpPr>
        <p:spPr>
          <a:xfrm>
            <a:off x="3290454" y="4234298"/>
            <a:ext cx="95253" cy="95253"/>
          </a:xfrm>
          <a:prstGeom prst="ellipse">
            <a:avLst/>
          </a:prstGeom>
          <a:solidFill>
            <a:srgbClr val="FFFFFF"/>
          </a:solidFill>
          <a:ln w="8659">
            <a:solidFill>
              <a:srgbClr val="FFFFFF"/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0" name="Shape 210"/>
          <p:cNvSpPr/>
          <p:nvPr/>
        </p:nvSpPr>
        <p:spPr>
          <a:xfrm>
            <a:off x="3680112" y="4675909"/>
            <a:ext cx="95252" cy="95252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1" name="Shape 211"/>
          <p:cNvSpPr/>
          <p:nvPr/>
        </p:nvSpPr>
        <p:spPr>
          <a:xfrm>
            <a:off x="3680112" y="4675909"/>
            <a:ext cx="95252" cy="952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1964"/>
                </a:lnTo>
                <a:lnTo>
                  <a:pt x="0" y="1964"/>
                </a:lnTo>
                <a:moveTo>
                  <a:pt x="0" y="19636"/>
                </a:moveTo>
                <a:lnTo>
                  <a:pt x="21600" y="19636"/>
                </a:lnTo>
                <a:lnTo>
                  <a:pt x="21600" y="21600"/>
                </a:lnTo>
                <a:lnTo>
                  <a:pt x="0" y="21600"/>
                </a:lnTo>
                <a:moveTo>
                  <a:pt x="0" y="1964"/>
                </a:moveTo>
                <a:lnTo>
                  <a:pt x="1964" y="1964"/>
                </a:lnTo>
                <a:lnTo>
                  <a:pt x="1964" y="19636"/>
                </a:lnTo>
                <a:lnTo>
                  <a:pt x="0" y="19636"/>
                </a:lnTo>
                <a:moveTo>
                  <a:pt x="19636" y="1964"/>
                </a:moveTo>
                <a:lnTo>
                  <a:pt x="21600" y="1964"/>
                </a:lnTo>
                <a:lnTo>
                  <a:pt x="21600" y="19636"/>
                </a:lnTo>
                <a:lnTo>
                  <a:pt x="19636" y="19636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2" name="Shape 212"/>
          <p:cNvSpPr/>
          <p:nvPr/>
        </p:nvSpPr>
        <p:spPr>
          <a:xfrm>
            <a:off x="3922567" y="4536761"/>
            <a:ext cx="1615207" cy="342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pPr/>
            <a:r>
              <a:t>&gt; 1000 items. </a:t>
            </a:r>
          </a:p>
        </p:txBody>
      </p:sp>
      <p:sp>
        <p:nvSpPr>
          <p:cNvPr id="213" name="Shape 213"/>
          <p:cNvSpPr/>
          <p:nvPr/>
        </p:nvSpPr>
        <p:spPr>
          <a:xfrm>
            <a:off x="3869864" y="338243"/>
            <a:ext cx="1720611" cy="586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List Views</a:t>
            </a:r>
          </a:p>
        </p:txBody>
      </p:sp>
      <p:sp>
        <p:nvSpPr>
          <p:cNvPr id="214" name="Shape 214"/>
          <p:cNvSpPr/>
          <p:nvPr/>
        </p:nvSpPr>
        <p:spPr>
          <a:xfrm>
            <a:off x="3453236" y="1481459"/>
            <a:ext cx="1754271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Simple List</a:t>
            </a:r>
          </a:p>
        </p:txBody>
      </p:sp>
      <p:sp>
        <p:nvSpPr>
          <p:cNvPr id="215" name="Shape 215"/>
          <p:cNvSpPr/>
          <p:nvPr/>
        </p:nvSpPr>
        <p:spPr>
          <a:xfrm>
            <a:off x="3501335" y="2741355"/>
            <a:ext cx="2055089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Complex List</a:t>
            </a:r>
          </a:p>
        </p:txBody>
      </p:sp>
      <p:sp>
        <p:nvSpPr>
          <p:cNvPr id="216" name="Shape 216"/>
          <p:cNvSpPr/>
          <p:nvPr/>
        </p:nvSpPr>
        <p:spPr>
          <a:xfrm>
            <a:off x="3576204" y="4001253"/>
            <a:ext cx="1450847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Long List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44A0DD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9" name="Shape 219"/>
          <p:cNvSpPr/>
          <p:nvPr/>
        </p:nvSpPr>
        <p:spPr>
          <a:xfrm>
            <a:off x="0" y="-19915912"/>
            <a:ext cx="5489863" cy="60007501"/>
          </a:xfrm>
          <a:prstGeom prst="rect">
            <a:avLst/>
          </a:prstGeom>
          <a:solidFill>
            <a:srgbClr val="2E63B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0" name="Shape 220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3B77D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221" name="image1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8364" y="1446069"/>
            <a:ext cx="2277343" cy="47798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image1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58295" y="1446069"/>
            <a:ext cx="2277343" cy="4779818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Shape 223"/>
          <p:cNvSpPr/>
          <p:nvPr/>
        </p:nvSpPr>
        <p:spPr>
          <a:xfrm>
            <a:off x="4062097" y="481330"/>
            <a:ext cx="1019804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Menu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