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0" r:id="rId1"/>
  </p:sldMasterIdLst>
  <p:sldIdLst>
    <p:sldId id="256" r:id="rId2"/>
    <p:sldId id="310" r:id="rId3"/>
    <p:sldId id="309" r:id="rId4"/>
    <p:sldId id="311" r:id="rId5"/>
    <p:sldId id="312" r:id="rId6"/>
    <p:sldId id="313" r:id="rId7"/>
    <p:sldId id="314" r:id="rId8"/>
    <p:sldId id="315" r:id="rId9"/>
    <p:sldId id="318" r:id="rId10"/>
    <p:sldId id="316" r:id="rId11"/>
    <p:sldId id="317" r:id="rId12"/>
    <p:sldId id="319" r:id="rId13"/>
    <p:sldId id="306" r:id="rId14"/>
    <p:sldId id="307" r:id="rId15"/>
    <p:sldId id="264" r:id="rId16"/>
    <p:sldId id="265" r:id="rId17"/>
    <p:sldId id="266" r:id="rId18"/>
    <p:sldId id="267" r:id="rId19"/>
    <p:sldId id="269" r:id="rId20"/>
    <p:sldId id="30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4C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-904" y="-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600">
                <a:latin typeface="Gunny Handwriting" panose="03000000000000000000" pitchFamily="66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094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468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3302208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207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716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6756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(fu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389860" y="396949"/>
            <a:ext cx="8392633" cy="6152707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107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199707" y="1510968"/>
            <a:ext cx="7582786" cy="5038688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582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511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7292" y="1725283"/>
            <a:ext cx="7048057" cy="4451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 Click to edit Master text styles</a:t>
            </a:r>
          </a:p>
          <a:p>
            <a:pPr lvl="1"/>
            <a:r>
              <a:rPr lang="en-US" dirty="0" smtClean="0"/>
              <a:t> Second level</a:t>
            </a:r>
          </a:p>
          <a:p>
            <a:pPr lvl="2"/>
            <a:r>
              <a:rPr lang="en-US" dirty="0" smtClean="0"/>
              <a:t> Third level</a:t>
            </a:r>
          </a:p>
          <a:p>
            <a:pPr lvl="3"/>
            <a:r>
              <a:rPr lang="en-US" dirty="0" smtClean="0"/>
              <a:t> Fourth level</a:t>
            </a:r>
          </a:p>
          <a:p>
            <a:pPr lvl="4"/>
            <a:r>
              <a:rPr lang="en-US" dirty="0" smtClean="0"/>
              <a:t> 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75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6" r:id="rId4"/>
    <p:sldLayoutId id="2147483667" r:id="rId5"/>
    <p:sldLayoutId id="2147483668" r:id="rId6"/>
    <p:sldLayoutId id="2147483669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kern="1200">
          <a:solidFill>
            <a:schemeClr val="tx1">
              <a:lumMod val="75000"/>
              <a:lumOff val="25000"/>
            </a:schemeClr>
          </a:solidFill>
          <a:latin typeface="KurzetsType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SzPct val="110000"/>
        <a:buFont typeface="KurzetsType" pitchFamily="2" charset="0"/>
        <a:buChar char="{"/>
        <a:defRPr sz="3200" kern="1200">
          <a:solidFill>
            <a:schemeClr val="tx1">
              <a:lumMod val="75000"/>
              <a:lumOff val="25000"/>
            </a:schemeClr>
          </a:solidFill>
          <a:latin typeface="KurzetsType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SzPct val="110000"/>
        <a:buFont typeface="KurzetsType" pitchFamily="2" charset="0"/>
        <a:buChar char="{"/>
        <a:defRPr sz="2800" kern="1200">
          <a:solidFill>
            <a:schemeClr val="tx1">
              <a:lumMod val="75000"/>
              <a:lumOff val="25000"/>
            </a:schemeClr>
          </a:solidFill>
          <a:latin typeface="KurzetsType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SzPct val="110000"/>
        <a:buFont typeface="KurzetsType" pitchFamily="2" charset="0"/>
        <a:buChar char="{"/>
        <a:defRPr sz="2400" kern="1200">
          <a:solidFill>
            <a:schemeClr val="tx1">
              <a:lumMod val="75000"/>
              <a:lumOff val="25000"/>
            </a:schemeClr>
          </a:solidFill>
          <a:latin typeface="KurzetsType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SzPct val="110000"/>
        <a:buFont typeface="KurzetsType" pitchFamily="2" charset="0"/>
        <a:buChar char="{"/>
        <a:defRPr sz="2000" kern="1200">
          <a:solidFill>
            <a:schemeClr val="tx1">
              <a:lumMod val="75000"/>
              <a:lumOff val="25000"/>
            </a:schemeClr>
          </a:solidFill>
          <a:latin typeface="KurzetsType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SzPct val="110000"/>
        <a:buFont typeface="KurzetsType" pitchFamily="2" charset="0"/>
        <a:buChar char="{"/>
        <a:defRPr sz="2000" kern="1200">
          <a:solidFill>
            <a:schemeClr val="tx1">
              <a:lumMod val="75000"/>
              <a:lumOff val="25000"/>
            </a:schemeClr>
          </a:solidFill>
          <a:latin typeface="KurzetsType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cal_vectorized.pn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Grayscale pencilSize="5"/>
                    </a14:imgEffect>
                    <a14:imgEffect>
                      <a14:brightnessContrast bright="5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6822" y="2228838"/>
            <a:ext cx="2373822" cy="339954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0545" y="5512999"/>
            <a:ext cx="7387047" cy="670924"/>
          </a:xfrm>
        </p:spPr>
        <p:txBody>
          <a:bodyPr>
            <a:noAutofit/>
          </a:bodyPr>
          <a:lstStyle/>
          <a:p>
            <a:r>
              <a:rPr lang="en-US" sz="4400" dirty="0" smtClean="0">
                <a:solidFill>
                  <a:schemeClr val="accent2"/>
                </a:solidFill>
                <a:latin typeface="Max's Handwritin"/>
                <a:cs typeface="Max's Handwritin"/>
              </a:rPr>
              <a:t>web services with node, express, and </a:t>
            </a:r>
            <a:r>
              <a:rPr lang="en-US" sz="4400" dirty="0" err="1" smtClean="0">
                <a:solidFill>
                  <a:schemeClr val="accent2"/>
                </a:solidFill>
                <a:latin typeface="Max's Handwritin"/>
                <a:cs typeface="Max's Handwritin"/>
              </a:rPr>
              <a:t>hapi</a:t>
            </a:r>
            <a:endParaRPr lang="en-US" sz="4400" dirty="0">
              <a:solidFill>
                <a:schemeClr val="accent2"/>
              </a:solidFill>
              <a:latin typeface="Max's Handwritin"/>
              <a:cs typeface="Max's Handwritin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1270552" y="2907748"/>
            <a:ext cx="3184852" cy="2569303"/>
            <a:chOff x="409980" y="3571748"/>
            <a:chExt cx="3866175" cy="3118944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1536" y="4303339"/>
              <a:ext cx="2014619" cy="2355371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980" y="3571748"/>
              <a:ext cx="2315613" cy="3118944"/>
            </a:xfrm>
            <a:prstGeom prst="rect">
              <a:avLst/>
            </a:prstGeom>
          </p:spPr>
        </p:pic>
      </p:grpSp>
      <p:grpSp>
        <p:nvGrpSpPr>
          <p:cNvPr id="20" name="Group 19"/>
          <p:cNvGrpSpPr/>
          <p:nvPr/>
        </p:nvGrpSpPr>
        <p:grpSpPr>
          <a:xfrm>
            <a:off x="3939553" y="1038748"/>
            <a:ext cx="1595426" cy="3793914"/>
            <a:chOff x="3488720" y="2691683"/>
            <a:chExt cx="1595426" cy="3793914"/>
          </a:xfrm>
        </p:grpSpPr>
        <p:cxnSp>
          <p:nvCxnSpPr>
            <p:cNvPr id="7" name="Straight Connector 6"/>
            <p:cNvCxnSpPr/>
            <p:nvPr/>
          </p:nvCxnSpPr>
          <p:spPr>
            <a:xfrm flipH="1">
              <a:off x="4273460" y="4257172"/>
              <a:ext cx="12136" cy="2220438"/>
            </a:xfrm>
            <a:prstGeom prst="line">
              <a:avLst/>
            </a:prstGeom>
            <a:ln w="76200" cap="rnd" cmpd="thickThin">
              <a:solidFill>
                <a:srgbClr val="ED4C0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488720" y="2691683"/>
              <a:ext cx="1595426" cy="1589451"/>
            </a:xfrm>
            <a:prstGeom prst="rect">
              <a:avLst/>
            </a:prstGeom>
          </p:spPr>
        </p:pic>
        <p:cxnSp>
          <p:nvCxnSpPr>
            <p:cNvPr id="17" name="Straight Connector 16"/>
            <p:cNvCxnSpPr/>
            <p:nvPr/>
          </p:nvCxnSpPr>
          <p:spPr>
            <a:xfrm flipV="1">
              <a:off x="4001873" y="6477610"/>
              <a:ext cx="639022" cy="7987"/>
            </a:xfrm>
            <a:prstGeom prst="line">
              <a:avLst/>
            </a:prstGeom>
            <a:ln>
              <a:solidFill>
                <a:srgbClr val="ED4C0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5962393" y="2500402"/>
            <a:ext cx="13597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artoon Regular"/>
                <a:cs typeface="Cartoon Regular"/>
              </a:rPr>
              <a:t>express</a:t>
            </a:r>
            <a:endParaRPr lang="en-US" sz="2400" dirty="0">
              <a:solidFill>
                <a:schemeClr val="bg1"/>
              </a:solidFill>
              <a:latin typeface="Cartoon Regular"/>
              <a:cs typeface="Cartoon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4185898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http =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require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('http');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var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b="1" dirty="0" smtClean="0">
                <a:solidFill>
                  <a:srgbClr val="ED7D31"/>
                </a:solidFill>
              </a:rPr>
              <a:t>dispatcher</a:t>
            </a:r>
            <a:r>
              <a:rPr lang="en-US" dirty="0" smtClean="0">
                <a:solidFill>
                  <a:srgbClr val="ED7D31"/>
                </a:solidFill>
              </a:rPr>
              <a:t>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= function (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req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res) {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</a:t>
            </a:r>
            <a:r>
              <a:rPr lang="en-US" b="1" dirty="0">
                <a:solidFill>
                  <a:schemeClr val="accent2"/>
                </a:solidFill>
              </a:rPr>
              <a:t>switch(</a:t>
            </a:r>
            <a:r>
              <a:rPr lang="en-US" b="1" dirty="0" err="1">
                <a:solidFill>
                  <a:schemeClr val="accent2"/>
                </a:solidFill>
              </a:rPr>
              <a:t>req.url</a:t>
            </a:r>
            <a:r>
              <a:rPr lang="en-US" b="1" dirty="0">
                <a:solidFill>
                  <a:schemeClr val="accent2"/>
                </a:solidFill>
              </a:rPr>
              <a:t>) {</a:t>
            </a:r>
          </a:p>
          <a:p>
            <a:r>
              <a:rPr lang="en-US" b="1" dirty="0">
                <a:solidFill>
                  <a:schemeClr val="accent2"/>
                </a:solidFill>
              </a:rPr>
              <a:t>        case '/version': version(</a:t>
            </a:r>
            <a:r>
              <a:rPr lang="en-US" b="1" dirty="0" err="1">
                <a:solidFill>
                  <a:schemeClr val="accent2"/>
                </a:solidFill>
              </a:rPr>
              <a:t>req</a:t>
            </a:r>
            <a:r>
              <a:rPr lang="en-US" b="1" dirty="0">
                <a:solidFill>
                  <a:schemeClr val="accent2"/>
                </a:solidFill>
              </a:rPr>
              <a:t>, res); break;</a:t>
            </a:r>
          </a:p>
          <a:p>
            <a:r>
              <a:rPr lang="en-US" b="1" dirty="0">
                <a:solidFill>
                  <a:schemeClr val="accent2"/>
                </a:solidFill>
              </a:rPr>
              <a:t>        case '/user': user(</a:t>
            </a:r>
            <a:r>
              <a:rPr lang="en-US" b="1" dirty="0" err="1">
                <a:solidFill>
                  <a:schemeClr val="accent2"/>
                </a:solidFill>
              </a:rPr>
              <a:t>req</a:t>
            </a:r>
            <a:r>
              <a:rPr lang="en-US" b="1" dirty="0">
                <a:solidFill>
                  <a:schemeClr val="accent2"/>
                </a:solidFill>
              </a:rPr>
              <a:t>, res); break;</a:t>
            </a:r>
          </a:p>
          <a:p>
            <a:r>
              <a:rPr lang="en-US" b="1" dirty="0">
                <a:solidFill>
                  <a:schemeClr val="accent2"/>
                </a:solidFill>
              </a:rPr>
              <a:t>        default: </a:t>
            </a:r>
            <a:r>
              <a:rPr lang="en-US" b="1" dirty="0" err="1">
                <a:solidFill>
                  <a:schemeClr val="accent2"/>
                </a:solidFill>
              </a:rPr>
              <a:t>notFound</a:t>
            </a:r>
            <a:r>
              <a:rPr lang="en-US" b="1" dirty="0">
                <a:solidFill>
                  <a:schemeClr val="accent2"/>
                </a:solidFill>
              </a:rPr>
              <a:t>(</a:t>
            </a:r>
            <a:r>
              <a:rPr lang="en-US" b="1" dirty="0" err="1">
                <a:solidFill>
                  <a:schemeClr val="accent2"/>
                </a:solidFill>
              </a:rPr>
              <a:t>req</a:t>
            </a:r>
            <a:r>
              <a:rPr lang="en-US" b="1" dirty="0">
                <a:solidFill>
                  <a:schemeClr val="accent2"/>
                </a:solidFill>
              </a:rPr>
              <a:t>, res); break;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};</a:t>
            </a:r>
          </a:p>
          <a:p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server =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http.createServer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en-US" b="1" dirty="0" smtClean="0">
                <a:solidFill>
                  <a:srgbClr val="ED7D31"/>
                </a:solidFill>
              </a:rPr>
              <a:t>dispatcher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)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;</a:t>
            </a: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server.listen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(8000,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localhost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);</a:t>
            </a:r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96149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389860" y="396949"/>
            <a:ext cx="8392633" cy="6327738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v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ar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version =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function (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req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res) {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res.writeHead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(200, {'Content-Type': 'application/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json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'});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  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var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result = {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version: '1.0.0'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};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  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res.end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(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JSON.stringify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(result));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};</a:t>
            </a: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var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user = function (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req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res) {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</a:t>
            </a:r>
            <a:r>
              <a:rPr lang="en-US" dirty="0" err="1">
                <a:solidFill>
                  <a:srgbClr val="AFABAB"/>
                </a:solidFill>
              </a:rPr>
              <a:t>res.writeHead</a:t>
            </a:r>
            <a:r>
              <a:rPr lang="en-US" dirty="0">
                <a:solidFill>
                  <a:srgbClr val="AFABAB"/>
                </a:solidFill>
              </a:rPr>
              <a:t>(200, {'Content-Type': 'application/</a:t>
            </a:r>
            <a:r>
              <a:rPr lang="en-US" dirty="0" err="1">
                <a:solidFill>
                  <a:srgbClr val="AFABAB"/>
                </a:solidFill>
              </a:rPr>
              <a:t>json</a:t>
            </a:r>
            <a:r>
              <a:rPr lang="en-US" dirty="0">
                <a:solidFill>
                  <a:srgbClr val="AFABAB"/>
                </a:solidFill>
              </a:rPr>
              <a:t>'});</a:t>
            </a:r>
          </a:p>
          <a:p>
            <a:r>
              <a:rPr lang="en-US" dirty="0">
                <a:solidFill>
                  <a:srgbClr val="AFABAB"/>
                </a:solidFill>
              </a:rPr>
              <a:t>    </a:t>
            </a:r>
            <a:r>
              <a:rPr lang="en-US" dirty="0" err="1">
                <a:solidFill>
                  <a:srgbClr val="AFABAB"/>
                </a:solidFill>
              </a:rPr>
              <a:t>var</a:t>
            </a:r>
            <a:r>
              <a:rPr lang="en-US" dirty="0">
                <a:solidFill>
                  <a:srgbClr val="AFABAB"/>
                </a:solidFill>
              </a:rPr>
              <a:t> result = { id: 23123, name: '</a:t>
            </a:r>
            <a:r>
              <a:rPr lang="en-US" dirty="0" err="1">
                <a:solidFill>
                  <a:srgbClr val="AFABAB"/>
                </a:solidFill>
              </a:rPr>
              <a:t>joe</a:t>
            </a:r>
            <a:r>
              <a:rPr lang="en-US" dirty="0">
                <a:solidFill>
                  <a:srgbClr val="AFABAB"/>
                </a:solidFill>
              </a:rPr>
              <a:t>' };</a:t>
            </a:r>
          </a:p>
          <a:p>
            <a:r>
              <a:rPr lang="en-US" dirty="0">
                <a:solidFill>
                  <a:srgbClr val="AFABAB"/>
                </a:solidFill>
              </a:rPr>
              <a:t>    </a:t>
            </a:r>
            <a:r>
              <a:rPr lang="en-US" dirty="0" err="1">
                <a:solidFill>
                  <a:srgbClr val="AFABAB"/>
                </a:solidFill>
              </a:rPr>
              <a:t>res.end</a:t>
            </a:r>
            <a:r>
              <a:rPr lang="en-US" dirty="0">
                <a:solidFill>
                  <a:srgbClr val="AFABAB"/>
                </a:solidFill>
              </a:rPr>
              <a:t>(</a:t>
            </a:r>
            <a:r>
              <a:rPr lang="en-US" dirty="0" err="1">
                <a:solidFill>
                  <a:srgbClr val="AFABAB"/>
                </a:solidFill>
              </a:rPr>
              <a:t>JSON.stringify</a:t>
            </a:r>
            <a:r>
              <a:rPr lang="en-US" dirty="0">
                <a:solidFill>
                  <a:srgbClr val="AFABAB"/>
                </a:solidFill>
              </a:rPr>
              <a:t>(result));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}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;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var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notFound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=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function (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req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res) {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</a:t>
            </a:r>
            <a:r>
              <a:rPr lang="en-US" dirty="0" err="1">
                <a:solidFill>
                  <a:srgbClr val="AFABAB"/>
                </a:solidFill>
              </a:rPr>
              <a:t>res.writeHead</a:t>
            </a:r>
            <a:r>
              <a:rPr lang="en-US" dirty="0" smtClean="0">
                <a:solidFill>
                  <a:srgbClr val="AFABAB"/>
                </a:solidFill>
              </a:rPr>
              <a:t>(404, </a:t>
            </a:r>
            <a:r>
              <a:rPr lang="en-US" dirty="0">
                <a:solidFill>
                  <a:srgbClr val="AFABAB"/>
                </a:solidFill>
              </a:rPr>
              <a:t>{'Content-Type': 'application/</a:t>
            </a:r>
            <a:r>
              <a:rPr lang="en-US" dirty="0" err="1">
                <a:solidFill>
                  <a:srgbClr val="AFABAB"/>
                </a:solidFill>
              </a:rPr>
              <a:t>json</a:t>
            </a:r>
            <a:r>
              <a:rPr lang="en-US" dirty="0">
                <a:solidFill>
                  <a:srgbClr val="AFABAB"/>
                </a:solidFill>
              </a:rPr>
              <a:t>'});</a:t>
            </a:r>
          </a:p>
          <a:p>
            <a:r>
              <a:rPr lang="en-US" dirty="0">
                <a:solidFill>
                  <a:srgbClr val="AFABAB"/>
                </a:solidFill>
              </a:rPr>
              <a:t>    </a:t>
            </a:r>
            <a:r>
              <a:rPr lang="en-US" dirty="0" err="1">
                <a:solidFill>
                  <a:srgbClr val="AFABAB"/>
                </a:solidFill>
              </a:rPr>
              <a:t>var</a:t>
            </a:r>
            <a:r>
              <a:rPr lang="en-US" dirty="0">
                <a:solidFill>
                  <a:srgbClr val="AFABAB"/>
                </a:solidFill>
              </a:rPr>
              <a:t> result = { </a:t>
            </a:r>
            <a:r>
              <a:rPr lang="en-US" dirty="0" smtClean="0">
                <a:solidFill>
                  <a:srgbClr val="AFABAB"/>
                </a:solidFill>
              </a:rPr>
              <a:t>error: 'not found' </a:t>
            </a:r>
            <a:r>
              <a:rPr lang="en-US" dirty="0">
                <a:solidFill>
                  <a:srgbClr val="AFABAB"/>
                </a:solidFill>
              </a:rPr>
              <a:t>};</a:t>
            </a:r>
          </a:p>
          <a:p>
            <a:r>
              <a:rPr lang="en-US" dirty="0">
                <a:solidFill>
                  <a:srgbClr val="AFABAB"/>
                </a:solidFill>
              </a:rPr>
              <a:t>    </a:t>
            </a:r>
            <a:r>
              <a:rPr lang="en-US" dirty="0" err="1">
                <a:solidFill>
                  <a:srgbClr val="AFABAB"/>
                </a:solidFill>
              </a:rPr>
              <a:t>res.end</a:t>
            </a:r>
            <a:r>
              <a:rPr lang="en-US" dirty="0">
                <a:solidFill>
                  <a:srgbClr val="AFABAB"/>
                </a:solidFill>
              </a:rPr>
              <a:t>(</a:t>
            </a:r>
            <a:r>
              <a:rPr lang="en-US" dirty="0" err="1">
                <a:solidFill>
                  <a:srgbClr val="AFABAB"/>
                </a:solidFill>
              </a:rPr>
              <a:t>JSON.stringify</a:t>
            </a:r>
            <a:r>
              <a:rPr lang="en-US" dirty="0">
                <a:solidFill>
                  <a:srgbClr val="AFABAB"/>
                </a:solidFill>
              </a:rPr>
              <a:t>(result));</a:t>
            </a:r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}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570521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 smtClean="0">
                <a:latin typeface="High Fiber"/>
                <a:cs typeface="High Fiber"/>
              </a:rPr>
              <a:t>basic router facilities</a:t>
            </a:r>
            <a:endParaRPr lang="en-US" sz="5400" b="1" dirty="0">
              <a:latin typeface="High Fiber"/>
              <a:cs typeface="High Fib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KurzetsType"/>
              <a:buChar char="{"/>
            </a:pPr>
            <a:r>
              <a:rPr lang="en-US" dirty="0" smtClean="0">
                <a:latin typeface="High Fiber"/>
                <a:cs typeface="High Fiber"/>
              </a:rPr>
              <a:t> http methods</a:t>
            </a:r>
          </a:p>
          <a:p>
            <a:pPr>
              <a:buFont typeface="KurzetsType"/>
              <a:buChar char="{"/>
            </a:pPr>
            <a:endParaRPr lang="en-US" dirty="0">
              <a:latin typeface="High Fiber"/>
              <a:cs typeface="High Fiber"/>
            </a:endParaRPr>
          </a:p>
          <a:p>
            <a:pPr>
              <a:buFont typeface="KurzetsType"/>
              <a:buChar char="{"/>
            </a:pPr>
            <a:r>
              <a:rPr lang="en-US" dirty="0" smtClean="0">
                <a:latin typeface="High Fiber"/>
                <a:cs typeface="High Fiber"/>
              </a:rPr>
              <a:t> automatic </a:t>
            </a:r>
            <a:r>
              <a:rPr lang="en-US" dirty="0">
                <a:latin typeface="High Fiber"/>
                <a:cs typeface="High Fiber"/>
              </a:rPr>
              <a:t>data </a:t>
            </a:r>
            <a:r>
              <a:rPr lang="en-US" dirty="0" smtClean="0">
                <a:latin typeface="High Fiber"/>
                <a:cs typeface="High Fiber"/>
              </a:rPr>
              <a:t>marshaling</a:t>
            </a:r>
          </a:p>
          <a:p>
            <a:pPr lvl="1">
              <a:buFont typeface="KurzetsType"/>
              <a:buChar char="{"/>
            </a:pPr>
            <a:r>
              <a:rPr lang="en-US" dirty="0" smtClean="0">
                <a:latin typeface="High Fiber"/>
                <a:cs typeface="High Fiber"/>
              </a:rPr>
              <a:t> text</a:t>
            </a:r>
            <a:r>
              <a:rPr lang="en-US" dirty="0">
                <a:latin typeface="High Fiber"/>
                <a:cs typeface="High Fiber"/>
              </a:rPr>
              <a:t>, </a:t>
            </a:r>
            <a:r>
              <a:rPr lang="en-US" dirty="0" err="1" smtClean="0">
                <a:latin typeface="High Fiber"/>
                <a:cs typeface="High Fiber"/>
              </a:rPr>
              <a:t>json</a:t>
            </a:r>
            <a:r>
              <a:rPr lang="en-US" dirty="0" smtClean="0">
                <a:latin typeface="High Fiber"/>
                <a:cs typeface="High Fiber"/>
              </a:rPr>
              <a:t>, </a:t>
            </a:r>
            <a:r>
              <a:rPr lang="en-US" dirty="0">
                <a:latin typeface="High Fiber"/>
                <a:cs typeface="High Fiber"/>
              </a:rPr>
              <a:t>html, </a:t>
            </a:r>
            <a:r>
              <a:rPr lang="en-US" dirty="0" smtClean="0">
                <a:latin typeface="High Fiber"/>
                <a:cs typeface="High Fiber"/>
              </a:rPr>
              <a:t>binary</a:t>
            </a:r>
            <a:endParaRPr lang="en-US" dirty="0">
              <a:latin typeface="High Fiber"/>
              <a:cs typeface="High Fiber"/>
            </a:endParaRPr>
          </a:p>
          <a:p>
            <a:pPr>
              <a:buFont typeface="KurzetsType"/>
              <a:buChar char="{"/>
            </a:pPr>
            <a:endParaRPr lang="en-US" dirty="0" smtClean="0">
              <a:latin typeface="High Fiber"/>
              <a:cs typeface="High Fiber"/>
            </a:endParaRPr>
          </a:p>
          <a:p>
            <a:pPr>
              <a:buFont typeface="KurzetsType"/>
              <a:buChar char="{"/>
            </a:pPr>
            <a:r>
              <a:rPr lang="en-US" dirty="0" smtClean="0">
                <a:latin typeface="High Fiber"/>
                <a:cs typeface="High Fiber"/>
              </a:rPr>
              <a:t> path processing</a:t>
            </a:r>
          </a:p>
          <a:p>
            <a:pPr lvl="1">
              <a:buFont typeface="KurzetsType"/>
              <a:buChar char="{"/>
            </a:pPr>
            <a:r>
              <a:rPr lang="en-US" dirty="0" smtClean="0">
                <a:latin typeface="High Fiber"/>
                <a:cs typeface="High Fiber"/>
              </a:rPr>
              <a:t> parameters, query</a:t>
            </a:r>
            <a:endParaRPr lang="en-US" dirty="0">
              <a:latin typeface="High Fiber"/>
              <a:cs typeface="High Fiber"/>
            </a:endParaRPr>
          </a:p>
          <a:p>
            <a:pPr>
              <a:buFont typeface="KurzetsType"/>
              <a:buChar char="{"/>
            </a:pPr>
            <a:endParaRPr lang="en-US" dirty="0" smtClean="0">
              <a:latin typeface="High Fiber"/>
              <a:cs typeface="High Fiber"/>
            </a:endParaRPr>
          </a:p>
          <a:p>
            <a:pPr>
              <a:buFont typeface="KurzetsType"/>
              <a:buChar char="{"/>
            </a:pPr>
            <a:r>
              <a:rPr lang="en-US" dirty="0" smtClean="0">
                <a:latin typeface="High Fiber"/>
                <a:cs typeface="High Fiber"/>
              </a:rPr>
              <a:t> extensibility</a:t>
            </a:r>
          </a:p>
          <a:p>
            <a:pPr>
              <a:buFont typeface="KurzetsType"/>
              <a:buChar char="{"/>
            </a:pPr>
            <a:endParaRPr lang="en-US" dirty="0">
              <a:latin typeface="High Fiber"/>
              <a:cs typeface="High Fiber"/>
            </a:endParaRPr>
          </a:p>
        </p:txBody>
      </p:sp>
    </p:spTree>
    <p:extLst>
      <p:ext uri="{BB962C8B-B14F-4D97-AF65-F5344CB8AC3E}">
        <p14:creationId xmlns:p14="http://schemas.microsoft.com/office/powerpoint/2010/main" val="22319514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54081" y="2020759"/>
            <a:ext cx="6440886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/>
                <a:cs typeface="Century Gothic"/>
              </a:rPr>
              <a:t>express</a:t>
            </a:r>
            <a:endParaRPr lang="en-US" sz="13800" dirty="0">
              <a:solidFill>
                <a:schemeClr val="tx1">
                  <a:lumMod val="65000"/>
                  <a:lumOff val="3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48444" y="2659734"/>
            <a:ext cx="652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3.0.0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3937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var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express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= require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('express');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27974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937" y="831333"/>
            <a:ext cx="4988563" cy="436998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817532" y="3255556"/>
            <a:ext cx="3794629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dirty="0" smtClean="0">
                <a:latin typeface="Ren &amp; Stimpy" pitchFamily="2" charset="0"/>
              </a:rPr>
              <a:t>hapi</a:t>
            </a:r>
          </a:p>
        </p:txBody>
      </p:sp>
    </p:spTree>
    <p:extLst>
      <p:ext uri="{BB962C8B-B14F-4D97-AF65-F5344CB8AC3E}">
        <p14:creationId xmlns:p14="http://schemas.microsoft.com/office/powerpoint/2010/main" val="33415084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var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 Hapi = require('hapi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');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93929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var</a:t>
            </a:r>
            <a:r>
              <a:rPr lang="en-US" dirty="0"/>
              <a:t> Hapi = require('hapi');</a:t>
            </a:r>
          </a:p>
          <a:p>
            <a:endParaRPr lang="en-US" dirty="0" smtClean="0"/>
          </a:p>
          <a:p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var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server = new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Hapi.Server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(8000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);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896729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var</a:t>
            </a:r>
            <a:r>
              <a:rPr lang="en-US" dirty="0"/>
              <a:t> Hapi = require('hapi');</a:t>
            </a:r>
          </a:p>
          <a:p>
            <a:endParaRPr lang="en-US" dirty="0" smtClean="0"/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server = new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Hapi.Server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(8000);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dirty="0" smtClean="0"/>
          </a:p>
          <a:p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var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handler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=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function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(request) {</a:t>
            </a:r>
          </a:p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request.reply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({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name: '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steve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'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});</a:t>
            </a:r>
          </a:p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};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10064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var</a:t>
            </a:r>
            <a:r>
              <a:rPr lang="en-US" dirty="0"/>
              <a:t> Hapi = require('hapi');</a:t>
            </a:r>
          </a:p>
          <a:p>
            <a:endParaRPr lang="en-US" dirty="0" smtClean="0"/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server =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new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Hapi.Server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(8000);</a:t>
            </a:r>
          </a:p>
          <a:p>
            <a:endParaRPr lang="en-US" dirty="0" smtClean="0"/>
          </a:p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smtClean="0"/>
              <a:t>handler = function </a:t>
            </a:r>
            <a:r>
              <a:rPr lang="en-US" dirty="0"/>
              <a:t>(request) {</a:t>
            </a:r>
          </a:p>
          <a:p>
            <a:r>
              <a:rPr lang="en-US" dirty="0"/>
              <a:t>  </a:t>
            </a:r>
            <a:r>
              <a:rPr lang="en-US" dirty="0" err="1"/>
              <a:t>request.reply</a:t>
            </a:r>
            <a:r>
              <a:rPr lang="en-US" dirty="0"/>
              <a:t>({ name: '</a:t>
            </a:r>
            <a:r>
              <a:rPr lang="en-US" dirty="0" err="1"/>
              <a:t>steve</a:t>
            </a:r>
            <a:r>
              <a:rPr lang="en-US" dirty="0"/>
              <a:t>' });</a:t>
            </a:r>
          </a:p>
          <a:p>
            <a:r>
              <a:rPr lang="en-US" dirty="0" smtClean="0"/>
              <a:t>};</a:t>
            </a:r>
            <a:endParaRPr lang="en-US" dirty="0"/>
          </a:p>
          <a:p>
            <a:endParaRPr lang="en-US" dirty="0"/>
          </a:p>
          <a:p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server.route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({</a:t>
            </a:r>
          </a:p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 method: 'GET',</a:t>
            </a:r>
          </a:p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 path: '/user',</a:t>
            </a:r>
          </a:p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 handler: handler</a:t>
            </a:r>
          </a:p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});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34513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80227" y="2157437"/>
            <a:ext cx="2428870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err="1" smtClean="0">
                <a:latin typeface="High Fiber"/>
                <a:cs typeface="High Fiber"/>
              </a:rPr>
              <a:t>eran</a:t>
            </a:r>
            <a:r>
              <a:rPr lang="en-US" sz="4400" dirty="0" smtClean="0">
                <a:latin typeface="High Fiber"/>
                <a:cs typeface="High Fiber"/>
              </a:rPr>
              <a:t> hammer</a:t>
            </a:r>
          </a:p>
          <a:p>
            <a:pPr algn="ctr"/>
            <a:r>
              <a:rPr lang="en-US" sz="4400" dirty="0" smtClean="0">
                <a:solidFill>
                  <a:srgbClr val="767171"/>
                </a:solidFill>
                <a:latin typeface="High Fiber"/>
                <a:cs typeface="High Fiber"/>
              </a:rPr>
              <a:t>@</a:t>
            </a:r>
            <a:r>
              <a:rPr lang="en-US" sz="4400" dirty="0" err="1" smtClean="0">
                <a:solidFill>
                  <a:srgbClr val="767171"/>
                </a:solidFill>
                <a:latin typeface="High Fiber"/>
                <a:cs typeface="High Fiber"/>
              </a:rPr>
              <a:t>eranhammer</a:t>
            </a:r>
            <a:endParaRPr lang="en-US" sz="4400" dirty="0" smtClean="0">
              <a:solidFill>
                <a:srgbClr val="767171"/>
              </a:solidFill>
              <a:latin typeface="High Fiber"/>
              <a:cs typeface="High Fiber"/>
            </a:endParaRPr>
          </a:p>
          <a:p>
            <a:pPr algn="ctr"/>
            <a:r>
              <a:rPr lang="en-US" sz="4400" dirty="0" err="1">
                <a:solidFill>
                  <a:srgbClr val="767171"/>
                </a:solidFill>
                <a:latin typeface="High Fiber"/>
                <a:cs typeface="High Fiber"/>
              </a:rPr>
              <a:t>h</a:t>
            </a:r>
            <a:r>
              <a:rPr lang="en-US" sz="4400" dirty="0" err="1" smtClean="0">
                <a:solidFill>
                  <a:srgbClr val="767171"/>
                </a:solidFill>
                <a:latin typeface="High Fiber"/>
                <a:cs typeface="High Fiber"/>
              </a:rPr>
              <a:t>ueniverse.com</a:t>
            </a:r>
            <a:endParaRPr lang="en-US" sz="4400" dirty="0">
              <a:solidFill>
                <a:srgbClr val="767171"/>
              </a:solidFill>
              <a:latin typeface="High Fiber"/>
              <a:cs typeface="High Fiber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60503" y="2130730"/>
            <a:ext cx="2783610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>
                <a:latin typeface="High Fiber"/>
                <a:cs typeface="High Fiber"/>
              </a:rPr>
              <a:t>mike </a:t>
            </a:r>
            <a:r>
              <a:rPr lang="en-US" sz="4400" dirty="0" err="1" smtClean="0">
                <a:latin typeface="High Fiber"/>
                <a:cs typeface="High Fiber"/>
              </a:rPr>
              <a:t>cantelon</a:t>
            </a:r>
            <a:endParaRPr lang="en-US" sz="4400" dirty="0" smtClean="0">
              <a:latin typeface="High Fiber"/>
              <a:cs typeface="High Fiber"/>
            </a:endParaRPr>
          </a:p>
          <a:p>
            <a:pPr algn="ctr"/>
            <a:r>
              <a:rPr lang="en-US" sz="4400" dirty="0" smtClean="0">
                <a:solidFill>
                  <a:schemeClr val="bg2">
                    <a:lumMod val="50000"/>
                  </a:schemeClr>
                </a:solidFill>
                <a:latin typeface="High Fiber"/>
                <a:cs typeface="High Fiber"/>
              </a:rPr>
              <a:t>@</a:t>
            </a:r>
            <a:r>
              <a:rPr lang="en-US" sz="4400" dirty="0" err="1" smtClean="0">
                <a:solidFill>
                  <a:schemeClr val="bg2">
                    <a:lumMod val="50000"/>
                  </a:schemeClr>
                </a:solidFill>
                <a:latin typeface="High Fiber"/>
                <a:cs typeface="High Fiber"/>
              </a:rPr>
              <a:t>mcantelon</a:t>
            </a:r>
            <a:endParaRPr lang="en-US" sz="4400" dirty="0" smtClean="0">
              <a:solidFill>
                <a:schemeClr val="bg2">
                  <a:lumMod val="50000"/>
                </a:schemeClr>
              </a:solidFill>
              <a:latin typeface="High Fiber"/>
              <a:cs typeface="High Fiber"/>
            </a:endParaRPr>
          </a:p>
          <a:p>
            <a:pPr algn="ctr"/>
            <a:r>
              <a:rPr lang="en-US" sz="4400" dirty="0" err="1" smtClean="0">
                <a:solidFill>
                  <a:schemeClr val="bg2">
                    <a:lumMod val="50000"/>
                  </a:schemeClr>
                </a:solidFill>
                <a:latin typeface="High Fiber"/>
                <a:cs typeface="High Fiber"/>
              </a:rPr>
              <a:t>mikecantelon.com</a:t>
            </a:r>
            <a:endParaRPr lang="en-US" sz="4400" dirty="0">
              <a:solidFill>
                <a:schemeClr val="bg2">
                  <a:lumMod val="50000"/>
                </a:schemeClr>
              </a:solidFill>
              <a:latin typeface="High Fiber"/>
              <a:cs typeface="High Fiber"/>
            </a:endParaRPr>
          </a:p>
        </p:txBody>
      </p:sp>
    </p:spTree>
    <p:extLst>
      <p:ext uri="{BB962C8B-B14F-4D97-AF65-F5344CB8AC3E}">
        <p14:creationId xmlns:p14="http://schemas.microsoft.com/office/powerpoint/2010/main" val="3668175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389860" y="396949"/>
            <a:ext cx="8392633" cy="6400800"/>
          </a:xfrm>
        </p:spPr>
        <p:txBody>
          <a:bodyPr>
            <a:normAutofit/>
          </a:bodyPr>
          <a:lstStyle/>
          <a:p>
            <a:r>
              <a:rPr lang="en-US" dirty="0" err="1"/>
              <a:t>var</a:t>
            </a:r>
            <a:r>
              <a:rPr lang="en-US" dirty="0"/>
              <a:t> Hapi = require('hapi');</a:t>
            </a:r>
          </a:p>
          <a:p>
            <a:endParaRPr lang="en-US" dirty="0" smtClean="0"/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server = new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Hapi.Server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(8000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);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dirty="0" smtClean="0"/>
          </a:p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smtClean="0"/>
              <a:t>handler </a:t>
            </a:r>
            <a:r>
              <a:rPr lang="en-US" dirty="0"/>
              <a:t>= </a:t>
            </a:r>
            <a:r>
              <a:rPr lang="en-US" dirty="0" smtClean="0"/>
              <a:t>function </a:t>
            </a:r>
            <a:r>
              <a:rPr lang="en-US" dirty="0"/>
              <a:t>(request) {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request.reply</a:t>
            </a:r>
            <a:r>
              <a:rPr lang="en-US" dirty="0" smtClean="0"/>
              <a:t>({ </a:t>
            </a:r>
            <a:r>
              <a:rPr lang="en-US" dirty="0"/>
              <a:t>name: '</a:t>
            </a:r>
            <a:r>
              <a:rPr lang="en-US" dirty="0" err="1"/>
              <a:t>steve</a:t>
            </a:r>
            <a:r>
              <a:rPr lang="en-US" dirty="0"/>
              <a:t>' });</a:t>
            </a:r>
          </a:p>
          <a:p>
            <a:r>
              <a:rPr lang="en-US" dirty="0" smtClean="0"/>
              <a:t>};</a:t>
            </a:r>
            <a:endParaRPr lang="en-US" dirty="0"/>
          </a:p>
          <a:p>
            <a:endParaRPr lang="en-US" dirty="0"/>
          </a:p>
          <a:p>
            <a:r>
              <a:rPr lang="en-US" dirty="0" err="1" smtClean="0"/>
              <a:t>server.route</a:t>
            </a:r>
            <a:r>
              <a:rPr lang="en-US" dirty="0" smtClean="0"/>
              <a:t>({</a:t>
            </a:r>
          </a:p>
          <a:p>
            <a:r>
              <a:rPr lang="en-US" dirty="0" smtClean="0"/>
              <a:t>  method: 'GET',</a:t>
            </a:r>
          </a:p>
          <a:p>
            <a:r>
              <a:rPr lang="en-US" dirty="0" smtClean="0"/>
              <a:t>  path: '/user',</a:t>
            </a:r>
          </a:p>
          <a:p>
            <a:r>
              <a:rPr lang="en-US" dirty="0" smtClean="0"/>
              <a:t>  handler: handler</a:t>
            </a:r>
          </a:p>
          <a:p>
            <a:r>
              <a:rPr lang="en-US" dirty="0" smtClean="0"/>
              <a:t>});</a:t>
            </a:r>
          </a:p>
          <a:p>
            <a:endParaRPr lang="en-US" dirty="0" smtClean="0"/>
          </a:p>
          <a:p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server.start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();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22782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var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http =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require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('http');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82375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var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http =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require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('http');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var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 server = 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http.createServer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(function (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req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, res) {</a:t>
            </a:r>
          </a:p>
          <a:p>
            <a:endParaRPr lang="en-US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}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);</a:t>
            </a:r>
          </a:p>
          <a:p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96616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rgbClr val="0D0D0D"/>
                </a:solidFill>
              </a:rPr>
              <a:t>var</a:t>
            </a:r>
            <a:r>
              <a:rPr lang="en-US" dirty="0">
                <a:solidFill>
                  <a:srgbClr val="0D0D0D"/>
                </a:solidFill>
              </a:rPr>
              <a:t> </a:t>
            </a:r>
            <a:r>
              <a:rPr lang="en-US" dirty="0" smtClean="0">
                <a:solidFill>
                  <a:srgbClr val="0D0D0D"/>
                </a:solidFill>
              </a:rPr>
              <a:t>http = </a:t>
            </a:r>
            <a:r>
              <a:rPr lang="en-US" dirty="0">
                <a:solidFill>
                  <a:srgbClr val="0D0D0D"/>
                </a:solidFill>
              </a:rPr>
              <a:t>require</a:t>
            </a:r>
            <a:r>
              <a:rPr lang="en-US" dirty="0" smtClean="0">
                <a:solidFill>
                  <a:srgbClr val="0D0D0D"/>
                </a:solidFill>
              </a:rPr>
              <a:t>('http');</a:t>
            </a:r>
            <a:endParaRPr lang="en-US" dirty="0">
              <a:solidFill>
                <a:srgbClr val="0D0D0D"/>
              </a:solidFill>
            </a:endParaRPr>
          </a:p>
          <a:p>
            <a:endParaRPr lang="en-US" dirty="0">
              <a:solidFill>
                <a:srgbClr val="0D0D0D"/>
              </a:solidFill>
            </a:endParaRPr>
          </a:p>
          <a:p>
            <a:r>
              <a:rPr lang="en-US" dirty="0" err="1">
                <a:solidFill>
                  <a:srgbClr val="0D0D0D"/>
                </a:solidFill>
              </a:rPr>
              <a:t>var</a:t>
            </a:r>
            <a:r>
              <a:rPr lang="en-US" dirty="0">
                <a:solidFill>
                  <a:srgbClr val="0D0D0D"/>
                </a:solidFill>
              </a:rPr>
              <a:t> server = </a:t>
            </a:r>
            <a:r>
              <a:rPr lang="en-US" dirty="0" err="1">
                <a:solidFill>
                  <a:srgbClr val="0D0D0D"/>
                </a:solidFill>
              </a:rPr>
              <a:t>http.createServer</a:t>
            </a:r>
            <a:r>
              <a:rPr lang="en-US" dirty="0">
                <a:solidFill>
                  <a:srgbClr val="0D0D0D"/>
                </a:solidFill>
              </a:rPr>
              <a:t>(function (</a:t>
            </a:r>
            <a:r>
              <a:rPr lang="en-US" dirty="0" err="1">
                <a:solidFill>
                  <a:srgbClr val="0D0D0D"/>
                </a:solidFill>
              </a:rPr>
              <a:t>req</a:t>
            </a:r>
            <a:r>
              <a:rPr lang="en-US" dirty="0">
                <a:solidFill>
                  <a:srgbClr val="0D0D0D"/>
                </a:solidFill>
              </a:rPr>
              <a:t>, res) {</a:t>
            </a:r>
          </a:p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    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res.writeHead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(200, {'Content-Type': 'application/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json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'});</a:t>
            </a:r>
          </a:p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    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var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 result = {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version: '1.0.0'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};</a:t>
            </a:r>
          </a:p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    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res.end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JSON.stringify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(result));</a:t>
            </a:r>
          </a:p>
          <a:p>
            <a:r>
              <a:rPr lang="en-US" dirty="0">
                <a:solidFill>
                  <a:srgbClr val="0D0D0D"/>
                </a:solidFill>
              </a:rPr>
              <a:t>});</a:t>
            </a:r>
          </a:p>
          <a:p>
            <a:endParaRPr lang="en-US" dirty="0">
              <a:solidFill>
                <a:srgbClr val="0D0D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96616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rgbClr val="0D0D0D"/>
                </a:solidFill>
              </a:rPr>
              <a:t>var</a:t>
            </a:r>
            <a:r>
              <a:rPr lang="en-US" dirty="0">
                <a:solidFill>
                  <a:srgbClr val="0D0D0D"/>
                </a:solidFill>
              </a:rPr>
              <a:t> </a:t>
            </a:r>
            <a:r>
              <a:rPr lang="en-US" dirty="0" smtClean="0">
                <a:solidFill>
                  <a:srgbClr val="0D0D0D"/>
                </a:solidFill>
              </a:rPr>
              <a:t>http = </a:t>
            </a:r>
            <a:r>
              <a:rPr lang="en-US" dirty="0">
                <a:solidFill>
                  <a:srgbClr val="0D0D0D"/>
                </a:solidFill>
              </a:rPr>
              <a:t>require</a:t>
            </a:r>
            <a:r>
              <a:rPr lang="en-US" dirty="0" smtClean="0">
                <a:solidFill>
                  <a:srgbClr val="0D0D0D"/>
                </a:solidFill>
              </a:rPr>
              <a:t>('http');</a:t>
            </a:r>
            <a:endParaRPr lang="en-US" dirty="0">
              <a:solidFill>
                <a:srgbClr val="0D0D0D"/>
              </a:solidFill>
            </a:endParaRPr>
          </a:p>
          <a:p>
            <a:endParaRPr lang="en-US" dirty="0">
              <a:solidFill>
                <a:srgbClr val="0D0D0D"/>
              </a:solidFill>
            </a:endParaRPr>
          </a:p>
          <a:p>
            <a:r>
              <a:rPr lang="en-US" dirty="0" err="1">
                <a:solidFill>
                  <a:srgbClr val="0D0D0D"/>
                </a:solidFill>
              </a:rPr>
              <a:t>var</a:t>
            </a:r>
            <a:r>
              <a:rPr lang="en-US" dirty="0">
                <a:solidFill>
                  <a:srgbClr val="0D0D0D"/>
                </a:solidFill>
              </a:rPr>
              <a:t> server = </a:t>
            </a:r>
            <a:r>
              <a:rPr lang="en-US" dirty="0" err="1">
                <a:solidFill>
                  <a:srgbClr val="0D0D0D"/>
                </a:solidFill>
              </a:rPr>
              <a:t>http.createServer</a:t>
            </a:r>
            <a:r>
              <a:rPr lang="en-US" dirty="0">
                <a:solidFill>
                  <a:srgbClr val="0D0D0D"/>
                </a:solidFill>
              </a:rPr>
              <a:t>(function (</a:t>
            </a:r>
            <a:r>
              <a:rPr lang="en-US" dirty="0" err="1">
                <a:solidFill>
                  <a:srgbClr val="0D0D0D"/>
                </a:solidFill>
              </a:rPr>
              <a:t>req</a:t>
            </a:r>
            <a:r>
              <a:rPr lang="en-US" dirty="0">
                <a:solidFill>
                  <a:srgbClr val="0D0D0D"/>
                </a:solidFill>
              </a:rPr>
              <a:t>, res) {</a:t>
            </a:r>
          </a:p>
          <a:p>
            <a:r>
              <a:rPr lang="en-US" dirty="0">
                <a:solidFill>
                  <a:srgbClr val="0D0D0D"/>
                </a:solidFill>
              </a:rPr>
              <a:t>    </a:t>
            </a:r>
            <a:r>
              <a:rPr lang="en-US" dirty="0" err="1">
                <a:solidFill>
                  <a:srgbClr val="0D0D0D"/>
                </a:solidFill>
              </a:rPr>
              <a:t>res.writeHead</a:t>
            </a:r>
            <a:r>
              <a:rPr lang="en-US" dirty="0">
                <a:solidFill>
                  <a:srgbClr val="0D0D0D"/>
                </a:solidFill>
              </a:rPr>
              <a:t>(200, {'Content-Type': 'application/</a:t>
            </a:r>
            <a:r>
              <a:rPr lang="en-US" dirty="0" err="1">
                <a:solidFill>
                  <a:srgbClr val="0D0D0D"/>
                </a:solidFill>
              </a:rPr>
              <a:t>json</a:t>
            </a:r>
            <a:r>
              <a:rPr lang="en-US" dirty="0">
                <a:solidFill>
                  <a:srgbClr val="0D0D0D"/>
                </a:solidFill>
              </a:rPr>
              <a:t>'});</a:t>
            </a:r>
          </a:p>
          <a:p>
            <a:r>
              <a:rPr lang="en-US" dirty="0">
                <a:solidFill>
                  <a:srgbClr val="0D0D0D"/>
                </a:solidFill>
              </a:rPr>
              <a:t>    </a:t>
            </a:r>
            <a:r>
              <a:rPr lang="en-US" dirty="0" err="1">
                <a:solidFill>
                  <a:srgbClr val="0D0D0D"/>
                </a:solidFill>
              </a:rPr>
              <a:t>var</a:t>
            </a:r>
            <a:r>
              <a:rPr lang="en-US" dirty="0">
                <a:solidFill>
                  <a:srgbClr val="0D0D0D"/>
                </a:solidFill>
              </a:rPr>
              <a:t> result = { </a:t>
            </a:r>
            <a:r>
              <a:rPr lang="en-US" dirty="0" smtClean="0">
                <a:solidFill>
                  <a:srgbClr val="0D0D0D"/>
                </a:solidFill>
              </a:rPr>
              <a:t>version: '1.0.0' </a:t>
            </a:r>
            <a:r>
              <a:rPr lang="en-US" dirty="0">
                <a:solidFill>
                  <a:srgbClr val="0D0D0D"/>
                </a:solidFill>
              </a:rPr>
              <a:t>};</a:t>
            </a:r>
          </a:p>
          <a:p>
            <a:r>
              <a:rPr lang="en-US" dirty="0">
                <a:solidFill>
                  <a:srgbClr val="0D0D0D"/>
                </a:solidFill>
              </a:rPr>
              <a:t>    </a:t>
            </a:r>
            <a:r>
              <a:rPr lang="en-US" dirty="0" err="1">
                <a:solidFill>
                  <a:srgbClr val="0D0D0D"/>
                </a:solidFill>
              </a:rPr>
              <a:t>res.end</a:t>
            </a:r>
            <a:r>
              <a:rPr lang="en-US" dirty="0">
                <a:solidFill>
                  <a:srgbClr val="0D0D0D"/>
                </a:solidFill>
              </a:rPr>
              <a:t>(</a:t>
            </a:r>
            <a:r>
              <a:rPr lang="en-US" dirty="0" err="1">
                <a:solidFill>
                  <a:srgbClr val="0D0D0D"/>
                </a:solidFill>
              </a:rPr>
              <a:t>JSON.stringify</a:t>
            </a:r>
            <a:r>
              <a:rPr lang="en-US" dirty="0">
                <a:solidFill>
                  <a:srgbClr val="0D0D0D"/>
                </a:solidFill>
              </a:rPr>
              <a:t>(result));</a:t>
            </a:r>
          </a:p>
          <a:p>
            <a:r>
              <a:rPr lang="en-US" dirty="0">
                <a:solidFill>
                  <a:srgbClr val="0D0D0D"/>
                </a:solidFill>
              </a:rPr>
              <a:t>});</a:t>
            </a:r>
          </a:p>
          <a:p>
            <a:endParaRPr lang="en-US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server.listen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(8000, 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localhost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);</a:t>
            </a:r>
            <a:endParaRPr lang="en-US" b="1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37598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var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http =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require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('http');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var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server =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http.createServer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(</a:t>
            </a:r>
            <a:r>
              <a:rPr lang="en-US" dirty="0">
                <a:solidFill>
                  <a:srgbClr val="0D0D0D"/>
                </a:solidFill>
              </a:rPr>
              <a:t>function (</a:t>
            </a:r>
            <a:r>
              <a:rPr lang="en-US" dirty="0" err="1">
                <a:solidFill>
                  <a:srgbClr val="0D0D0D"/>
                </a:solidFill>
              </a:rPr>
              <a:t>req</a:t>
            </a:r>
            <a:r>
              <a:rPr lang="en-US" dirty="0">
                <a:solidFill>
                  <a:srgbClr val="0D0D0D"/>
                </a:solidFill>
              </a:rPr>
              <a:t>, res) {</a:t>
            </a:r>
          </a:p>
          <a:p>
            <a:r>
              <a:rPr lang="en-US" dirty="0">
                <a:solidFill>
                  <a:srgbClr val="0D0D0D"/>
                </a:solidFill>
              </a:rPr>
              <a:t>    </a:t>
            </a:r>
            <a:r>
              <a:rPr lang="en-US" dirty="0" err="1">
                <a:solidFill>
                  <a:srgbClr val="0D0D0D"/>
                </a:solidFill>
              </a:rPr>
              <a:t>res.writeHead</a:t>
            </a:r>
            <a:r>
              <a:rPr lang="en-US" dirty="0">
                <a:solidFill>
                  <a:srgbClr val="0D0D0D"/>
                </a:solidFill>
              </a:rPr>
              <a:t>(200, {'Content-Type': 'application/</a:t>
            </a:r>
            <a:r>
              <a:rPr lang="en-US" dirty="0" err="1">
                <a:solidFill>
                  <a:srgbClr val="0D0D0D"/>
                </a:solidFill>
              </a:rPr>
              <a:t>json</a:t>
            </a:r>
            <a:r>
              <a:rPr lang="en-US" dirty="0">
                <a:solidFill>
                  <a:srgbClr val="0D0D0D"/>
                </a:solidFill>
              </a:rPr>
              <a:t>'});</a:t>
            </a:r>
          </a:p>
          <a:p>
            <a:r>
              <a:rPr lang="en-US" dirty="0">
                <a:solidFill>
                  <a:srgbClr val="0D0D0D"/>
                </a:solidFill>
              </a:rPr>
              <a:t>    </a:t>
            </a:r>
            <a:r>
              <a:rPr lang="en-US" dirty="0" err="1">
                <a:solidFill>
                  <a:srgbClr val="0D0D0D"/>
                </a:solidFill>
              </a:rPr>
              <a:t>var</a:t>
            </a:r>
            <a:r>
              <a:rPr lang="en-US" dirty="0">
                <a:solidFill>
                  <a:srgbClr val="0D0D0D"/>
                </a:solidFill>
              </a:rPr>
              <a:t> result = { </a:t>
            </a:r>
            <a:r>
              <a:rPr lang="en-US" dirty="0" smtClean="0">
                <a:solidFill>
                  <a:srgbClr val="0D0D0D"/>
                </a:solidFill>
              </a:rPr>
              <a:t>version: '1.0.0' </a:t>
            </a:r>
            <a:r>
              <a:rPr lang="en-US" dirty="0">
                <a:solidFill>
                  <a:srgbClr val="0D0D0D"/>
                </a:solidFill>
              </a:rPr>
              <a:t>};</a:t>
            </a:r>
          </a:p>
          <a:p>
            <a:r>
              <a:rPr lang="en-US" dirty="0">
                <a:solidFill>
                  <a:srgbClr val="0D0D0D"/>
                </a:solidFill>
              </a:rPr>
              <a:t>    </a:t>
            </a:r>
            <a:r>
              <a:rPr lang="en-US" dirty="0" err="1">
                <a:solidFill>
                  <a:srgbClr val="0D0D0D"/>
                </a:solidFill>
              </a:rPr>
              <a:t>res.end</a:t>
            </a:r>
            <a:r>
              <a:rPr lang="en-US" dirty="0">
                <a:solidFill>
                  <a:srgbClr val="0D0D0D"/>
                </a:solidFill>
              </a:rPr>
              <a:t>(</a:t>
            </a:r>
            <a:r>
              <a:rPr lang="en-US" dirty="0" err="1">
                <a:solidFill>
                  <a:srgbClr val="0D0D0D"/>
                </a:solidFill>
              </a:rPr>
              <a:t>JSON.stringify</a:t>
            </a:r>
            <a:r>
              <a:rPr lang="en-US" dirty="0">
                <a:solidFill>
                  <a:srgbClr val="0D0D0D"/>
                </a:solidFill>
              </a:rPr>
              <a:t>(result));</a:t>
            </a:r>
          </a:p>
          <a:p>
            <a:r>
              <a:rPr lang="en-US" dirty="0">
                <a:solidFill>
                  <a:srgbClr val="0D0D0D"/>
                </a:solidFill>
              </a:rPr>
              <a:t>}</a:t>
            </a:r>
            <a:r>
              <a:rPr lang="en-US" dirty="0">
                <a:solidFill>
                  <a:srgbClr val="AFABAB"/>
                </a:solidFill>
              </a:rPr>
              <a:t>);</a:t>
            </a:r>
          </a:p>
          <a:p>
            <a:endParaRPr lang="en-US" b="1" dirty="0" smtClean="0">
              <a:solidFill>
                <a:srgbClr val="AFABAB"/>
              </a:solidFill>
            </a:endParaRPr>
          </a:p>
          <a:p>
            <a:endParaRPr lang="en-US" b="1" dirty="0">
              <a:solidFill>
                <a:srgbClr val="AFABAB"/>
              </a:solidFill>
            </a:endParaRPr>
          </a:p>
          <a:p>
            <a:endParaRPr lang="en-US" b="1" dirty="0" smtClean="0">
              <a:solidFill>
                <a:srgbClr val="AFABAB"/>
              </a:solidFill>
            </a:endParaRPr>
          </a:p>
          <a:p>
            <a:endParaRPr lang="en-US" b="1" dirty="0">
              <a:solidFill>
                <a:srgbClr val="AFABAB"/>
              </a:solidFill>
            </a:endParaRPr>
          </a:p>
          <a:p>
            <a:r>
              <a:rPr lang="en-US" dirty="0" err="1">
                <a:solidFill>
                  <a:srgbClr val="AFABAB"/>
                </a:solidFill>
              </a:rPr>
              <a:t>server.listen</a:t>
            </a:r>
            <a:r>
              <a:rPr lang="en-US" dirty="0">
                <a:solidFill>
                  <a:srgbClr val="AFABAB"/>
                </a:solidFill>
              </a:rPr>
              <a:t>(8000, </a:t>
            </a:r>
            <a:r>
              <a:rPr lang="en-US" dirty="0" err="1">
                <a:solidFill>
                  <a:srgbClr val="AFABAB"/>
                </a:solidFill>
              </a:rPr>
              <a:t>localhost</a:t>
            </a:r>
            <a:r>
              <a:rPr lang="en-US" dirty="0">
                <a:solidFill>
                  <a:srgbClr val="AFABAB"/>
                </a:solidFill>
              </a:rPr>
              <a:t>);</a:t>
            </a:r>
            <a:endParaRPr lang="en-US" dirty="0" smtClean="0">
              <a:solidFill>
                <a:srgbClr val="AFABA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4726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rgbClr val="0D0D0D"/>
                </a:solidFill>
              </a:rPr>
              <a:t>var</a:t>
            </a:r>
            <a:r>
              <a:rPr lang="en-US" dirty="0">
                <a:solidFill>
                  <a:srgbClr val="0D0D0D"/>
                </a:solidFill>
              </a:rPr>
              <a:t> </a:t>
            </a:r>
            <a:r>
              <a:rPr lang="en-US" dirty="0" smtClean="0">
                <a:solidFill>
                  <a:srgbClr val="0D0D0D"/>
                </a:solidFill>
              </a:rPr>
              <a:t>http = </a:t>
            </a:r>
            <a:r>
              <a:rPr lang="en-US" dirty="0">
                <a:solidFill>
                  <a:srgbClr val="0D0D0D"/>
                </a:solidFill>
              </a:rPr>
              <a:t>require</a:t>
            </a:r>
            <a:r>
              <a:rPr lang="en-US" dirty="0" smtClean="0">
                <a:solidFill>
                  <a:srgbClr val="0D0D0D"/>
                </a:solidFill>
              </a:rPr>
              <a:t>('http');</a:t>
            </a:r>
            <a:endParaRPr lang="en-US" dirty="0">
              <a:solidFill>
                <a:srgbClr val="0D0D0D"/>
              </a:solidFill>
            </a:endParaRPr>
          </a:p>
          <a:p>
            <a:endParaRPr lang="en-US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b="1" dirty="0" err="1">
                <a:solidFill>
                  <a:srgbClr val="ED7D31"/>
                </a:solidFill>
              </a:rPr>
              <a:t>v</a:t>
            </a:r>
            <a:r>
              <a:rPr lang="en-US" b="1" dirty="0" err="1" smtClean="0">
                <a:solidFill>
                  <a:srgbClr val="ED7D31"/>
                </a:solidFill>
              </a:rPr>
              <a:t>ar</a:t>
            </a:r>
            <a:r>
              <a:rPr lang="en-US" b="1" dirty="0" smtClean="0">
                <a:solidFill>
                  <a:srgbClr val="ED7D31"/>
                </a:solidFill>
              </a:rPr>
              <a:t> handler =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function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req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, res) {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  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res.writeHead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(200, {'Content-Type': 'application/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json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'});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  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result = {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version: '1.0.0'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};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  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res.end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JSON.stringify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(result));</a:t>
            </a:r>
          </a:p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};</a:t>
            </a:r>
          </a:p>
          <a:p>
            <a:endParaRPr lang="en-US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b="1" dirty="0" err="1">
                <a:solidFill>
                  <a:srgbClr val="ED7D31"/>
                </a:solidFill>
              </a:rPr>
              <a:t>var</a:t>
            </a:r>
            <a:r>
              <a:rPr lang="en-US" b="1" dirty="0">
                <a:solidFill>
                  <a:srgbClr val="ED7D31"/>
                </a:solidFill>
              </a:rPr>
              <a:t> server = </a:t>
            </a:r>
            <a:r>
              <a:rPr lang="en-US" b="1" dirty="0" err="1">
                <a:solidFill>
                  <a:srgbClr val="ED7D31"/>
                </a:solidFill>
              </a:rPr>
              <a:t>http.createServer</a:t>
            </a:r>
            <a:r>
              <a:rPr lang="en-US" b="1" dirty="0">
                <a:solidFill>
                  <a:srgbClr val="ED7D31"/>
                </a:solidFill>
              </a:rPr>
              <a:t>(handler);</a:t>
            </a:r>
          </a:p>
          <a:p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dirty="0" err="1">
                <a:solidFill>
                  <a:srgbClr val="0D0D0D"/>
                </a:solidFill>
              </a:rPr>
              <a:t>server.listen</a:t>
            </a:r>
            <a:r>
              <a:rPr lang="en-US" dirty="0">
                <a:solidFill>
                  <a:srgbClr val="0D0D0D"/>
                </a:solidFill>
              </a:rPr>
              <a:t>(8000, </a:t>
            </a:r>
            <a:r>
              <a:rPr lang="en-US" dirty="0" err="1">
                <a:solidFill>
                  <a:srgbClr val="0D0D0D"/>
                </a:solidFill>
              </a:rPr>
              <a:t>localhost</a:t>
            </a:r>
            <a:r>
              <a:rPr lang="en-US" dirty="0">
                <a:solidFill>
                  <a:srgbClr val="0D0D0D"/>
                </a:solidFill>
              </a:rPr>
              <a:t>);</a:t>
            </a:r>
            <a:endParaRPr lang="en-US" dirty="0" smtClean="0">
              <a:solidFill>
                <a:srgbClr val="0D0D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23944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http =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require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('http');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v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ar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handler = function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req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, res) {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  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res.writeHead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(200, {'Content-Type': 'application/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json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'});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  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result = {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version: '1.0.0'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};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  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res.end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JSON.stringify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(result));</a:t>
            </a:r>
          </a:p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};</a:t>
            </a:r>
          </a:p>
          <a:p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server =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http.createServer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(handler);</a:t>
            </a: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server.listen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(8000,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localhost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);</a:t>
            </a:r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00917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856</TotalTime>
  <Words>920</Words>
  <Application>Microsoft Macintosh PowerPoint</Application>
  <PresentationFormat>On-screen Show (4:3)</PresentationFormat>
  <Paragraphs>153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basic router facilities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Eran Hammer</dc:creator>
  <cp:lastModifiedBy>Eran Hammer-Lahav</cp:lastModifiedBy>
  <cp:revision>236</cp:revision>
  <dcterms:created xsi:type="dcterms:W3CDTF">2013-01-16T21:39:55Z</dcterms:created>
  <dcterms:modified xsi:type="dcterms:W3CDTF">2013-06-17T11:39:38Z</dcterms:modified>
</cp:coreProperties>
</file>