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4A57-756E-4D40-8167-B9110B99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5D965-8728-43D9-8717-91AA441D3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406B-9ABC-4411-B507-CBE9C4E0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40A7-FCA9-4527-AD3A-C116D010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4929-5911-4F6A-807A-3D4CFBC7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4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D87-3C78-43F4-9198-9D1D5AE9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7F8E8-4447-493A-9820-4FEEDD9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B945-50E9-4670-9BEE-0DF75A26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0C6A-413D-45AD-8DDE-60AD22E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D374-722C-4D75-A5FA-E5F206C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5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41E2-4BCB-4DDB-A428-59BD913B1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1B25-909E-4673-8139-51A23181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393C-75EC-42B7-8B5C-AB7D0E13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F9D6-A885-4335-9C5F-16C54E30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3A9C-6254-4492-A216-4C24447B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1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A0A5-210D-48B5-B997-5D3D6D76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E1D5-B898-43C2-9FB5-CDB78D34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49DD-A980-43B3-A161-BB5B095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AF4B-C374-41FF-B5BE-4996CBD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F524-210D-44C1-B7D4-D8958081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4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8F98-9F33-416E-91AB-65E3595F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D072-1C12-4B2C-9ACE-876D8C25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A24D-68C4-4F46-A7C1-722CD42E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3556-BB9F-4CF4-B405-0191ADEB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53FD-AEDB-48E1-9268-BAB9C9C5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7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C87-D4DE-4C7F-8A9D-3C309581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016F-8B99-4C0F-A7AE-D444184B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D5FD4-308A-46BD-84AC-1615D891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B6F6-D630-45CC-9E4B-8321C146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B166-C567-4BCD-869D-D8E5F23E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BD67-8F6C-4341-8723-98782398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3A9-DA5D-4B4B-9499-35D1717A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408A4-6871-443F-8400-D609CE0C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8B035-AD4C-4C06-B1F3-770CFD65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38D5D-BE73-482B-981F-9E2A6598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B49FE-82BE-4494-A463-3515BBF35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4F684-5B3A-4847-9A22-194C1619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407C4-48EB-44EE-A3DD-8572F97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644A-7DEE-47FB-81BE-7DB0FB6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6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22C8-0ED5-4C2E-B1CB-A46B788A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A3B25-67B6-4A33-BE57-230C437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88F77-D56A-468A-B229-D011D18C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9D985-F0C7-42AB-971C-BB3C39D8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48F7B-36E4-449E-AA7A-4F3FE127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C28CA-DAA7-42CE-8801-AE333740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F494-14F1-43C1-9BD5-667D2726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7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A5E-54E4-44B8-A37F-B02E3E1A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B0F1-CFDD-482B-B3DD-000E0C30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F4E0-73FC-40B8-A4A4-FBD68B7C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E356C-C8D1-4347-A22E-A05B2DF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0CDB-7BC8-4244-BC29-7D9BF37C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58210-B475-4513-8932-54F93D45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0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4714-F4DF-47AA-A86B-B6A1DC7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B23F8-C235-4731-81C5-30BFF3761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773E-58F5-4730-8186-D1C45E21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013A-853D-4936-945B-18245AA5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238B-5B1D-4B2C-AB9E-48D55B34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288FB-7325-4CB5-B470-616653A3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8DE3D-BECA-4F5C-B99C-54E453E7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4161F-C32E-48D1-A105-C4A6A953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F981-9430-43C9-B981-CB759EAC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0622-F1F6-4C7F-95D0-3B0D6B0D0D38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2C1C-BC7D-4244-B1F8-4B43B97B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F3CF-CC02-4690-86F0-92F119343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E9A1-A1C3-493C-922F-AD8182008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986-140F-4BB1-83F0-90ED3EEED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Wheels and Bearings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6517-0B14-4102-91E3-6FABAB152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6C7C-D18C-4E5E-B425-D20D5E36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Wheel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C55D-2C6D-40A7-AB63-1B63DEF7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Polyurethane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μ-rolling = 0.02-0.04	Acceptable for non-driven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μ-static = 0.2		Insufficient for driven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Rubber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μ-static = 0.35-45	</a:t>
            </a:r>
            <a:r>
              <a:rPr lang="en-GB" dirty="0"/>
              <a:t> 75-125% Improvement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4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CCF-8C16-4721-A3D4-A7B81083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Bearing Materials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B6C1A-3BD0-4869-82DD-CB9C98C00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09521"/>
              </p:ext>
            </p:extLst>
          </p:nvPr>
        </p:nvGraphicFramePr>
        <p:xfrm>
          <a:off x="2602976" y="1694619"/>
          <a:ext cx="6986048" cy="2337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6512">
                  <a:extLst>
                    <a:ext uri="{9D8B030D-6E8A-4147-A177-3AD203B41FA5}">
                      <a16:colId xmlns:a16="http://schemas.microsoft.com/office/drawing/2014/main" val="2186428407"/>
                    </a:ext>
                  </a:extLst>
                </a:gridCol>
                <a:gridCol w="1746512">
                  <a:extLst>
                    <a:ext uri="{9D8B030D-6E8A-4147-A177-3AD203B41FA5}">
                      <a16:colId xmlns:a16="http://schemas.microsoft.com/office/drawing/2014/main" val="2012877057"/>
                    </a:ext>
                  </a:extLst>
                </a:gridCol>
                <a:gridCol w="1746512">
                  <a:extLst>
                    <a:ext uri="{9D8B030D-6E8A-4147-A177-3AD203B41FA5}">
                      <a16:colId xmlns:a16="http://schemas.microsoft.com/office/drawing/2014/main" val="2878522702"/>
                    </a:ext>
                  </a:extLst>
                </a:gridCol>
                <a:gridCol w="1746512">
                  <a:extLst>
                    <a:ext uri="{9D8B030D-6E8A-4147-A177-3AD203B41FA5}">
                      <a16:colId xmlns:a16="http://schemas.microsoft.com/office/drawing/2014/main" val="2163368288"/>
                    </a:ext>
                  </a:extLst>
                </a:gridCol>
              </a:tblGrid>
              <a:tr h="759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Material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σ</a:t>
                      </a:r>
                      <a:r>
                        <a:rPr lang="en-GB" sz="1400" baseline="-25000" dirty="0" err="1">
                          <a:effectLst/>
                        </a:rPr>
                        <a:t>UTS</a:t>
                      </a:r>
                      <a:r>
                        <a:rPr lang="en-GB" sz="1400" baseline="-25000" dirty="0">
                          <a:effectLst/>
                        </a:rPr>
                        <a:t> </a:t>
                      </a:r>
                      <a:r>
                        <a:rPr lang="en-GB" sz="1400" dirty="0">
                          <a:effectLst/>
                        </a:rPr>
                        <a:t>(MPa)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Brinell Hardness (kg/mm</a:t>
                      </a:r>
                      <a:r>
                        <a:rPr lang="en-GB" sz="1400" baseline="30000" dirty="0">
                          <a:effectLst/>
                        </a:rPr>
                        <a:t>2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Approximate Cost (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£)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420945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Steel: SAE-AISI 52100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590-2100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180-210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239353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Titanium: ASTM Grades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903978"/>
                  </a:ext>
                </a:extLst>
              </a:tr>
              <a:tr h="759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Ceramic: Silicon Nitride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1479 (converted from Vickers’ hardness)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70-115</a:t>
                      </a:r>
                      <a:endParaRPr lang="en-GB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1908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ADC70F-5E19-4925-B9C1-448255D842D0}"/>
              </a:ext>
            </a:extLst>
          </p:cNvPr>
          <p:cNvSpPr txBox="1"/>
          <p:nvPr/>
        </p:nvSpPr>
        <p:spPr>
          <a:xfrm>
            <a:off x="2602975" y="4358937"/>
            <a:ext cx="698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Steel and Titanium perform similarly</a:t>
            </a:r>
          </a:p>
          <a:p>
            <a:r>
              <a:rPr lang="en-US" dirty="0"/>
              <a:t>Titanium </a:t>
            </a:r>
            <a:r>
              <a:rPr lang="en-GB" dirty="0"/>
              <a:t>favoured</a:t>
            </a:r>
            <a:r>
              <a:rPr lang="en-US" dirty="0"/>
              <a:t> due to greater wear and corrosion resistance despite greater cost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3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3D6-84F1-42E4-8502-30F21B2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Wheel-Gear Adhesives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78E2C-EE64-477B-8CC1-F3C074230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03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Estimated Minimum Tensile Strength Required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~0.15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78E2C-EE64-477B-8CC1-F3C074230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03275"/>
              </a:xfrm>
              <a:blipFill>
                <a:blip r:embed="rId2"/>
                <a:stretch>
                  <a:fillRect l="-1217" t="-10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6E5BE6-C12A-4546-ABD9-D467DD3F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79663"/>
              </p:ext>
            </p:extLst>
          </p:nvPr>
        </p:nvGraphicFramePr>
        <p:xfrm>
          <a:off x="967740" y="2496343"/>
          <a:ext cx="9235440" cy="2969002"/>
        </p:xfrm>
        <a:graphic>
          <a:graphicData uri="http://schemas.openxmlformats.org/drawingml/2006/table">
            <a:tbl>
              <a:tblPr firstRow="1" firstCol="1" bandRow="1"/>
              <a:tblGrid>
                <a:gridCol w="1786447">
                  <a:extLst>
                    <a:ext uri="{9D8B030D-6E8A-4147-A177-3AD203B41FA5}">
                      <a16:colId xmlns:a16="http://schemas.microsoft.com/office/drawing/2014/main" val="2688700677"/>
                    </a:ext>
                  </a:extLst>
                </a:gridCol>
                <a:gridCol w="1922685">
                  <a:extLst>
                    <a:ext uri="{9D8B030D-6E8A-4147-A177-3AD203B41FA5}">
                      <a16:colId xmlns:a16="http://schemas.microsoft.com/office/drawing/2014/main" val="1593320515"/>
                    </a:ext>
                  </a:extLst>
                </a:gridCol>
                <a:gridCol w="1243548">
                  <a:extLst>
                    <a:ext uri="{9D8B030D-6E8A-4147-A177-3AD203B41FA5}">
                      <a16:colId xmlns:a16="http://schemas.microsoft.com/office/drawing/2014/main" val="1994916158"/>
                    </a:ext>
                  </a:extLst>
                </a:gridCol>
                <a:gridCol w="1491437">
                  <a:extLst>
                    <a:ext uri="{9D8B030D-6E8A-4147-A177-3AD203B41FA5}">
                      <a16:colId xmlns:a16="http://schemas.microsoft.com/office/drawing/2014/main" val="3971392270"/>
                    </a:ext>
                  </a:extLst>
                </a:gridCol>
                <a:gridCol w="1587725">
                  <a:extLst>
                    <a:ext uri="{9D8B030D-6E8A-4147-A177-3AD203B41FA5}">
                      <a16:colId xmlns:a16="http://schemas.microsoft.com/office/drawing/2014/main" val="4292710762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847909438"/>
                    </a:ext>
                  </a:extLst>
                </a:gridCol>
              </a:tblGrid>
              <a:tr h="306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Adhesive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Tensile Strength (N/mm</a:t>
                      </a:r>
                      <a:r>
                        <a:rPr lang="en-GB" sz="1400" u="sng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(£/gram)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Cost(£/mm</a:t>
                      </a:r>
                      <a:r>
                        <a:rPr lang="en-GB" sz="1400" u="sng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(per wheel)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93384"/>
                  </a:ext>
                </a:extLst>
              </a:tr>
              <a:tr h="62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Weicon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GMK 2410 Rubber Metal Contact Adhesive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 (Steel to SBR Rubber)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3.72x10^-5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0.0954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1814"/>
                  </a:ext>
                </a:extLst>
              </a:tr>
              <a:tr h="947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Cole-</a:t>
                      </a:r>
                      <a:r>
                        <a:rPr lang="en-GB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Parmer</a:t>
                      </a: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Silicone Rubber Bonding Cement: DOWSIL™ 732 Multi-Purpose Sealant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4.101x10^-5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49041"/>
                  </a:ext>
                </a:extLst>
              </a:tr>
              <a:tr h="947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Loctite Super Glue ULTRA Gel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21.12 (Aluminium to Rubber)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4.869x10^-4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70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2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185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Wheels and Bearings</vt:lpstr>
      <vt:lpstr>Wheel Materials</vt:lpstr>
      <vt:lpstr>Bearing Materials</vt:lpstr>
      <vt:lpstr>Wheel-Gear Adhesives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Wheels and Bearings</dc:title>
  <dc:creator>Hugo</dc:creator>
  <cp:lastModifiedBy>Hugo</cp:lastModifiedBy>
  <cp:revision>9</cp:revision>
  <dcterms:created xsi:type="dcterms:W3CDTF">2020-02-12T12:46:46Z</dcterms:created>
  <dcterms:modified xsi:type="dcterms:W3CDTF">2020-02-14T11:23:57Z</dcterms:modified>
</cp:coreProperties>
</file>