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Algoritmi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a </a:t>
            </a:r>
            <a:r>
              <a:rPr lang="en-US" dirty="0" err="1" smtClean="0"/>
              <a:t>sirurilor</a:t>
            </a:r>
            <a:r>
              <a:rPr lang="en-US" dirty="0" smtClean="0"/>
              <a:t> de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naturale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Ion-Marian </a:t>
            </a:r>
            <a:r>
              <a:rPr lang="en-US" dirty="0" err="1" smtClean="0"/>
              <a:t>Anghelina</a:t>
            </a:r>
            <a:r>
              <a:rPr lang="en-US" dirty="0" smtClean="0"/>
              <a:t>, </a:t>
            </a:r>
            <a:r>
              <a:rPr lang="en-US" dirty="0" err="1" smtClean="0"/>
              <a:t>Universitatea</a:t>
            </a:r>
            <a:r>
              <a:rPr lang="en-US" dirty="0" smtClean="0"/>
              <a:t> din </a:t>
            </a:r>
            <a:r>
              <a:rPr lang="en-US" dirty="0" err="1" smtClean="0"/>
              <a:t>Bucuresti</a:t>
            </a:r>
            <a:r>
              <a:rPr lang="en-US" dirty="0" smtClean="0"/>
              <a:t>, </a:t>
            </a:r>
            <a:r>
              <a:rPr lang="en-US" dirty="0" err="1" smtClean="0"/>
              <a:t>grupa</a:t>
            </a:r>
            <a:r>
              <a:rPr lang="en-US" dirty="0" smtClean="0"/>
              <a:t> 152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radixSort</a:t>
            </a:r>
            <a:r>
              <a:rPr lang="en-US" dirty="0" smtClean="0"/>
              <a:t> cu </a:t>
            </a:r>
            <a:r>
              <a:rPr lang="en-US" dirty="0" err="1" smtClean="0"/>
              <a:t>baza</a:t>
            </a:r>
            <a:r>
              <a:rPr lang="en-US" dirty="0" smtClean="0"/>
              <a:t> 2^4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O(n*</a:t>
            </a:r>
            <a:r>
              <a:rPr lang="en-US" dirty="0" err="1" smtClean="0"/>
              <a:t>maxVal</a:t>
            </a:r>
            <a:r>
              <a:rPr lang="en-US" dirty="0" smtClean="0"/>
              <a:t>/16) 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</a:t>
            </a:r>
            <a:r>
              <a:rPr lang="en-US" dirty="0" smtClean="0"/>
              <a:t>O(</a:t>
            </a:r>
            <a:r>
              <a:rPr lang="en-US" dirty="0" err="1" smtClean="0"/>
              <a:t>n+base</a:t>
            </a:r>
            <a:r>
              <a:rPr lang="en-US" dirty="0" smtClean="0"/>
              <a:t>) </a:t>
            </a:r>
            <a:r>
              <a:rPr lang="en-US" dirty="0" err="1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0.5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smtClean="0"/>
              <a:t>224.2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0.3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smtClean="0"/>
              <a:t>211.6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40.8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0.3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0.8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129.8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212.9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smtClean="0"/>
              <a:t>340.6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smtClean="0"/>
              <a:t>2^10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O(n*</a:t>
            </a:r>
            <a:r>
              <a:rPr lang="en-US" dirty="0" err="1" smtClean="0"/>
              <a:t>maxVal</a:t>
            </a:r>
            <a:r>
              <a:rPr lang="en-US" dirty="0" smtClean="0"/>
              <a:t>/1024) 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O(</a:t>
            </a:r>
            <a:r>
              <a:rPr lang="en-US" dirty="0" err="1"/>
              <a:t>n+base</a:t>
            </a:r>
            <a:r>
              <a:rPr lang="en-US" dirty="0"/>
              <a:t>) </a:t>
            </a:r>
            <a:r>
              <a:rPr lang="en-US" dirty="0" err="1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0.8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smtClean="0"/>
              <a:t>95.7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</a:t>
            </a:r>
            <a:r>
              <a:rPr lang="en-US" dirty="0" smtClean="0"/>
              <a:t>: 97.8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43.1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0.5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1.4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1.9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53.8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105.6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smtClean="0"/>
              <a:t>155.1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countingSort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</a:t>
            </a:r>
            <a:r>
              <a:rPr lang="en-US" dirty="0" err="1" smtClean="0"/>
              <a:t>n+maxVal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</a:t>
            </a:r>
            <a:r>
              <a:rPr lang="en-US" dirty="0" smtClean="0"/>
              <a:t>O(</a:t>
            </a:r>
            <a:r>
              <a:rPr lang="en-US" dirty="0" err="1" smtClean="0"/>
              <a:t>maxVal</a:t>
            </a:r>
            <a:r>
              <a:rPr lang="en-US" dirty="0" smtClean="0"/>
              <a:t>) </a:t>
            </a:r>
            <a:r>
              <a:rPr lang="en-US" dirty="0" err="1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smtClean="0"/>
              <a:t>34.1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smtClean="0"/>
              <a:t>36.7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30.6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0</a:t>
            </a:r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7.9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30.7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57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err="1" smtClean="0"/>
              <a:t>inf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sort (</a:t>
            </a:r>
            <a:r>
              <a:rPr lang="en-US" dirty="0" err="1" smtClean="0"/>
              <a:t>introSort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O(n*log(n)) 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</a:t>
            </a:r>
            <a:r>
              <a:rPr lang="en-US" dirty="0" smtClean="0"/>
              <a:t>O(log(n)) </a:t>
            </a:r>
            <a:r>
              <a:rPr lang="en-US" dirty="0" err="1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0</a:t>
            </a:r>
          </a:p>
          <a:p>
            <a:r>
              <a:rPr lang="en-US" dirty="0" err="1"/>
              <a:t>Testul</a:t>
            </a:r>
            <a:r>
              <a:rPr lang="en-US" dirty="0"/>
              <a:t> 2:  34.1</a:t>
            </a:r>
          </a:p>
          <a:p>
            <a:r>
              <a:rPr lang="en-US" dirty="0" err="1"/>
              <a:t>Testul</a:t>
            </a:r>
            <a:r>
              <a:rPr lang="en-US" dirty="0"/>
              <a:t> 3: 0</a:t>
            </a:r>
          </a:p>
          <a:p>
            <a:r>
              <a:rPr lang="en-US" dirty="0" err="1"/>
              <a:t>Testul</a:t>
            </a:r>
            <a:r>
              <a:rPr lang="en-US" dirty="0"/>
              <a:t> 4: 36.7</a:t>
            </a:r>
          </a:p>
          <a:p>
            <a:r>
              <a:rPr lang="en-US" dirty="0" err="1"/>
              <a:t>Testul</a:t>
            </a:r>
            <a:r>
              <a:rPr lang="en-US" dirty="0"/>
              <a:t> 5: 30.6</a:t>
            </a:r>
          </a:p>
          <a:p>
            <a:r>
              <a:rPr lang="en-US" dirty="0" err="1"/>
              <a:t>Testul</a:t>
            </a:r>
            <a:r>
              <a:rPr lang="en-US" dirty="0"/>
              <a:t> 6: 0</a:t>
            </a:r>
          </a:p>
          <a:p>
            <a:r>
              <a:rPr lang="en-US" dirty="0" err="1"/>
              <a:t>Testul</a:t>
            </a:r>
            <a:r>
              <a:rPr lang="en-US" dirty="0"/>
              <a:t> 7: 7.9</a:t>
            </a:r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err="1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30.7</a:t>
            </a:r>
          </a:p>
          <a:p>
            <a:r>
              <a:rPr lang="en-US" dirty="0" err="1"/>
              <a:t>Testul</a:t>
            </a:r>
            <a:r>
              <a:rPr lang="en-US" dirty="0"/>
              <a:t> 10: 57</a:t>
            </a:r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err="1"/>
              <a:t>inf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</a:t>
            </a:r>
            <a:r>
              <a:rPr lang="en-US" dirty="0" smtClean="0"/>
              <a:t>, cine </a:t>
            </a:r>
            <a:r>
              <a:rPr lang="en-US" dirty="0" err="1" smtClean="0"/>
              <a:t>sunt</a:t>
            </a:r>
            <a:r>
              <a:rPr lang="en-US" dirty="0" smtClean="0"/>
              <a:t> “</a:t>
            </a:r>
            <a:r>
              <a:rPr lang="en-US" dirty="0" err="1" smtClean="0"/>
              <a:t>campionii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r>
              <a:rPr lang="en-US" dirty="0" smtClean="0"/>
              <a:t> in </a:t>
            </a:r>
            <a:r>
              <a:rPr lang="en-US" dirty="0" err="1" smtClean="0"/>
              <a:t>felul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err="1" smtClean="0"/>
              <a:t>countSort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quicksort cu pivot random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quicksort cu pivot fix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quicksort cu pivot random </a:t>
            </a:r>
            <a:r>
              <a:rPr lang="en-US" dirty="0" err="1" smtClean="0"/>
              <a:t>si</a:t>
            </a:r>
            <a:r>
              <a:rPr lang="en-US" dirty="0" smtClean="0"/>
              <a:t> STL 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err="1" smtClean="0"/>
              <a:t>radixSort</a:t>
            </a:r>
            <a:r>
              <a:rPr lang="en-US" dirty="0" smtClean="0"/>
              <a:t> cu </a:t>
            </a:r>
            <a:r>
              <a:rPr lang="en-US" dirty="0" err="1" smtClean="0"/>
              <a:t>baza</a:t>
            </a:r>
            <a:r>
              <a:rPr lang="en-US" dirty="0" smtClean="0"/>
              <a:t> 1024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Observatii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Dupa</a:t>
            </a:r>
            <a:r>
              <a:rPr lang="en-US" dirty="0" smtClean="0"/>
              <a:t> cum ne-am </a:t>
            </a:r>
            <a:r>
              <a:rPr lang="en-US" dirty="0" err="1" smtClean="0"/>
              <a:t>astepta</a:t>
            </a:r>
            <a:r>
              <a:rPr lang="en-US" dirty="0" smtClean="0"/>
              <a:t>, nu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niciun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care </a:t>
            </a:r>
            <a:r>
              <a:rPr lang="en-US" dirty="0" err="1" smtClean="0"/>
              <a:t>sa</a:t>
            </a:r>
            <a:r>
              <a:rPr lang="en-US" dirty="0" smtClean="0"/>
              <a:t> fie “</a:t>
            </a:r>
            <a:r>
              <a:rPr lang="en-US" dirty="0" err="1" smtClean="0"/>
              <a:t>optim</a:t>
            </a:r>
            <a:r>
              <a:rPr lang="en-US" dirty="0" smtClean="0"/>
              <a:t>”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tipurile</a:t>
            </a:r>
            <a:r>
              <a:rPr lang="en-US" dirty="0" smtClean="0"/>
              <a:t> de teste.</a:t>
            </a:r>
          </a:p>
          <a:p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comparativ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limitat</a:t>
            </a:r>
            <a:r>
              <a:rPr lang="en-US" dirty="0" smtClean="0"/>
              <a:t> </a:t>
            </a:r>
            <a:r>
              <a:rPr lang="en-US" dirty="0" err="1" smtClean="0"/>
              <a:t>teoretic</a:t>
            </a:r>
            <a:r>
              <a:rPr lang="en-US" dirty="0" smtClean="0"/>
              <a:t> la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  <a:r>
              <a:rPr lang="en-US" dirty="0" err="1" smtClean="0"/>
              <a:t>complexitate-timp</a:t>
            </a:r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ale </a:t>
            </a:r>
            <a:r>
              <a:rPr lang="en-US" dirty="0" err="1" smtClean="0"/>
              <a:t>variabilei</a:t>
            </a:r>
            <a:r>
              <a:rPr lang="en-US" dirty="0" smtClean="0"/>
              <a:t> </a:t>
            </a:r>
            <a:r>
              <a:rPr lang="en-US" dirty="0" err="1" smtClean="0"/>
              <a:t>maxVal</a:t>
            </a:r>
            <a:r>
              <a:rPr lang="en-US" dirty="0" smtClean="0"/>
              <a:t>,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countingSort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in general,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, </a:t>
            </a:r>
            <a:r>
              <a:rPr lang="en-US" dirty="0" err="1" smtClean="0"/>
              <a:t>insa</a:t>
            </a:r>
            <a:r>
              <a:rPr lang="en-US" dirty="0" smtClean="0"/>
              <a:t>,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imposibil</a:t>
            </a:r>
            <a:r>
              <a:rPr lang="en-US" dirty="0" smtClean="0"/>
              <a:t> de </a:t>
            </a:r>
            <a:r>
              <a:rPr lang="en-US" dirty="0" err="1" smtClean="0"/>
              <a:t>folosit</a:t>
            </a:r>
            <a:r>
              <a:rPr lang="en-US" dirty="0" smtClean="0"/>
              <a:t> din </a:t>
            </a:r>
            <a:r>
              <a:rPr lang="en-US" dirty="0" err="1" smtClean="0"/>
              <a:t>cauza</a:t>
            </a:r>
            <a:r>
              <a:rPr lang="en-US" dirty="0" smtClean="0"/>
              <a:t> </a:t>
            </a:r>
            <a:r>
              <a:rPr lang="en-US" dirty="0" err="1" smtClean="0"/>
              <a:t>memoriei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o </a:t>
            </a:r>
            <a:r>
              <a:rPr lang="en-US" dirty="0" err="1" smtClean="0"/>
              <a:t>utilizeze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4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heapSort</a:t>
            </a:r>
            <a:r>
              <a:rPr lang="en-US" dirty="0" smtClean="0"/>
              <a:t> au </a:t>
            </a:r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teoretica</a:t>
            </a:r>
            <a:r>
              <a:rPr lang="en-US" dirty="0" smtClean="0"/>
              <a:t> O(</a:t>
            </a:r>
            <a:r>
              <a:rPr lang="en-US" dirty="0" err="1" smtClean="0"/>
              <a:t>nlogn</a:t>
            </a:r>
            <a:r>
              <a:rPr lang="en-US" dirty="0" smtClean="0"/>
              <a:t>), </a:t>
            </a:r>
            <a:r>
              <a:rPr lang="en-US" dirty="0" err="1" smtClean="0"/>
              <a:t>constanta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 ii face </a:t>
            </a:r>
            <a:r>
              <a:rPr lang="en-US" dirty="0" err="1" smtClean="0"/>
              <a:t>putin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lenti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teste fata de </a:t>
            </a:r>
            <a:r>
              <a:rPr lang="en-US" dirty="0" err="1" smtClean="0"/>
              <a:t>IntroSort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alti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radixSort-ului</a:t>
            </a:r>
            <a:r>
              <a:rPr lang="en-US" dirty="0" smtClean="0"/>
              <a:t>, </a:t>
            </a:r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deosebit</a:t>
            </a:r>
            <a:r>
              <a:rPr lang="en-US" dirty="0" smtClean="0"/>
              <a:t> de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, in principal, de </a:t>
            </a:r>
            <a:r>
              <a:rPr lang="en-US" dirty="0" err="1" smtClean="0"/>
              <a:t>valoarea</a:t>
            </a:r>
            <a:r>
              <a:rPr lang="en-US" dirty="0" smtClean="0"/>
              <a:t> maxima a </a:t>
            </a:r>
            <a:r>
              <a:rPr lang="en-US" dirty="0" err="1" smtClean="0"/>
              <a:t>numerelor</a:t>
            </a:r>
            <a:r>
              <a:rPr lang="en-US" dirty="0" smtClean="0"/>
              <a:t> din sir.</a:t>
            </a:r>
          </a:p>
          <a:p>
            <a:r>
              <a:rPr lang="en-US" dirty="0"/>
              <a:t>In general, in </a:t>
            </a:r>
            <a:r>
              <a:rPr lang="en-US" dirty="0" err="1"/>
              <a:t>implementarea</a:t>
            </a:r>
            <a:r>
              <a:rPr lang="en-US" dirty="0"/>
              <a:t> quicksort-</a:t>
            </a:r>
            <a:r>
              <a:rPr lang="en-US" dirty="0" err="1"/>
              <a:t>ului</a:t>
            </a:r>
            <a:r>
              <a:rPr lang="en-US" dirty="0"/>
              <a:t>,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pivot </a:t>
            </a:r>
            <a:r>
              <a:rPr lang="en-US" dirty="0" err="1"/>
              <a:t>aleator</a:t>
            </a:r>
            <a:r>
              <a:rPr lang="en-US" dirty="0"/>
              <a:t> </a:t>
            </a:r>
            <a:r>
              <a:rPr lang="en-US" dirty="0" err="1"/>
              <a:t>influenteaza</a:t>
            </a:r>
            <a:r>
              <a:rPr lang="en-US" dirty="0"/>
              <a:t> </a:t>
            </a:r>
            <a:r>
              <a:rPr lang="en-US" dirty="0" err="1"/>
              <a:t>pozitiv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.</a:t>
            </a:r>
          </a:p>
          <a:p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determinista</a:t>
            </a:r>
            <a:r>
              <a:rPr lang="en-US" dirty="0"/>
              <a:t> a </a:t>
            </a:r>
            <a:r>
              <a:rPr lang="en-US" dirty="0" err="1"/>
              <a:t>pivotului</a:t>
            </a:r>
            <a:r>
              <a:rPr lang="en-US" dirty="0"/>
              <a:t> </a:t>
            </a:r>
            <a:r>
              <a:rPr lang="en-US" dirty="0" err="1"/>
              <a:t>creeaza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 smtClean="0"/>
              <a:t>generarii</a:t>
            </a:r>
            <a:r>
              <a:rPr lang="en-US" dirty="0" smtClean="0"/>
              <a:t> </a:t>
            </a:r>
            <a:r>
              <a:rPr lang="en-US" dirty="0" err="1"/>
              <a:t>unor</a:t>
            </a:r>
            <a:r>
              <a:rPr lang="en-US" dirty="0"/>
              <a:t> teste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ruleze</a:t>
            </a:r>
            <a:r>
              <a:rPr lang="en-US" dirty="0"/>
              <a:t> in O(n^2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concluzie</a:t>
            </a:r>
            <a:r>
              <a:rPr lang="en-US" dirty="0" smtClean="0"/>
              <a:t>, </a:t>
            </a:r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deosebit</a:t>
            </a:r>
            <a:r>
              <a:rPr lang="en-US" dirty="0" smtClean="0"/>
              <a:t> de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necesita</a:t>
            </a:r>
            <a:r>
              <a:rPr lang="en-US" dirty="0" smtClean="0"/>
              <a:t> o </a:t>
            </a:r>
            <a:r>
              <a:rPr lang="en-US" dirty="0" err="1" smtClean="0"/>
              <a:t>buna</a:t>
            </a:r>
            <a:r>
              <a:rPr lang="en-US" dirty="0" smtClean="0"/>
              <a:t> </a:t>
            </a:r>
            <a:r>
              <a:rPr lang="en-US" dirty="0" err="1" smtClean="0"/>
              <a:t>observatie</a:t>
            </a:r>
            <a:r>
              <a:rPr lang="en-US" dirty="0" smtClean="0"/>
              <a:t> a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en-US" dirty="0" err="1" smtClean="0"/>
              <a:t>buna</a:t>
            </a:r>
            <a:r>
              <a:rPr lang="en-US" dirty="0" smtClean="0"/>
              <a:t> </a:t>
            </a:r>
            <a:r>
              <a:rPr lang="en-US" dirty="0" err="1" smtClean="0"/>
              <a:t>cunoastere</a:t>
            </a:r>
            <a:r>
              <a:rPr lang="en-US" dirty="0" smtClean="0"/>
              <a:t> a </a:t>
            </a:r>
            <a:r>
              <a:rPr lang="en-US" dirty="0" err="1" smtClean="0"/>
              <a:t>tehnicilor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punctelor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tari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slabe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Testele</a:t>
            </a:r>
            <a:r>
              <a:rPr lang="en-US" dirty="0" smtClean="0"/>
              <a:t> pot fi </a:t>
            </a:r>
            <a:r>
              <a:rPr lang="en-US" dirty="0" err="1" smtClean="0"/>
              <a:t>descarcate</a:t>
            </a:r>
            <a:r>
              <a:rPr lang="en-US" dirty="0" smtClean="0"/>
              <a:t> de </a:t>
            </a:r>
            <a:r>
              <a:rPr lang="en-US" dirty="0" err="1" smtClean="0"/>
              <a:t>aici</a:t>
            </a:r>
            <a:r>
              <a:rPr lang="en-US" dirty="0"/>
              <a:t>: https://drive.google.com/drive/folders/1xUIEhFpyTSY3VqthjiG-1UoC44qPAdQV?usp=sharing</a:t>
            </a:r>
          </a:p>
        </p:txBody>
      </p:sp>
    </p:spTree>
    <p:extLst>
      <p:ext uri="{BB962C8B-B14F-4D97-AF65-F5344CB8AC3E}">
        <p14:creationId xmlns:p14="http://schemas.microsoft.com/office/powerpoint/2010/main" val="40847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testati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 smtClean="0"/>
          </a:p>
          <a:p>
            <a:r>
              <a:rPr lang="en-US" dirty="0" smtClean="0"/>
              <a:t>quicksort cu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pivot ales </a:t>
            </a:r>
            <a:r>
              <a:rPr lang="en-US" dirty="0" err="1" smtClean="0"/>
              <a:t>aleatoriu</a:t>
            </a:r>
            <a:endParaRPr lang="en-US" dirty="0" smtClean="0"/>
          </a:p>
          <a:p>
            <a:r>
              <a:rPr lang="en-US" dirty="0" err="1" smtClean="0"/>
              <a:t>bubbleSort</a:t>
            </a:r>
            <a:endParaRPr lang="en-US" dirty="0" smtClean="0"/>
          </a:p>
          <a:p>
            <a:r>
              <a:rPr lang="en-US" dirty="0" smtClean="0"/>
              <a:t>heapsort</a:t>
            </a:r>
          </a:p>
          <a:p>
            <a:r>
              <a:rPr lang="en-US" dirty="0" err="1" smtClean="0"/>
              <a:t>radixSort</a:t>
            </a:r>
            <a:r>
              <a:rPr lang="en-US" dirty="0" smtClean="0"/>
              <a:t>(in </a:t>
            </a:r>
            <a:r>
              <a:rPr lang="en-US" dirty="0" err="1" smtClean="0"/>
              <a:t>baza</a:t>
            </a:r>
            <a:r>
              <a:rPr lang="en-US" dirty="0" smtClean="0"/>
              <a:t> 16 </a:t>
            </a:r>
            <a:r>
              <a:rPr lang="en-US" dirty="0" err="1" smtClean="0"/>
              <a:t>si</a:t>
            </a:r>
            <a:r>
              <a:rPr lang="en-US" dirty="0" smtClean="0"/>
              <a:t> 1024)</a:t>
            </a:r>
          </a:p>
          <a:p>
            <a:r>
              <a:rPr lang="en-US" dirty="0" err="1" smtClean="0"/>
              <a:t>Functia</a:t>
            </a:r>
            <a:r>
              <a:rPr lang="en-US" dirty="0" smtClean="0"/>
              <a:t> sort din STL </a:t>
            </a:r>
            <a:r>
              <a:rPr lang="en-US" dirty="0" err="1" smtClean="0"/>
              <a:t>bazata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IntroSort</a:t>
            </a:r>
            <a:endParaRPr lang="en-US" dirty="0" smtClean="0"/>
          </a:p>
          <a:p>
            <a:r>
              <a:rPr lang="en-US" dirty="0" err="1" smtClean="0"/>
              <a:t>countingSort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2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Esantioanele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testarea</a:t>
            </a:r>
            <a:r>
              <a:rPr lang="en-US" dirty="0" smtClean="0"/>
              <a:t> </a:t>
            </a:r>
            <a:r>
              <a:rPr lang="en-US" dirty="0" err="1" smtClean="0"/>
              <a:t>eficientei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</a:t>
            </a:r>
            <a:r>
              <a:rPr lang="en-US" dirty="0" err="1" smtClean="0"/>
              <a:t>prezentati</a:t>
            </a:r>
            <a:r>
              <a:rPr lang="en-US" dirty="0" smtClean="0"/>
              <a:t> anterior in diverse </a:t>
            </a:r>
            <a:r>
              <a:rPr lang="en-US" dirty="0" err="1" smtClean="0"/>
              <a:t>conditii</a:t>
            </a:r>
            <a:r>
              <a:rPr lang="en-US" dirty="0" smtClean="0"/>
              <a:t>, am ales </a:t>
            </a:r>
            <a:r>
              <a:rPr lang="en-US" dirty="0" err="1" smtClean="0"/>
              <a:t>urmatoarele</a:t>
            </a:r>
            <a:r>
              <a:rPr lang="en-US" dirty="0" smtClean="0"/>
              <a:t> teste:</a:t>
            </a:r>
          </a:p>
          <a:p>
            <a:pPr marL="0" indent="0">
              <a:buNone/>
            </a:pPr>
            <a:r>
              <a:rPr lang="en-US" dirty="0" err="1" smtClean="0"/>
              <a:t>Testele</a:t>
            </a:r>
            <a:r>
              <a:rPr lang="en-US" dirty="0" smtClean="0"/>
              <a:t> 1: n=</a:t>
            </a:r>
            <a:r>
              <a:rPr lang="en-US" dirty="0" err="1" smtClean="0"/>
              <a:t>maxVal</a:t>
            </a:r>
            <a:r>
              <a:rPr lang="en-US" dirty="0" smtClean="0"/>
              <a:t>=1000,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r>
              <a:rPr lang="en-US" dirty="0" smtClean="0"/>
              <a:t> in mod </a:t>
            </a:r>
            <a:r>
              <a:rPr lang="en-US" dirty="0" err="1" smtClean="0"/>
              <a:t>aleatoriu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2: n=</a:t>
            </a:r>
            <a:r>
              <a:rPr lang="en-US" dirty="0" err="1" smtClean="0"/>
              <a:t>maxVal</a:t>
            </a:r>
            <a:r>
              <a:rPr lang="en-US" dirty="0" smtClean="0"/>
              <a:t>=1000000,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r>
              <a:rPr lang="en-US" dirty="0" smtClean="0"/>
              <a:t> in mod </a:t>
            </a:r>
            <a:r>
              <a:rPr lang="en-US" dirty="0" err="1" smtClean="0"/>
              <a:t>aleatoriu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3: n=</a:t>
            </a:r>
            <a:r>
              <a:rPr lang="en-US" dirty="0" err="1" smtClean="0"/>
              <a:t>maxVal</a:t>
            </a:r>
            <a:r>
              <a:rPr lang="en-US" dirty="0" smtClean="0"/>
              <a:t>=1000,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b="1" dirty="0" err="1" smtClean="0"/>
              <a:t>aproape</a:t>
            </a:r>
            <a:r>
              <a:rPr lang="en-US" b="1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4: n=</a:t>
            </a:r>
            <a:r>
              <a:rPr lang="en-US" dirty="0" err="1" smtClean="0"/>
              <a:t>maxVal</a:t>
            </a:r>
            <a:r>
              <a:rPr lang="en-US" dirty="0" smtClean="0"/>
              <a:t>=1000000,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sirurile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b="1" dirty="0" err="1"/>
              <a:t>aproape</a:t>
            </a:r>
            <a:r>
              <a:rPr lang="en-US" b="1" dirty="0"/>
              <a:t>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5: n=1000000, </a:t>
            </a:r>
            <a:r>
              <a:rPr lang="en-US" dirty="0" err="1" smtClean="0"/>
              <a:t>maxVal</a:t>
            </a:r>
            <a:r>
              <a:rPr lang="en-US" dirty="0" smtClean="0"/>
              <a:t>=10</a:t>
            </a:r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6: n=</a:t>
            </a:r>
            <a:r>
              <a:rPr lang="en-US" dirty="0" err="1" smtClean="0"/>
              <a:t>maxVal</a:t>
            </a:r>
            <a:r>
              <a:rPr lang="en-US" dirty="0" smtClean="0"/>
              <a:t>=1000,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generate </a:t>
            </a:r>
            <a:r>
              <a:rPr lang="en-US" dirty="0" err="1" smtClean="0"/>
              <a:t>aleatoriu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7: n=1000, </a:t>
            </a:r>
            <a:r>
              <a:rPr lang="en-US" dirty="0" err="1" smtClean="0"/>
              <a:t>maxVal</a:t>
            </a:r>
            <a:r>
              <a:rPr lang="en-US" dirty="0" smtClean="0"/>
              <a:t>=1000000,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generate </a:t>
            </a:r>
            <a:r>
              <a:rPr lang="en-US" dirty="0" err="1" smtClean="0"/>
              <a:t>aleatoriu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8: n=1000, </a:t>
            </a:r>
            <a:r>
              <a:rPr lang="en-US" dirty="0" err="1" smtClean="0"/>
              <a:t>maxVal</a:t>
            </a:r>
            <a:r>
              <a:rPr lang="en-US" dirty="0" smtClean="0"/>
              <a:t>=1000000000,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generate </a:t>
            </a:r>
            <a:r>
              <a:rPr lang="en-US" dirty="0" err="1" smtClean="0"/>
              <a:t>aleatoriu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9: n=1000000, </a:t>
            </a:r>
            <a:r>
              <a:rPr lang="en-US" dirty="0" err="1" smtClean="0"/>
              <a:t>maxVal</a:t>
            </a:r>
            <a:r>
              <a:rPr lang="en-US" dirty="0" smtClean="0"/>
              <a:t>=1000</a:t>
            </a:r>
            <a:r>
              <a:rPr lang="en-US" dirty="0"/>
              <a:t>, </a:t>
            </a:r>
            <a:r>
              <a:rPr lang="en-US" dirty="0" err="1"/>
              <a:t>sirurile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generate </a:t>
            </a:r>
            <a:r>
              <a:rPr lang="en-US" dirty="0" err="1"/>
              <a:t>aleatoriu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10: n=1000000, </a:t>
            </a:r>
            <a:r>
              <a:rPr lang="en-US" dirty="0" err="1"/>
              <a:t>maxVal</a:t>
            </a:r>
            <a:r>
              <a:rPr lang="en-US" dirty="0"/>
              <a:t>=1000000, </a:t>
            </a:r>
            <a:r>
              <a:rPr lang="en-US" dirty="0" err="1"/>
              <a:t>sirurile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generate </a:t>
            </a:r>
            <a:r>
              <a:rPr lang="en-US" dirty="0" err="1"/>
              <a:t>aleatoriu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11: n=1000000, </a:t>
            </a:r>
            <a:r>
              <a:rPr lang="en-US" dirty="0" err="1"/>
              <a:t>maxVal</a:t>
            </a:r>
            <a:r>
              <a:rPr lang="en-US" dirty="0"/>
              <a:t>=1000000000, </a:t>
            </a:r>
            <a:r>
              <a:rPr lang="en-US" dirty="0" err="1"/>
              <a:t>sirurile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generate </a:t>
            </a:r>
            <a:r>
              <a:rPr lang="en-US" dirty="0" err="1"/>
              <a:t>aleatoriu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5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Conventii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precizari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Fiecare</a:t>
            </a:r>
            <a:r>
              <a:rPr lang="en-US" dirty="0" smtClean="0"/>
              <a:t> test din </a:t>
            </a:r>
            <a:r>
              <a:rPr lang="en-US" dirty="0" err="1" smtClean="0"/>
              <a:t>cele</a:t>
            </a:r>
            <a:r>
              <a:rPr lang="en-US" dirty="0" smtClean="0"/>
              <a:t>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prezinta</a:t>
            </a:r>
            <a:r>
              <a:rPr lang="en-US" dirty="0" smtClean="0"/>
              <a:t> 10 </a:t>
            </a:r>
            <a:r>
              <a:rPr lang="en-US" dirty="0" err="1" smtClean="0"/>
              <a:t>siruri</a:t>
            </a:r>
            <a:r>
              <a:rPr lang="en-US" dirty="0" smtClean="0"/>
              <a:t> cu </a:t>
            </a:r>
            <a:r>
              <a:rPr lang="en-US" dirty="0" err="1" smtClean="0"/>
              <a:t>aceleasi</a:t>
            </a:r>
            <a:r>
              <a:rPr lang="en-US" dirty="0" smtClean="0"/>
              <a:t> </a:t>
            </a:r>
            <a:r>
              <a:rPr lang="en-US" dirty="0" err="1" smtClean="0"/>
              <a:t>caracteristici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al </a:t>
            </a:r>
            <a:r>
              <a:rPr lang="en-US" dirty="0" err="1" smtClean="0"/>
              <a:t>testului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media </a:t>
            </a:r>
            <a:r>
              <a:rPr lang="en-US" dirty="0" err="1" smtClean="0"/>
              <a:t>aritmetica</a:t>
            </a:r>
            <a:r>
              <a:rPr lang="en-US" dirty="0" smtClean="0"/>
              <a:t> a </a:t>
            </a:r>
            <a:r>
              <a:rPr lang="en-US" dirty="0" err="1" smtClean="0"/>
              <a:t>timpilor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10 </a:t>
            </a:r>
            <a:r>
              <a:rPr lang="en-US" dirty="0" err="1" smtClean="0"/>
              <a:t>siruri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test </a:t>
            </a:r>
            <a:r>
              <a:rPr lang="en-US" dirty="0" err="1" smtClean="0"/>
              <a:t>vor</a:t>
            </a:r>
            <a:r>
              <a:rPr lang="en-US" dirty="0" smtClean="0"/>
              <a:t> fi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intregi</a:t>
            </a:r>
            <a:r>
              <a:rPr lang="en-US" dirty="0" smtClean="0"/>
              <a:t> </a:t>
            </a:r>
            <a:r>
              <a:rPr lang="en-US" dirty="0" err="1" smtClean="0"/>
              <a:t>pozitive</a:t>
            </a:r>
            <a:r>
              <a:rPr lang="en-US" dirty="0" smtClean="0"/>
              <a:t> </a:t>
            </a:r>
            <a:r>
              <a:rPr lang="en-US" dirty="0" err="1" smtClean="0"/>
              <a:t>reprezentand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in </a:t>
            </a:r>
            <a:r>
              <a:rPr lang="en-US" dirty="0" err="1" smtClean="0"/>
              <a:t>milisecunde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valoarea</a:t>
            </a:r>
            <a:r>
              <a:rPr lang="en-US" dirty="0" smtClean="0"/>
              <a:t> “</a:t>
            </a:r>
            <a:r>
              <a:rPr lang="en-US" dirty="0" err="1" smtClean="0"/>
              <a:t>inf</a:t>
            </a:r>
            <a:r>
              <a:rPr lang="en-US" dirty="0" smtClean="0"/>
              <a:t>” </a:t>
            </a:r>
            <a:r>
              <a:rPr lang="en-US" dirty="0" err="1" smtClean="0"/>
              <a:t>reprezentand</a:t>
            </a:r>
            <a:r>
              <a:rPr lang="en-US" dirty="0" smtClean="0"/>
              <a:t> </a:t>
            </a:r>
            <a:r>
              <a:rPr lang="en-US" dirty="0" err="1" smtClean="0"/>
              <a:t>faptul</a:t>
            </a:r>
            <a:r>
              <a:rPr lang="en-US" dirty="0" smtClean="0"/>
              <a:t> ca </a:t>
            </a:r>
            <a:r>
              <a:rPr lang="en-US" dirty="0" err="1" smtClean="0"/>
              <a:t>limitarile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nu permit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sirurilor</a:t>
            </a:r>
            <a:r>
              <a:rPr lang="en-US" dirty="0" smtClean="0"/>
              <a:t> din </a:t>
            </a:r>
            <a:r>
              <a:rPr lang="en-US" dirty="0" err="1" smtClean="0"/>
              <a:t>acel</a:t>
            </a:r>
            <a:r>
              <a:rPr lang="en-US" dirty="0" smtClean="0"/>
              <a:t> test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atat</a:t>
            </a:r>
            <a:r>
              <a:rPr lang="en-US" dirty="0" smtClean="0"/>
              <a:t> de mare </a:t>
            </a:r>
            <a:r>
              <a:rPr lang="en-US" dirty="0" err="1" smtClean="0"/>
              <a:t>incat</a:t>
            </a:r>
            <a:r>
              <a:rPr lang="en-US" dirty="0" smtClean="0"/>
              <a:t>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exacta nu are </a:t>
            </a:r>
            <a:r>
              <a:rPr lang="en-US" dirty="0" err="1" smtClean="0"/>
              <a:t>vreo</a:t>
            </a:r>
            <a:r>
              <a:rPr lang="en-US" dirty="0" smtClean="0"/>
              <a:t>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practica</a:t>
            </a:r>
            <a:endParaRPr lang="en-US" dirty="0" smtClean="0"/>
          </a:p>
          <a:p>
            <a:r>
              <a:rPr lang="en-US" dirty="0" err="1" smtClean="0"/>
              <a:t>Valoarea</a:t>
            </a:r>
            <a:r>
              <a:rPr lang="en-US" dirty="0" smtClean="0"/>
              <a:t> 0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al </a:t>
            </a:r>
            <a:r>
              <a:rPr lang="en-US" dirty="0" err="1" smtClean="0"/>
              <a:t>unui</a:t>
            </a:r>
            <a:r>
              <a:rPr lang="en-US" dirty="0" smtClean="0"/>
              <a:t> program nu </a:t>
            </a:r>
            <a:r>
              <a:rPr lang="en-US" dirty="0" err="1" smtClean="0"/>
              <a:t>inseamna</a:t>
            </a:r>
            <a:r>
              <a:rPr lang="en-US" dirty="0" smtClean="0"/>
              <a:t> ca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calculat</a:t>
            </a:r>
            <a:r>
              <a:rPr lang="en-US" dirty="0" smtClean="0"/>
              <a:t> instant, ci ca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extrem</a:t>
            </a:r>
            <a:r>
              <a:rPr lang="en-US" dirty="0" smtClean="0"/>
              <a:t> de mic.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Complexitate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: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Complexitate</a:t>
            </a:r>
            <a:r>
              <a:rPr lang="en-US" dirty="0" smtClean="0"/>
              <a:t> </a:t>
            </a:r>
            <a:r>
              <a:rPr lang="en-US" dirty="0" err="1" smtClean="0"/>
              <a:t>spatiu</a:t>
            </a:r>
            <a:r>
              <a:rPr lang="en-US" dirty="0" smtClean="0"/>
              <a:t>: O(n) </a:t>
            </a:r>
            <a:r>
              <a:rPr lang="en-US" dirty="0" err="1" smtClean="0"/>
              <a:t>suplimentar</a:t>
            </a:r>
            <a:endParaRPr lang="en-US" dirty="0" smtClean="0"/>
          </a:p>
          <a:p>
            <a:r>
              <a:rPr lang="en-US" dirty="0" err="1" smtClean="0"/>
              <a:t>Rezultate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Testul</a:t>
            </a:r>
            <a:r>
              <a:rPr lang="en-US" dirty="0" smtClean="0"/>
              <a:t> 1: 1.1</a:t>
            </a:r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2:  913.9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3: 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4: 946.9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5: 953.6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6: 1.1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7: 0.9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8: 0.8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9: 1014.2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10: 1077.9</a:t>
            </a:r>
          </a:p>
          <a:p>
            <a:r>
              <a:rPr lang="en-US" dirty="0" err="1" smtClean="0"/>
              <a:t>Testul</a:t>
            </a:r>
            <a:r>
              <a:rPr lang="en-US" dirty="0" smtClean="0"/>
              <a:t> 11: 1067.7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1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cu pivot ales in </a:t>
            </a:r>
            <a:r>
              <a:rPr lang="en-US" dirty="0" err="1" smtClean="0"/>
              <a:t>primul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O(n^2) worst case, O(</a:t>
            </a:r>
            <a:r>
              <a:rPr lang="en-US" dirty="0" err="1" smtClean="0"/>
              <a:t>nlogn</a:t>
            </a:r>
            <a:r>
              <a:rPr lang="en-US" dirty="0" smtClean="0"/>
              <a:t>)-average case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O(n) </a:t>
            </a:r>
            <a:r>
              <a:rPr lang="en-US" dirty="0" err="1" smtClean="0"/>
              <a:t>suplimentar</a:t>
            </a:r>
            <a:r>
              <a:rPr lang="en-US" dirty="0" smtClean="0"/>
              <a:t>, </a:t>
            </a:r>
            <a:r>
              <a:rPr lang="en-US" dirty="0" err="1" smtClean="0"/>
              <a:t>optimizabil</a:t>
            </a:r>
            <a:r>
              <a:rPr lang="en-US" dirty="0" smtClean="0"/>
              <a:t> la O(1)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10.6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2.8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70.6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0.2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0.1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0.5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239.8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527.7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smtClean="0"/>
              <a:t>539.1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cu pivot ales </a:t>
            </a:r>
            <a:r>
              <a:rPr lang="en-US" dirty="0" err="1" smtClean="0"/>
              <a:t>aleatoriu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O(n^2) worst case, O(</a:t>
            </a:r>
            <a:r>
              <a:rPr lang="en-US" dirty="0" err="1"/>
              <a:t>nlogn</a:t>
            </a:r>
            <a:r>
              <a:rPr lang="en-US" dirty="0"/>
              <a:t>)-average case</a:t>
            </a:r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O(n) </a:t>
            </a:r>
            <a:r>
              <a:rPr lang="en-US" dirty="0" err="1"/>
              <a:t>suplimentar</a:t>
            </a:r>
            <a:r>
              <a:rPr lang="en-US" dirty="0"/>
              <a:t>, </a:t>
            </a:r>
            <a:r>
              <a:rPr lang="en-US" dirty="0" err="1"/>
              <a:t>optimizabil</a:t>
            </a:r>
            <a:r>
              <a:rPr lang="en-US" dirty="0"/>
              <a:t> la O(1)</a:t>
            </a:r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0.1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smtClean="0"/>
              <a:t>742.8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0.7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smtClean="0"/>
              <a:t>742.1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76.8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0.3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0.2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229.1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502.2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smtClean="0"/>
              <a:t>521.9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O(n^2) </a:t>
            </a:r>
            <a:endParaRPr lang="en-US" dirty="0" smtClean="0"/>
          </a:p>
          <a:p>
            <a:r>
              <a:rPr lang="en-US" dirty="0" err="1" smtClean="0"/>
              <a:t>Complexitate</a:t>
            </a:r>
            <a:r>
              <a:rPr lang="en-US" dirty="0" smtClean="0"/>
              <a:t> </a:t>
            </a:r>
            <a:r>
              <a:rPr lang="en-US" dirty="0" err="1"/>
              <a:t>spatiu</a:t>
            </a:r>
            <a:r>
              <a:rPr lang="en-US" dirty="0"/>
              <a:t>: </a:t>
            </a:r>
            <a:r>
              <a:rPr lang="en-US" dirty="0" smtClean="0"/>
              <a:t>O(1) </a:t>
            </a:r>
            <a:r>
              <a:rPr lang="en-US" dirty="0" err="1" smtClean="0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13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15.8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</a:t>
            </a:r>
            <a:r>
              <a:rPr lang="en-US" dirty="0" smtClean="0"/>
              <a:t>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12.4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12.8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13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err="1" smtClean="0"/>
              <a:t>inf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O(1) </a:t>
            </a:r>
            <a:r>
              <a:rPr lang="en-US" dirty="0" err="1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smtClean="0"/>
              <a:t>842.8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0.4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smtClean="0"/>
              <a:t>761.8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539.8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0.4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0.38</a:t>
            </a:r>
            <a:endParaRPr lang="en-US" dirty="0"/>
          </a:p>
          <a:p>
            <a:r>
              <a:rPr lang="en-US" dirty="0" err="1" smtClean="0"/>
              <a:t>Testul</a:t>
            </a:r>
            <a:r>
              <a:rPr lang="en-US" dirty="0" smtClean="0"/>
              <a:t> </a:t>
            </a:r>
            <a:r>
              <a:rPr lang="en-US" dirty="0"/>
              <a:t>8: </a:t>
            </a:r>
            <a:r>
              <a:rPr lang="en-US" dirty="0" smtClean="0"/>
              <a:t>0.32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711.3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720.7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smtClean="0"/>
              <a:t>714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1155</Words>
  <Application>Microsoft Office PowerPoint</Application>
  <PresentationFormat>Widescreen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Algoritmi de sortare a sirurilor de numere naturale</vt:lpstr>
      <vt:lpstr>Algoritmii testati</vt:lpstr>
      <vt:lpstr>Esantioanele de testare</vt:lpstr>
      <vt:lpstr>Conventii si precizari</vt:lpstr>
      <vt:lpstr>1. mergeSort</vt:lpstr>
      <vt:lpstr>Quicksort cu pivot ales in primul element</vt:lpstr>
      <vt:lpstr>Quicksort cu pivot ales aleatoriu</vt:lpstr>
      <vt:lpstr>bubbleSort</vt:lpstr>
      <vt:lpstr>heapSort</vt:lpstr>
      <vt:lpstr>radixSort cu baza 2^4</vt:lpstr>
      <vt:lpstr>radixSort cu baza 2^10</vt:lpstr>
      <vt:lpstr>countingSort</vt:lpstr>
      <vt:lpstr>STL sort (introSort)</vt:lpstr>
      <vt:lpstr>Deci, cine sunt “campionii”?</vt:lpstr>
      <vt:lpstr>Observatii: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 a sirurilor de numere naturale</dc:title>
  <dc:creator>mariananghelina12@yahoo.com</dc:creator>
  <cp:lastModifiedBy>mariananghelina12@yahoo.com</cp:lastModifiedBy>
  <cp:revision>20</cp:revision>
  <dcterms:created xsi:type="dcterms:W3CDTF">2021-03-14T17:19:28Z</dcterms:created>
  <dcterms:modified xsi:type="dcterms:W3CDTF">2021-03-14T20:00:33Z</dcterms:modified>
</cp:coreProperties>
</file>