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e_(computer_science)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 Cellular Automata?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A cellular automaton 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consists of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 a regular grid of </a:t>
            </a:r>
            <a:r>
              <a:rPr i="1" lang="ro" sz="1050">
                <a:solidFill>
                  <a:srgbClr val="222222"/>
                </a:solidFill>
                <a:highlight>
                  <a:srgbClr val="FFFFFF"/>
                </a:highlight>
              </a:rPr>
              <a:t>cells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, each in one of a finite number of </a:t>
            </a:r>
            <a:r>
              <a:rPr i="1" lang="ro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states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, such as </a:t>
            </a:r>
            <a:r>
              <a:rPr i="1" lang="ro" sz="1050">
                <a:solidFill>
                  <a:srgbClr val="222222"/>
                </a:solidFill>
                <a:highlight>
                  <a:srgbClr val="FFFFFF"/>
                </a:highlight>
              </a:rPr>
              <a:t>‘alive’ 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and </a:t>
            </a:r>
            <a:r>
              <a:rPr i="1" lang="ro" sz="1050">
                <a:solidFill>
                  <a:srgbClr val="222222"/>
                </a:solidFill>
                <a:highlight>
                  <a:srgbClr val="FFFFFF"/>
                </a:highlight>
              </a:rPr>
              <a:t>‘dead’ 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in the case of CA Wars. The grid can be in any finite number of dimensions. For my app, the grid is 2-dimensional and so supports only 2-dimensional CAs. For each cell, a set of cells called its </a:t>
            </a:r>
            <a:r>
              <a:rPr i="1" lang="ro" sz="1050">
                <a:solidFill>
                  <a:srgbClr val="222222"/>
                </a:solidFill>
                <a:highlight>
                  <a:srgbClr val="FFFFFF"/>
                </a:highlight>
              </a:rPr>
              <a:t>neighborhood</a:t>
            </a:r>
            <a:r>
              <a:rPr lang="ro" sz="1050">
                <a:solidFill>
                  <a:srgbClr val="222222"/>
                </a:solidFill>
                <a:highlight>
                  <a:srgbClr val="FFFFFF"/>
                </a:highlight>
              </a:rPr>
              <a:t> is defined relative to the specified cell.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50">
                <a:solidFill>
                  <a:schemeClr val="dk1"/>
                </a:solidFill>
                <a:highlight>
                  <a:srgbClr val="F0FFFF"/>
                </a:highlight>
              </a:rPr>
              <a:t>Coral: This rule produces patterns with a surprisingly slow rate of expansion and an interesting coral-like texture.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Cellular Automata Wars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Ionut</a:t>
            </a:r>
            <a:r>
              <a:rPr lang="ro"/>
              <a:t> Arhire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Coordonator: Drd. Florin Olariu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00" y="1990625"/>
            <a:ext cx="270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250" y="1990625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142200" y="724675"/>
            <a:ext cx="27000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GOF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(“Chaotic” Pattern)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603050" y="724675"/>
            <a:ext cx="2342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Coral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(“Explosive” Pattern)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138238"/>
            <a:ext cx="28765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562100"/>
            <a:ext cx="2019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51000" y="333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Game of Life transitions</a:t>
            </a:r>
            <a:endParaRPr sz="24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45175" y="1089300"/>
            <a:ext cx="4619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Economica"/>
              <a:buAutoNum type="arabicPeriod"/>
            </a:pPr>
            <a:r>
              <a:rPr lang="ro" sz="1400">
                <a:solidFill>
                  <a:srgbClr val="222222"/>
                </a:solidFill>
                <a:latin typeface="Economica"/>
                <a:ea typeface="Economica"/>
                <a:cs typeface="Economica"/>
                <a:sym typeface="Economica"/>
              </a:rPr>
              <a:t>Any live cell with fewer than two live neighbours dies, as if caused by underpopulation.</a:t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Economica"/>
              <a:buAutoNum type="arabicPeriod"/>
            </a:pPr>
            <a:r>
              <a:rPr lang="ro" sz="1400">
                <a:solidFill>
                  <a:srgbClr val="222222"/>
                </a:solidFill>
                <a:latin typeface="Economica"/>
                <a:ea typeface="Economica"/>
                <a:cs typeface="Economica"/>
                <a:sym typeface="Economica"/>
              </a:rPr>
              <a:t>Any live cell with two or three live neighbours lives on to the next generation.</a:t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Economica"/>
              <a:buAutoNum type="arabicPeriod"/>
            </a:pPr>
            <a:r>
              <a:rPr lang="ro" sz="1400">
                <a:solidFill>
                  <a:srgbClr val="222222"/>
                </a:solidFill>
                <a:latin typeface="Economica"/>
                <a:ea typeface="Economica"/>
                <a:cs typeface="Economica"/>
                <a:sym typeface="Economica"/>
              </a:rPr>
              <a:t>Any live cell with more than three live neighbours dies, as if by overpopulation.</a:t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Economica"/>
              <a:buAutoNum type="arabicPeriod"/>
            </a:pPr>
            <a:r>
              <a:rPr lang="ro" sz="1400">
                <a:solidFill>
                  <a:srgbClr val="222222"/>
                </a:solidFill>
                <a:latin typeface="Economica"/>
                <a:ea typeface="Economica"/>
                <a:cs typeface="Economica"/>
                <a:sym typeface="Economica"/>
              </a:rPr>
              <a:t>Any dead cell with exactly three live neighbours becomes a live cell, as if by reproduction.</a:t>
            </a:r>
            <a:endParaRPr sz="1400">
              <a:solidFill>
                <a:srgbClr val="22222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450" y="2875425"/>
            <a:ext cx="1447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450" y="1089300"/>
            <a:ext cx="1447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62" y="1718000"/>
            <a:ext cx="2564075" cy="17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967900" y="942900"/>
            <a:ext cx="32082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Glider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250" y="1461150"/>
            <a:ext cx="3335500" cy="22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224350" y="684725"/>
            <a:ext cx="4695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How do we deal with competitive evolution?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775" y="1276350"/>
            <a:ext cx="2590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450" y="1276350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 flipH="1">
            <a:off x="2648250" y="342350"/>
            <a:ext cx="3847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Basic conflict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46150" y="1927350"/>
            <a:ext cx="3121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Game of Life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23/3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222550" y="1927350"/>
            <a:ext cx="3121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Coral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Economica"/>
                <a:ea typeface="Economica"/>
                <a:cs typeface="Economica"/>
                <a:sym typeface="Economica"/>
              </a:rPr>
              <a:t>45678/3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224350" y="520875"/>
            <a:ext cx="4695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latin typeface="Economica"/>
                <a:ea typeface="Economica"/>
                <a:cs typeface="Economica"/>
                <a:sym typeface="Economica"/>
              </a:rPr>
              <a:t>The S/B Notation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latin typeface="Economica"/>
                <a:ea typeface="Economica"/>
                <a:cs typeface="Economica"/>
                <a:sym typeface="Economica"/>
              </a:rPr>
              <a:t>(“Survival”/”Birth”)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Let’s see how both rules evolve given the same initial configuration</a:t>
            </a:r>
            <a:endParaRPr sz="30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530000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