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ro"/>
              <a:t>Cellular Automata Wars is a browser-based game in which players compete using strategy and experience to win against opponents or train in singleplayer mode to attain knowledge and have some sandbox type of fun, meaning everything is possible.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050">
                <a:solidFill>
                  <a:schemeClr val="dk1"/>
                </a:solidFill>
                <a:highlight>
                  <a:srgbClr val="F0FFFF"/>
                </a:highlight>
              </a:rPr>
              <a:t>Coral: This rule produces patterns with a surprisingly slow rate of expansion and an interesting coral-like texture.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ro">
                <a:solidFill>
                  <a:schemeClr val="dk1"/>
                </a:solidFill>
              </a:rPr>
              <a:t>What is a Cellular Automata?</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ro">
                <a:solidFill>
                  <a:srgbClr val="222222"/>
                </a:solidFill>
                <a:highlight>
                  <a:srgbClr val="FFFFFF"/>
                </a:highlight>
              </a:rPr>
              <a:t>A cellular automaton consists of a regular grid of </a:t>
            </a:r>
            <a:r>
              <a:rPr i="1" lang="ro">
                <a:solidFill>
                  <a:srgbClr val="222222"/>
                </a:solidFill>
                <a:highlight>
                  <a:srgbClr val="FFFFFF"/>
                </a:highlight>
              </a:rPr>
              <a:t>cells</a:t>
            </a:r>
            <a:r>
              <a:rPr lang="ro">
                <a:solidFill>
                  <a:srgbClr val="222222"/>
                </a:solidFill>
                <a:highlight>
                  <a:srgbClr val="FFFFFF"/>
                </a:highlight>
              </a:rPr>
              <a:t>. The grid can be in any finite number of dimensions. For CA Wars however, the grid is 2-dimensional and so supports only 2-dimensional CAs.</a:t>
            </a:r>
            <a:endParaRPr>
              <a:solidFill>
                <a:srgbClr val="222222"/>
              </a:solidFill>
              <a:highlight>
                <a:srgbClr val="FFFFFF"/>
              </a:highlight>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gi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gif"/><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gi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Cellular Automata Wars</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2400"/>
              <a:t>Ionut</a:t>
            </a:r>
            <a:r>
              <a:rPr lang="ro"/>
              <a:t> Arhire</a:t>
            </a:r>
            <a:endParaRPr/>
          </a:p>
          <a:p>
            <a:pPr indent="0" lvl="0" marL="0">
              <a:spcBef>
                <a:spcPts val="0"/>
              </a:spcBef>
              <a:spcAft>
                <a:spcPts val="0"/>
              </a:spcAft>
              <a:buNone/>
            </a:pPr>
            <a:r>
              <a:rPr lang="ro"/>
              <a:t>Coordonator: Drd. Florin Olariu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5181775" y="1276350"/>
            <a:ext cx="2590800" cy="2590800"/>
          </a:xfrm>
          <a:prstGeom prst="rect">
            <a:avLst/>
          </a:prstGeom>
          <a:noFill/>
          <a:ln>
            <a:noFill/>
          </a:ln>
        </p:spPr>
      </p:pic>
      <p:pic>
        <p:nvPicPr>
          <p:cNvPr id="118" name="Shape 118"/>
          <p:cNvPicPr preferRelativeResize="0"/>
          <p:nvPr/>
        </p:nvPicPr>
        <p:blipFill>
          <a:blip r:embed="rId4">
            <a:alphaModFix/>
          </a:blip>
          <a:stretch>
            <a:fillRect/>
          </a:stretch>
        </p:blipFill>
        <p:spPr>
          <a:xfrm>
            <a:off x="1448450" y="1276350"/>
            <a:ext cx="2590800" cy="2590800"/>
          </a:xfrm>
          <a:prstGeom prst="rect">
            <a:avLst/>
          </a:prstGeom>
          <a:noFill/>
          <a:ln>
            <a:noFill/>
          </a:ln>
        </p:spPr>
      </p:pic>
      <p:sp>
        <p:nvSpPr>
          <p:cNvPr id="119" name="Shape 119"/>
          <p:cNvSpPr txBox="1"/>
          <p:nvPr/>
        </p:nvSpPr>
        <p:spPr>
          <a:xfrm flipH="1">
            <a:off x="2648250" y="342350"/>
            <a:ext cx="3847500" cy="668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Basic conflict</a:t>
            </a:r>
            <a:endParaRPr sz="2400">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546150" y="1927350"/>
            <a:ext cx="3121800" cy="1288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Game of Life</a:t>
            </a:r>
            <a:endParaRPr sz="2400">
              <a:latin typeface="Economica"/>
              <a:ea typeface="Economica"/>
              <a:cs typeface="Economica"/>
              <a:sym typeface="Economica"/>
            </a:endParaRPr>
          </a:p>
          <a:p>
            <a:pPr indent="0" lvl="0" marL="0" algn="ctr">
              <a:spcBef>
                <a:spcPts val="0"/>
              </a:spcBef>
              <a:spcAft>
                <a:spcPts val="0"/>
              </a:spcAft>
              <a:buNone/>
            </a:pPr>
            <a:r>
              <a:t/>
            </a:r>
            <a:endParaRPr sz="2400">
              <a:latin typeface="Economica"/>
              <a:ea typeface="Economica"/>
              <a:cs typeface="Economica"/>
              <a:sym typeface="Economica"/>
            </a:endParaRPr>
          </a:p>
          <a:p>
            <a:pPr indent="0" lvl="0" marL="0" algn="ctr">
              <a:spcBef>
                <a:spcPts val="0"/>
              </a:spcBef>
              <a:spcAft>
                <a:spcPts val="0"/>
              </a:spcAft>
              <a:buNone/>
            </a:pPr>
            <a:r>
              <a:rPr lang="ro" sz="2400">
                <a:latin typeface="Economica"/>
                <a:ea typeface="Economica"/>
                <a:cs typeface="Economica"/>
                <a:sym typeface="Economica"/>
              </a:rPr>
              <a:t>23/3</a:t>
            </a:r>
            <a:endParaRPr sz="2400">
              <a:latin typeface="Economica"/>
              <a:ea typeface="Economica"/>
              <a:cs typeface="Economica"/>
              <a:sym typeface="Economica"/>
            </a:endParaRPr>
          </a:p>
        </p:txBody>
      </p:sp>
      <p:sp>
        <p:nvSpPr>
          <p:cNvPr id="125" name="Shape 125"/>
          <p:cNvSpPr txBox="1"/>
          <p:nvPr/>
        </p:nvSpPr>
        <p:spPr>
          <a:xfrm>
            <a:off x="5222550" y="1927350"/>
            <a:ext cx="3121800" cy="12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2400">
                <a:latin typeface="Economica"/>
                <a:ea typeface="Economica"/>
                <a:cs typeface="Economica"/>
                <a:sym typeface="Economica"/>
              </a:rPr>
              <a:t>Coral</a:t>
            </a:r>
            <a:endParaRPr sz="2400">
              <a:latin typeface="Economica"/>
              <a:ea typeface="Economica"/>
              <a:cs typeface="Economica"/>
              <a:sym typeface="Economica"/>
            </a:endParaRPr>
          </a:p>
          <a:p>
            <a:pPr indent="0" lvl="0" marL="0" rtl="0" algn="ctr">
              <a:spcBef>
                <a:spcPts val="0"/>
              </a:spcBef>
              <a:spcAft>
                <a:spcPts val="0"/>
              </a:spcAft>
              <a:buNone/>
            </a:pPr>
            <a:r>
              <a:t/>
            </a:r>
            <a:endParaRPr sz="2400">
              <a:latin typeface="Economica"/>
              <a:ea typeface="Economica"/>
              <a:cs typeface="Economica"/>
              <a:sym typeface="Economica"/>
            </a:endParaRPr>
          </a:p>
          <a:p>
            <a:pPr indent="0" lvl="0" marL="0" rtl="0" algn="ctr">
              <a:spcBef>
                <a:spcPts val="0"/>
              </a:spcBef>
              <a:spcAft>
                <a:spcPts val="0"/>
              </a:spcAft>
              <a:buNone/>
            </a:pPr>
            <a:r>
              <a:rPr lang="ro" sz="2400">
                <a:latin typeface="Economica"/>
                <a:ea typeface="Economica"/>
                <a:cs typeface="Economica"/>
                <a:sym typeface="Economica"/>
              </a:rPr>
              <a:t>45678/3</a:t>
            </a:r>
            <a:endParaRPr sz="2400">
              <a:latin typeface="Economica"/>
              <a:ea typeface="Economica"/>
              <a:cs typeface="Economica"/>
              <a:sym typeface="Economica"/>
            </a:endParaRPr>
          </a:p>
        </p:txBody>
      </p:sp>
      <p:sp>
        <p:nvSpPr>
          <p:cNvPr id="126" name="Shape 126"/>
          <p:cNvSpPr txBox="1"/>
          <p:nvPr/>
        </p:nvSpPr>
        <p:spPr>
          <a:xfrm>
            <a:off x="2224350" y="520875"/>
            <a:ext cx="4695300" cy="1019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3000">
                <a:latin typeface="Economica"/>
                <a:ea typeface="Economica"/>
                <a:cs typeface="Economica"/>
                <a:sym typeface="Economica"/>
              </a:rPr>
              <a:t>The S/B Notation</a:t>
            </a:r>
            <a:endParaRPr sz="3000">
              <a:latin typeface="Economica"/>
              <a:ea typeface="Economica"/>
              <a:cs typeface="Economica"/>
              <a:sym typeface="Economica"/>
            </a:endParaRPr>
          </a:p>
          <a:p>
            <a:pPr indent="0" lvl="0" marL="0" algn="ctr">
              <a:spcBef>
                <a:spcPts val="0"/>
              </a:spcBef>
              <a:spcAft>
                <a:spcPts val="0"/>
              </a:spcAft>
              <a:buNone/>
            </a:pPr>
            <a:r>
              <a:rPr lang="ro" sz="3000">
                <a:latin typeface="Economica"/>
                <a:ea typeface="Economica"/>
                <a:cs typeface="Economica"/>
                <a:sym typeface="Economica"/>
              </a:rPr>
              <a:t>(“Survival”/”Birth”)</a:t>
            </a:r>
            <a:endParaRPr sz="3000">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15925"/>
            <a:ext cx="8520600" cy="771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sz="3000"/>
              <a:t>Let’s see how both rules evolve given the same initial configuration</a:t>
            </a:r>
            <a:endParaRPr sz="3000"/>
          </a:p>
        </p:txBody>
      </p:sp>
      <p:pic>
        <p:nvPicPr>
          <p:cNvPr id="132" name="Shape 132"/>
          <p:cNvPicPr preferRelativeResize="0"/>
          <p:nvPr/>
        </p:nvPicPr>
        <p:blipFill>
          <a:blip r:embed="rId3">
            <a:alphaModFix/>
          </a:blip>
          <a:stretch>
            <a:fillRect/>
          </a:stretch>
        </p:blipFill>
        <p:spPr>
          <a:xfrm>
            <a:off x="3133725" y="1530000"/>
            <a:ext cx="2876550"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142200" y="1990625"/>
            <a:ext cx="2700000" cy="2700000"/>
          </a:xfrm>
          <a:prstGeom prst="rect">
            <a:avLst/>
          </a:prstGeom>
          <a:noFill/>
          <a:ln>
            <a:noFill/>
          </a:ln>
        </p:spPr>
      </p:pic>
      <p:pic>
        <p:nvPicPr>
          <p:cNvPr id="138" name="Shape 138"/>
          <p:cNvPicPr preferRelativeResize="0"/>
          <p:nvPr/>
        </p:nvPicPr>
        <p:blipFill>
          <a:blip r:embed="rId4">
            <a:alphaModFix/>
          </a:blip>
          <a:stretch>
            <a:fillRect/>
          </a:stretch>
        </p:blipFill>
        <p:spPr>
          <a:xfrm>
            <a:off x="5364250" y="1990625"/>
            <a:ext cx="2700000" cy="2700000"/>
          </a:xfrm>
          <a:prstGeom prst="rect">
            <a:avLst/>
          </a:prstGeom>
          <a:noFill/>
          <a:ln>
            <a:noFill/>
          </a:ln>
        </p:spPr>
      </p:pic>
      <p:sp>
        <p:nvSpPr>
          <p:cNvPr id="139" name="Shape 139"/>
          <p:cNvSpPr txBox="1"/>
          <p:nvPr/>
        </p:nvSpPr>
        <p:spPr>
          <a:xfrm>
            <a:off x="1142200" y="724675"/>
            <a:ext cx="2700000" cy="88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Game of Life</a:t>
            </a:r>
            <a:endParaRPr sz="2400">
              <a:latin typeface="Economica"/>
              <a:ea typeface="Economica"/>
              <a:cs typeface="Economica"/>
              <a:sym typeface="Economica"/>
            </a:endParaRPr>
          </a:p>
          <a:p>
            <a:pPr indent="0" lvl="0" marL="0" algn="ctr">
              <a:spcBef>
                <a:spcPts val="0"/>
              </a:spcBef>
              <a:spcAft>
                <a:spcPts val="0"/>
              </a:spcAft>
              <a:buNone/>
            </a:pPr>
            <a:r>
              <a:rPr lang="ro" sz="2400">
                <a:latin typeface="Economica"/>
                <a:ea typeface="Economica"/>
                <a:cs typeface="Economica"/>
                <a:sym typeface="Economica"/>
              </a:rPr>
              <a:t>(“Chaotic” Rule)</a:t>
            </a:r>
            <a:endParaRPr sz="2400">
              <a:latin typeface="Economica"/>
              <a:ea typeface="Economica"/>
              <a:cs typeface="Economica"/>
              <a:sym typeface="Economica"/>
            </a:endParaRPr>
          </a:p>
        </p:txBody>
      </p:sp>
      <p:sp>
        <p:nvSpPr>
          <p:cNvPr id="140" name="Shape 140"/>
          <p:cNvSpPr txBox="1"/>
          <p:nvPr/>
        </p:nvSpPr>
        <p:spPr>
          <a:xfrm>
            <a:off x="5603050" y="724675"/>
            <a:ext cx="2342100" cy="88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Coral</a:t>
            </a:r>
            <a:endParaRPr sz="2400">
              <a:latin typeface="Economica"/>
              <a:ea typeface="Economica"/>
              <a:cs typeface="Economica"/>
              <a:sym typeface="Economica"/>
            </a:endParaRPr>
          </a:p>
          <a:p>
            <a:pPr indent="0" lvl="0" marL="0" algn="ctr">
              <a:spcBef>
                <a:spcPts val="0"/>
              </a:spcBef>
              <a:spcAft>
                <a:spcPts val="0"/>
              </a:spcAft>
              <a:buNone/>
            </a:pPr>
            <a:r>
              <a:rPr lang="ro" sz="2400">
                <a:latin typeface="Economica"/>
                <a:ea typeface="Economica"/>
                <a:cs typeface="Economica"/>
                <a:sym typeface="Economica"/>
              </a:rPr>
              <a:t>(“Explosive” Rule)</a:t>
            </a:r>
            <a:endParaRPr sz="24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a:t>Demo</a:t>
            </a:r>
            <a:endParaRPr/>
          </a:p>
        </p:txBody>
      </p:sp>
      <p:pic>
        <p:nvPicPr>
          <p:cNvPr id="146" name="Shape 146"/>
          <p:cNvPicPr preferRelativeResize="0"/>
          <p:nvPr/>
        </p:nvPicPr>
        <p:blipFill>
          <a:blip r:embed="rId3">
            <a:alphaModFix/>
          </a:blip>
          <a:stretch>
            <a:fillRect/>
          </a:stretch>
        </p:blipFill>
        <p:spPr>
          <a:xfrm>
            <a:off x="1047405" y="1052425"/>
            <a:ext cx="7049190" cy="3691475"/>
          </a:xfrm>
          <a:prstGeom prst="rect">
            <a:avLst/>
          </a:prstGeom>
          <a:noFill/>
          <a:ln>
            <a:noFill/>
          </a:ln>
          <a:effectLst>
            <a:outerShdw blurRad="57150" rotWithShape="0" algn="bl" dir="5400000" dist="19050">
              <a:srgbClr val="000000">
                <a:alpha val="22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Questions and Answers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a:t>Server architecture</a:t>
            </a:r>
            <a:endParaRPr/>
          </a:p>
        </p:txBody>
      </p:sp>
      <p:pic>
        <p:nvPicPr>
          <p:cNvPr id="162" name="Shape 162"/>
          <p:cNvPicPr preferRelativeResize="0"/>
          <p:nvPr/>
        </p:nvPicPr>
        <p:blipFill>
          <a:blip r:embed="rId3">
            <a:alphaModFix/>
          </a:blip>
          <a:stretch>
            <a:fillRect/>
          </a:stretch>
        </p:blipFill>
        <p:spPr>
          <a:xfrm>
            <a:off x="1444335" y="1299625"/>
            <a:ext cx="6255329" cy="369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a:t>Client architecture</a:t>
            </a:r>
            <a:endParaRPr/>
          </a:p>
        </p:txBody>
      </p:sp>
      <p:pic>
        <p:nvPicPr>
          <p:cNvPr id="168" name="Shape 168"/>
          <p:cNvPicPr preferRelativeResize="0"/>
          <p:nvPr/>
        </p:nvPicPr>
        <p:blipFill>
          <a:blip r:embed="rId3">
            <a:alphaModFix/>
          </a:blip>
          <a:stretch>
            <a:fillRect/>
          </a:stretch>
        </p:blipFill>
        <p:spPr>
          <a:xfrm>
            <a:off x="1138928" y="1299625"/>
            <a:ext cx="6866143" cy="36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Agenda</a:t>
            </a:r>
            <a:endParaRPr/>
          </a:p>
        </p:txBody>
      </p:sp>
      <p:sp>
        <p:nvSpPr>
          <p:cNvPr id="69" name="Shape 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Contributions.</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Used technologies.</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What is a cellular automata?</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Game of Life (most renowned CA).</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Competitive CA.</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Notation and CA comparison.</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Demo.</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ro" sz="2400">
                <a:latin typeface="Economica"/>
                <a:ea typeface="Economica"/>
                <a:cs typeface="Economica"/>
                <a:sym typeface="Economica"/>
              </a:rPr>
              <a:t>Questions and Answers.</a:t>
            </a:r>
            <a:endParaRPr sz="24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a:t>Contributions</a:t>
            </a:r>
            <a:endParaRPr/>
          </a:p>
        </p:txBody>
      </p:sp>
      <p:sp>
        <p:nvSpPr>
          <p:cNvPr id="75" name="Shape 75"/>
          <p:cNvSpPr txBox="1"/>
          <p:nvPr/>
        </p:nvSpPr>
        <p:spPr>
          <a:xfrm>
            <a:off x="1303200" y="1115850"/>
            <a:ext cx="6537600" cy="2911800"/>
          </a:xfrm>
          <a:prstGeom prst="rect">
            <a:avLst/>
          </a:prstGeom>
          <a:noFill/>
          <a:ln>
            <a:noFill/>
          </a:ln>
        </p:spPr>
        <p:txBody>
          <a:bodyPr anchorCtr="0" anchor="ctr" bIns="91425" lIns="91425" spcFirstLastPara="1" rIns="91425" wrap="square" tIns="91425">
            <a:noAutofit/>
          </a:bodyPr>
          <a:lstStyle/>
          <a:p>
            <a:pPr indent="-381000" lvl="0" marL="457200" rtl="0">
              <a:lnSpc>
                <a:spcPct val="100000"/>
              </a:lnSpc>
              <a:spcBef>
                <a:spcPts val="0"/>
              </a:spcBef>
              <a:spcAft>
                <a:spcPts val="0"/>
              </a:spcAft>
              <a:buSzPts val="2400"/>
              <a:buFont typeface="Economica"/>
              <a:buChar char="❖"/>
            </a:pPr>
            <a:r>
              <a:rPr lang="ro" sz="2400">
                <a:latin typeface="Economica"/>
                <a:ea typeface="Economica"/>
                <a:cs typeface="Economica"/>
                <a:sym typeface="Economica"/>
              </a:rPr>
              <a:t>Taking an ‘old’, abstract concept and making it into a ‘modern’ and fun looking one (gamification at its finest).</a:t>
            </a:r>
            <a:endParaRPr sz="2400">
              <a:latin typeface="Economica"/>
              <a:ea typeface="Economica"/>
              <a:cs typeface="Economica"/>
              <a:sym typeface="Economica"/>
            </a:endParaRPr>
          </a:p>
          <a:p>
            <a:pPr indent="-381000" lvl="0" marL="457200">
              <a:spcBef>
                <a:spcPts val="1000"/>
              </a:spcBef>
              <a:spcAft>
                <a:spcPts val="0"/>
              </a:spcAft>
              <a:buSzPts val="2400"/>
              <a:buFont typeface="Economica"/>
              <a:buChar char="❖"/>
            </a:pPr>
            <a:r>
              <a:rPr lang="ro" sz="2400">
                <a:latin typeface="Economica"/>
                <a:ea typeface="Economica"/>
                <a:cs typeface="Economica"/>
                <a:sym typeface="Economica"/>
              </a:rPr>
              <a:t>Supporting a whole community of CA enthusiasts (like myself).</a:t>
            </a:r>
            <a:endParaRPr sz="24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ro"/>
              <a:t>Used technologies</a:t>
            </a:r>
            <a:endParaRPr/>
          </a:p>
        </p:txBody>
      </p:sp>
      <p:sp>
        <p:nvSpPr>
          <p:cNvPr id="81" name="Shape 81"/>
          <p:cNvSpPr txBox="1"/>
          <p:nvPr>
            <p:ph idx="1" type="body"/>
          </p:nvPr>
        </p:nvSpPr>
        <p:spPr>
          <a:xfrm>
            <a:off x="311700" y="1440000"/>
            <a:ext cx="3999900" cy="32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3000">
                <a:latin typeface="Economica"/>
                <a:ea typeface="Economica"/>
                <a:cs typeface="Economica"/>
                <a:sym typeface="Economica"/>
              </a:rPr>
              <a:t>Server-side</a:t>
            </a:r>
            <a:endParaRPr sz="3000">
              <a:latin typeface="Economica"/>
              <a:ea typeface="Economica"/>
              <a:cs typeface="Economica"/>
              <a:sym typeface="Economica"/>
            </a:endParaRPr>
          </a:p>
          <a:p>
            <a:pPr indent="-342900" lvl="0" marL="457200" rtl="0">
              <a:spcBef>
                <a:spcPts val="1600"/>
              </a:spcBef>
              <a:spcAft>
                <a:spcPts val="0"/>
              </a:spcAft>
              <a:buSzPts val="1800"/>
              <a:buFont typeface="Economica"/>
              <a:buChar char="❖"/>
            </a:pPr>
            <a:r>
              <a:rPr lang="ro" sz="1800">
                <a:latin typeface="Economica"/>
                <a:ea typeface="Economica"/>
                <a:cs typeface="Economica"/>
                <a:sym typeface="Economica"/>
              </a:rPr>
              <a:t>SignalR (coolest framework I’ve used)</a:t>
            </a:r>
            <a:endParaRPr sz="1800">
              <a:latin typeface="Economica"/>
              <a:ea typeface="Economica"/>
              <a:cs typeface="Economica"/>
              <a:sym typeface="Economica"/>
            </a:endParaRPr>
          </a:p>
          <a:p>
            <a:pPr indent="-342900" lvl="0" marL="457200" rtl="0">
              <a:spcBef>
                <a:spcPts val="0"/>
              </a:spcBef>
              <a:spcAft>
                <a:spcPts val="0"/>
              </a:spcAft>
              <a:buSzPts val="1800"/>
              <a:buFont typeface="Economica"/>
              <a:buChar char="❖"/>
            </a:pPr>
            <a:r>
              <a:rPr lang="ro" sz="1800">
                <a:latin typeface="Economica"/>
                <a:ea typeface="Economica"/>
                <a:cs typeface="Economica"/>
                <a:sym typeface="Economica"/>
              </a:rPr>
              <a:t>.NET Core 2.1</a:t>
            </a:r>
            <a:endParaRPr sz="1800">
              <a:latin typeface="Economica"/>
              <a:ea typeface="Economica"/>
              <a:cs typeface="Economica"/>
              <a:sym typeface="Economica"/>
            </a:endParaRPr>
          </a:p>
          <a:p>
            <a:pPr indent="-342900" lvl="0" marL="457200" rtl="0">
              <a:spcBef>
                <a:spcPts val="0"/>
              </a:spcBef>
              <a:spcAft>
                <a:spcPts val="0"/>
              </a:spcAft>
              <a:buSzPts val="1800"/>
              <a:buFont typeface="Economica"/>
              <a:buChar char="❖"/>
            </a:pPr>
            <a:r>
              <a:rPr lang="ro" sz="1800">
                <a:latin typeface="Economica"/>
                <a:ea typeface="Economica"/>
                <a:cs typeface="Economica"/>
                <a:sym typeface="Economica"/>
              </a:rPr>
              <a:t>Automapper</a:t>
            </a:r>
            <a:endParaRPr sz="1800">
              <a:latin typeface="Economica"/>
              <a:ea typeface="Economica"/>
              <a:cs typeface="Economica"/>
              <a:sym typeface="Economica"/>
            </a:endParaRPr>
          </a:p>
          <a:p>
            <a:pPr indent="-342900" lvl="0" marL="457200">
              <a:spcBef>
                <a:spcPts val="0"/>
              </a:spcBef>
              <a:spcAft>
                <a:spcPts val="0"/>
              </a:spcAft>
              <a:buSzPts val="1800"/>
              <a:buFont typeface="Economica"/>
              <a:buChar char="❖"/>
            </a:pPr>
            <a:r>
              <a:rPr lang="ro" sz="1800">
                <a:latin typeface="Economica"/>
                <a:ea typeface="Economica"/>
                <a:cs typeface="Economica"/>
                <a:sym typeface="Economica"/>
              </a:rPr>
              <a:t>Sql Server</a:t>
            </a:r>
            <a:endParaRPr sz="1800">
              <a:latin typeface="Economica"/>
              <a:ea typeface="Economica"/>
              <a:cs typeface="Economica"/>
              <a:sym typeface="Economica"/>
            </a:endParaRPr>
          </a:p>
        </p:txBody>
      </p:sp>
      <p:sp>
        <p:nvSpPr>
          <p:cNvPr id="82" name="Shape 82"/>
          <p:cNvSpPr txBox="1"/>
          <p:nvPr>
            <p:ph idx="2" type="body"/>
          </p:nvPr>
        </p:nvSpPr>
        <p:spPr>
          <a:xfrm>
            <a:off x="4832400" y="1440000"/>
            <a:ext cx="3999900" cy="32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3000">
                <a:latin typeface="Economica"/>
                <a:ea typeface="Economica"/>
                <a:cs typeface="Economica"/>
                <a:sym typeface="Economica"/>
              </a:rPr>
              <a:t>Client-side</a:t>
            </a:r>
            <a:endParaRPr sz="3000">
              <a:latin typeface="Economica"/>
              <a:ea typeface="Economica"/>
              <a:cs typeface="Economica"/>
              <a:sym typeface="Economica"/>
            </a:endParaRPr>
          </a:p>
          <a:p>
            <a:pPr indent="-342900" lvl="0" marL="457200" rtl="0">
              <a:spcBef>
                <a:spcPts val="1600"/>
              </a:spcBef>
              <a:spcAft>
                <a:spcPts val="0"/>
              </a:spcAft>
              <a:buSzPts val="1800"/>
              <a:buFont typeface="Economica"/>
              <a:buChar char="❖"/>
            </a:pPr>
            <a:r>
              <a:rPr lang="ro" sz="1800">
                <a:latin typeface="Economica"/>
                <a:ea typeface="Economica"/>
                <a:cs typeface="Economica"/>
                <a:sym typeface="Economica"/>
              </a:rPr>
              <a:t>Angular 6</a:t>
            </a:r>
            <a:endParaRPr sz="1800">
              <a:latin typeface="Economica"/>
              <a:ea typeface="Economica"/>
              <a:cs typeface="Economica"/>
              <a:sym typeface="Economica"/>
            </a:endParaRPr>
          </a:p>
          <a:p>
            <a:pPr indent="-342900" lvl="0" marL="457200" rtl="0">
              <a:spcBef>
                <a:spcPts val="0"/>
              </a:spcBef>
              <a:spcAft>
                <a:spcPts val="0"/>
              </a:spcAft>
              <a:buSzPts val="1800"/>
              <a:buFont typeface="Economica"/>
              <a:buChar char="❖"/>
            </a:pPr>
            <a:r>
              <a:rPr lang="ro" sz="1800">
                <a:latin typeface="Economica"/>
                <a:ea typeface="Economica"/>
                <a:cs typeface="Economica"/>
                <a:sym typeface="Economica"/>
              </a:rPr>
              <a:t>RxJS</a:t>
            </a:r>
            <a:endParaRPr sz="1800">
              <a:latin typeface="Economica"/>
              <a:ea typeface="Economica"/>
              <a:cs typeface="Economica"/>
              <a:sym typeface="Economica"/>
            </a:endParaRPr>
          </a:p>
          <a:p>
            <a:pPr indent="-342900" lvl="0" marL="457200" rtl="0">
              <a:spcBef>
                <a:spcPts val="0"/>
              </a:spcBef>
              <a:spcAft>
                <a:spcPts val="0"/>
              </a:spcAft>
              <a:buSzPts val="1800"/>
              <a:buFont typeface="Economica"/>
              <a:buChar char="❖"/>
            </a:pPr>
            <a:r>
              <a:rPr lang="ro" sz="1800">
                <a:latin typeface="Economica"/>
                <a:ea typeface="Economica"/>
                <a:cs typeface="Economica"/>
                <a:sym typeface="Economica"/>
              </a:rPr>
              <a:t>Material Design Bootstrap</a:t>
            </a:r>
            <a:endParaRPr sz="1800">
              <a:latin typeface="Economica"/>
              <a:ea typeface="Economica"/>
              <a:cs typeface="Economica"/>
              <a:sym typeface="Economica"/>
            </a:endParaRPr>
          </a:p>
          <a:p>
            <a:pPr indent="0" lvl="0" marL="0" algn="ctr">
              <a:spcBef>
                <a:spcPts val="1600"/>
              </a:spcBef>
              <a:spcAft>
                <a:spcPts val="1600"/>
              </a:spcAft>
              <a:buNone/>
            </a:pPr>
            <a:r>
              <a:t/>
            </a:r>
            <a:endParaRPr sz="3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3289962" y="1718000"/>
            <a:ext cx="2564075" cy="1707500"/>
          </a:xfrm>
          <a:prstGeom prst="rect">
            <a:avLst/>
          </a:prstGeom>
          <a:noFill/>
          <a:ln>
            <a:noFill/>
          </a:ln>
        </p:spPr>
      </p:pic>
      <p:sp>
        <p:nvSpPr>
          <p:cNvPr id="88" name="Shape 88"/>
          <p:cNvSpPr txBox="1"/>
          <p:nvPr/>
        </p:nvSpPr>
        <p:spPr>
          <a:xfrm>
            <a:off x="2967900" y="942900"/>
            <a:ext cx="3208200" cy="636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What is a Cellular Automata?</a:t>
            </a:r>
            <a:endParaRPr sz="24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3522475" y="1525700"/>
            <a:ext cx="2099050" cy="209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3562350" y="1562100"/>
            <a:ext cx="2019300" cy="201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51000" y="333600"/>
            <a:ext cx="28080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sz="2400"/>
              <a:t>Game of Life transitions</a:t>
            </a:r>
            <a:endParaRPr sz="2400"/>
          </a:p>
        </p:txBody>
      </p:sp>
      <p:sp>
        <p:nvSpPr>
          <p:cNvPr id="104" name="Shape 104"/>
          <p:cNvSpPr txBox="1"/>
          <p:nvPr>
            <p:ph idx="1" type="body"/>
          </p:nvPr>
        </p:nvSpPr>
        <p:spPr>
          <a:xfrm>
            <a:off x="345175" y="1089300"/>
            <a:ext cx="3629100" cy="3224400"/>
          </a:xfrm>
          <a:prstGeom prst="rect">
            <a:avLst/>
          </a:prstGeom>
        </p:spPr>
        <p:txBody>
          <a:bodyPr anchorCtr="0" anchor="t" bIns="378000" lIns="54000" spcFirstLastPara="1" rIns="91425" wrap="square" tIns="91425">
            <a:noAutofit/>
          </a:bodyPr>
          <a:lstStyle/>
          <a:p>
            <a:pPr indent="-319300" lvl="0" marL="460800" rtl="0">
              <a:spcBef>
                <a:spcPts val="300"/>
              </a:spcBef>
              <a:spcAft>
                <a:spcPts val="0"/>
              </a:spcAft>
              <a:buClr>
                <a:srgbClr val="222222"/>
              </a:buClr>
              <a:buSzPts val="1400"/>
              <a:buFont typeface="Economica"/>
              <a:buAutoNum type="arabicPeriod"/>
            </a:pPr>
            <a:r>
              <a:rPr lang="ro" sz="1400">
                <a:solidFill>
                  <a:srgbClr val="222222"/>
                </a:solidFill>
                <a:latin typeface="Economica"/>
                <a:ea typeface="Economica"/>
                <a:cs typeface="Economica"/>
                <a:sym typeface="Economica"/>
              </a:rPr>
              <a:t>Any live cell with fewer than two live neighbours dies, as if caused by underpopulation.</a:t>
            </a:r>
            <a:endParaRPr sz="1400">
              <a:solidFill>
                <a:srgbClr val="222222"/>
              </a:solidFill>
              <a:latin typeface="Economica"/>
              <a:ea typeface="Economica"/>
              <a:cs typeface="Economica"/>
              <a:sym typeface="Economica"/>
            </a:endParaRPr>
          </a:p>
          <a:p>
            <a:pPr indent="-317500" lvl="0" marL="457200" rtl="0">
              <a:spcBef>
                <a:spcPts val="1000"/>
              </a:spcBef>
              <a:spcAft>
                <a:spcPts val="0"/>
              </a:spcAft>
              <a:buClr>
                <a:srgbClr val="222222"/>
              </a:buClr>
              <a:buSzPts val="1400"/>
              <a:buFont typeface="Economica"/>
              <a:buAutoNum type="arabicPeriod"/>
            </a:pPr>
            <a:r>
              <a:rPr lang="ro" sz="1400">
                <a:solidFill>
                  <a:srgbClr val="222222"/>
                </a:solidFill>
                <a:latin typeface="Economica"/>
                <a:ea typeface="Economica"/>
                <a:cs typeface="Economica"/>
                <a:sym typeface="Economica"/>
              </a:rPr>
              <a:t>Any live cell with two or three live neighbours lives on to the next generation.</a:t>
            </a:r>
            <a:endParaRPr sz="1400">
              <a:solidFill>
                <a:srgbClr val="222222"/>
              </a:solidFill>
              <a:latin typeface="Economica"/>
              <a:ea typeface="Economica"/>
              <a:cs typeface="Economica"/>
              <a:sym typeface="Economica"/>
            </a:endParaRPr>
          </a:p>
          <a:p>
            <a:pPr indent="-317500" lvl="0" marL="457200" rtl="0">
              <a:spcBef>
                <a:spcPts val="1000"/>
              </a:spcBef>
              <a:spcAft>
                <a:spcPts val="0"/>
              </a:spcAft>
              <a:buClr>
                <a:srgbClr val="222222"/>
              </a:buClr>
              <a:buSzPts val="1400"/>
              <a:buFont typeface="Economica"/>
              <a:buAutoNum type="arabicPeriod"/>
            </a:pPr>
            <a:r>
              <a:rPr lang="ro" sz="1400">
                <a:solidFill>
                  <a:srgbClr val="222222"/>
                </a:solidFill>
                <a:latin typeface="Economica"/>
                <a:ea typeface="Economica"/>
                <a:cs typeface="Economica"/>
                <a:sym typeface="Economica"/>
              </a:rPr>
              <a:t>Any live cell with more than three live neighbours dies, as if by overpopulation.</a:t>
            </a:r>
            <a:endParaRPr sz="1400">
              <a:solidFill>
                <a:srgbClr val="222222"/>
              </a:solidFill>
              <a:latin typeface="Economica"/>
              <a:ea typeface="Economica"/>
              <a:cs typeface="Economica"/>
              <a:sym typeface="Economica"/>
            </a:endParaRPr>
          </a:p>
          <a:p>
            <a:pPr indent="-317500" lvl="0" marL="457200" rtl="0">
              <a:spcBef>
                <a:spcPts val="1000"/>
              </a:spcBef>
              <a:spcAft>
                <a:spcPts val="0"/>
              </a:spcAft>
              <a:buClr>
                <a:srgbClr val="222222"/>
              </a:buClr>
              <a:buSzPts val="1400"/>
              <a:buFont typeface="Economica"/>
              <a:buAutoNum type="arabicPeriod"/>
            </a:pPr>
            <a:r>
              <a:rPr lang="ro" sz="1400">
                <a:solidFill>
                  <a:srgbClr val="222222"/>
                </a:solidFill>
                <a:latin typeface="Economica"/>
                <a:ea typeface="Economica"/>
                <a:cs typeface="Economica"/>
                <a:sym typeface="Economica"/>
              </a:rPr>
              <a:t>Any dead cell with exactly three live neighbours becomes a live cell, as if by reproduction.</a:t>
            </a:r>
            <a:endParaRPr sz="1400">
              <a:solidFill>
                <a:srgbClr val="222222"/>
              </a:solidFill>
              <a:latin typeface="Economica"/>
              <a:ea typeface="Economica"/>
              <a:cs typeface="Economica"/>
              <a:sym typeface="Economica"/>
            </a:endParaRPr>
          </a:p>
          <a:p>
            <a:pPr indent="0" lvl="0" marL="0">
              <a:spcBef>
                <a:spcPts val="100"/>
              </a:spcBef>
              <a:spcAft>
                <a:spcPts val="1600"/>
              </a:spcAft>
              <a:buNone/>
            </a:pPr>
            <a:r>
              <a:t/>
            </a:r>
            <a:endParaRPr/>
          </a:p>
        </p:txBody>
      </p:sp>
      <p:pic>
        <p:nvPicPr>
          <p:cNvPr id="105" name="Shape 105"/>
          <p:cNvPicPr preferRelativeResize="0"/>
          <p:nvPr/>
        </p:nvPicPr>
        <p:blipFill>
          <a:blip r:embed="rId3">
            <a:alphaModFix/>
          </a:blip>
          <a:stretch>
            <a:fillRect/>
          </a:stretch>
        </p:blipFill>
        <p:spPr>
          <a:xfrm>
            <a:off x="6258450" y="2875425"/>
            <a:ext cx="1447800" cy="1438275"/>
          </a:xfrm>
          <a:prstGeom prst="rect">
            <a:avLst/>
          </a:prstGeom>
          <a:noFill/>
          <a:ln>
            <a:noFill/>
          </a:ln>
        </p:spPr>
      </p:pic>
      <p:pic>
        <p:nvPicPr>
          <p:cNvPr id="106" name="Shape 106"/>
          <p:cNvPicPr preferRelativeResize="0"/>
          <p:nvPr/>
        </p:nvPicPr>
        <p:blipFill>
          <a:blip r:embed="rId4">
            <a:alphaModFix/>
          </a:blip>
          <a:stretch>
            <a:fillRect/>
          </a:stretch>
        </p:blipFill>
        <p:spPr>
          <a:xfrm>
            <a:off x="6258450" y="1089300"/>
            <a:ext cx="1447800" cy="143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2904250" y="1461150"/>
            <a:ext cx="3335500" cy="2221200"/>
          </a:xfrm>
          <a:prstGeom prst="rect">
            <a:avLst/>
          </a:prstGeom>
          <a:noFill/>
          <a:ln>
            <a:noFill/>
          </a:ln>
        </p:spPr>
      </p:pic>
      <p:sp>
        <p:nvSpPr>
          <p:cNvPr id="112" name="Shape 112"/>
          <p:cNvSpPr txBox="1"/>
          <p:nvPr/>
        </p:nvSpPr>
        <p:spPr>
          <a:xfrm>
            <a:off x="2224350" y="684725"/>
            <a:ext cx="4695300" cy="547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ro" sz="2400">
                <a:latin typeface="Economica"/>
                <a:ea typeface="Economica"/>
                <a:cs typeface="Economica"/>
                <a:sym typeface="Economica"/>
              </a:rPr>
              <a:t>How do we deal with competitive evolution?</a:t>
            </a:r>
            <a:endParaRPr sz="24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