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9" r:id="rId9"/>
    <p:sldId id="270" r:id="rId10"/>
    <p:sldId id="274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8B0F4-3C66-4F24-90CF-106ED0088093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F08F-0CF9-4EA3-982B-45A95E8D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F5CA-2BB2-4EC9-B6CB-39DD984B2EF1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838F-B8B8-43BD-A7A2-D1EA7F27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</p:spPr>
            <p:txBody>
              <a:bodyPr/>
              <a:lstStyle/>
              <a:p>
                <a:r>
                  <a:rPr lang="en-US" dirty="0" smtClean="0"/>
                  <a:t>Classical linear regression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  <a:blipFill>
                <a:blip r:embed="rId2"/>
                <a:stretch>
                  <a:fillRect l="-104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Fight against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Minimization of risk 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Empirical estimations of generalization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dirty="0" smtClean="0"/>
              <a:t>Hold-out (estimate empirical risk on test data)</a:t>
            </a:r>
          </a:p>
          <a:p>
            <a:r>
              <a:rPr lang="en-US" dirty="0" smtClean="0"/>
              <a:t>LOO (leave-one-out)</a:t>
            </a:r>
          </a:p>
          <a:p>
            <a:r>
              <a:rPr lang="en-US" dirty="0" smtClean="0"/>
              <a:t>Cross-validation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Samples for ML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dirty="0" smtClean="0"/>
              <a:t>Price for the flat</a:t>
            </a:r>
          </a:p>
          <a:p>
            <a:r>
              <a:rPr lang="en-US" dirty="0" smtClean="0"/>
              <a:t>Credit scoring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Image classification</a:t>
            </a:r>
          </a:p>
          <a:p>
            <a:r>
              <a:rPr lang="en-US" dirty="0" smtClean="0"/>
              <a:t>Recommendation system</a:t>
            </a:r>
          </a:p>
          <a:p>
            <a:r>
              <a:rPr lang="en-US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535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CRISP-DM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0" y="1390361"/>
            <a:ext cx="4705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overview of ML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9782" y="1108364"/>
            <a:ext cx="1542473" cy="628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2780145" y="1736437"/>
            <a:ext cx="2710874" cy="115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91018" y="1736437"/>
            <a:ext cx="0" cy="115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890" y="2890983"/>
            <a:ext cx="1542473" cy="628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Supervised Learning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719781" y="2890983"/>
            <a:ext cx="1542473" cy="628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Semi-supervised</a:t>
            </a:r>
          </a:p>
          <a:p>
            <a:pPr algn="ctr"/>
            <a:r>
              <a:rPr lang="en-US" sz="1400" dirty="0" smtClean="0"/>
              <a:t>Learning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491019" y="1736437"/>
            <a:ext cx="3163454" cy="1089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83236" y="2826327"/>
            <a:ext cx="1542473" cy="628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Unsupervised</a:t>
            </a:r>
          </a:p>
          <a:p>
            <a:pPr algn="ctr"/>
            <a:r>
              <a:rPr lang="en-US" sz="1400" dirty="0" smtClean="0"/>
              <a:t>Learning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67344" y="4197929"/>
            <a:ext cx="161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learning to rank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46290" y="4174958"/>
            <a:ext cx="161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7931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task of supervised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</p:spPr>
            <p:txBody>
              <a:bodyPr/>
              <a:lstStyle/>
              <a:p>
                <a:r>
                  <a:rPr lang="en-US" dirty="0" smtClean="0"/>
                  <a:t>X is set of objects</a:t>
                </a:r>
              </a:p>
              <a:p>
                <a:r>
                  <a:rPr lang="en-US" dirty="0" smtClean="0"/>
                  <a:t>Y is set of answers (labels)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Task: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Using set of objects (training sample) mine general dependency: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Training Sample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  <a:blipFill>
                <a:blip r:embed="rId2"/>
                <a:stretch>
                  <a:fillRect l="-121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dirty="0" smtClean="0"/>
              <a:t>Each object has set of features which could be considered as a representation of the object itself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Types of features:</a:t>
            </a:r>
          </a:p>
          <a:p>
            <a:r>
              <a:rPr lang="en-US" dirty="0" smtClean="0"/>
              <a:t>Binary</a:t>
            </a:r>
          </a:p>
          <a:p>
            <a:r>
              <a:rPr lang="en-US" dirty="0" smtClean="0"/>
              <a:t>Categorical</a:t>
            </a:r>
          </a:p>
          <a:p>
            <a:r>
              <a:rPr lang="en-US" dirty="0" smtClean="0"/>
              <a:t>Ordinal</a:t>
            </a:r>
          </a:p>
          <a:p>
            <a:r>
              <a:rPr lang="en-US" dirty="0" smtClean="0"/>
              <a:t>Numerical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task –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dirty="0" smtClean="0"/>
              <a:t>Classification (binary, multi-class, multi-label)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Which map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Training step: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builds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Testing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produces answers for new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</p:spPr>
            <p:txBody>
              <a:bodyPr/>
              <a:lstStyle/>
              <a:p>
                <a:r>
                  <a:rPr lang="en-US" dirty="0" smtClean="0"/>
                  <a:t>Loss function is “measure of error” for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on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For classification task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(of course in reality we will replace this function by approximation)</a:t>
                </a:r>
              </a:p>
              <a:p>
                <a:r>
                  <a:rPr lang="en-US" dirty="0" smtClean="0"/>
                  <a:t>For regression task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Empirical risk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  <a:blipFill>
                <a:blip r:embed="rId2"/>
                <a:stretch>
                  <a:fillRect l="-121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-&gt;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</p:spPr>
            <p:txBody>
              <a:bodyPr/>
              <a:lstStyle/>
              <a:p>
                <a:r>
                  <a:rPr lang="en-US" dirty="0" smtClean="0"/>
                  <a:t>Key idea of ML is minimization of empirical risk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Potential problems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err="1" smtClean="0"/>
                  <a:t>Underfitting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124018"/>
              </a:xfrm>
              <a:blipFill>
                <a:blip r:embed="rId2"/>
                <a:stretch>
                  <a:fillRect l="-121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63" y="2922441"/>
            <a:ext cx="7324437" cy="20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Intro</vt:lpstr>
      <vt:lpstr>CRISP-DM</vt:lpstr>
      <vt:lpstr>General overview of ML tasks</vt:lpstr>
      <vt:lpstr>General task of supervised learning</vt:lpstr>
      <vt:lpstr>Features</vt:lpstr>
      <vt:lpstr>Types of task – supervised learning</vt:lpstr>
      <vt:lpstr>Learning algorithm</vt:lpstr>
      <vt:lpstr>Definitions</vt:lpstr>
      <vt:lpstr>Learning -&gt; Optimization</vt:lpstr>
      <vt:lpstr>Example</vt:lpstr>
      <vt:lpstr>Fight against overfitting</vt:lpstr>
      <vt:lpstr>Empirical estimations of generalization ability</vt:lpstr>
      <vt:lpstr>Samples for ML task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Sergei Smirnov1</dc:creator>
  <cp:lastModifiedBy>Sergei Smirnov1</cp:lastModifiedBy>
  <cp:revision>39</cp:revision>
  <dcterms:created xsi:type="dcterms:W3CDTF">2018-10-16T16:15:43Z</dcterms:created>
  <dcterms:modified xsi:type="dcterms:W3CDTF">2018-10-18T12:13:49Z</dcterms:modified>
</cp:coreProperties>
</file>