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Black Ops One"/>
      <p:regular r:id="rId18"/>
    </p:embeddedFont>
    <p:embeddedFont>
      <p:font typeface="Archivo Narrow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Russo One"/>
      <p:regular r:id="rId28"/>
    </p:embeddedFont>
    <p:embeddedFont>
      <p:font typeface="Josefi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E24E8F-F7F3-49BA-902D-8F3DA4F5B0F7}">
  <a:tblStyle styleId="{5CE24E8F-F7F3-49BA-902D-8F3DA4F5B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8" Type="http://schemas.openxmlformats.org/officeDocument/2006/relationships/font" Target="fonts/BlackOpsOne-regular.fntdata"/><Relationship Id="rId21" Type="http://schemas.openxmlformats.org/officeDocument/2006/relationships/font" Target="fonts/ArchivoNarrow-italic.fntdata"/><Relationship Id="rId3" Type="http://schemas.openxmlformats.org/officeDocument/2006/relationships/presProps" Target="presProps.xml"/><Relationship Id="rId34" Type="http://schemas.openxmlformats.org/officeDocument/2006/relationships/customXml" Target="../customXml/item2.xml"/><Relationship Id="rId25" Type="http://schemas.openxmlformats.org/officeDocument/2006/relationships/font" Target="fonts/Roboto-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1.xml"/><Relationship Id="rId20" Type="http://schemas.openxmlformats.org/officeDocument/2006/relationships/font" Target="fonts/ArchivoNarrow-bold.fntdata"/><Relationship Id="rId2" Type="http://schemas.openxmlformats.org/officeDocument/2006/relationships/viewProps" Target="viewProps.xml"/><Relationship Id="rId29" Type="http://schemas.openxmlformats.org/officeDocument/2006/relationships/font" Target="fonts/JosefinSans-regular.fntdata"/><Relationship Id="rId16" Type="http://schemas.openxmlformats.org/officeDocument/2006/relationships/slide" Target="slides/slide10.xml"/><Relationship Id="rId24" Type="http://schemas.openxmlformats.org/officeDocument/2006/relationships/font" Target="fonts/Roboto-bold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JosefinSans-boldItalic.fntdata"/><Relationship Id="rId23" Type="http://schemas.openxmlformats.org/officeDocument/2006/relationships/font" Target="fonts/Roboto-regular.fntdata"/><Relationship Id="rId28" Type="http://schemas.openxmlformats.org/officeDocument/2006/relationships/font" Target="fonts/RussoOne-regular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1" Type="http://schemas.openxmlformats.org/officeDocument/2006/relationships/font" Target="fonts/JosefinSans-italic.fntdata"/><Relationship Id="rId10" Type="http://schemas.openxmlformats.org/officeDocument/2006/relationships/slide" Target="slides/slide4.xml"/><Relationship Id="rId19" Type="http://schemas.openxmlformats.org/officeDocument/2006/relationships/font" Target="fonts/ArchivoNarrow-regular.fntdata"/><Relationship Id="rId22" Type="http://schemas.openxmlformats.org/officeDocument/2006/relationships/font" Target="fonts/ArchivoNarrow-boldItalic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BebasNeue-regular.fntdata"/><Relationship Id="rId30" Type="http://schemas.openxmlformats.org/officeDocument/2006/relationships/font" Target="fonts/JosefinSans-bold.fntdata"/><Relationship Id="rId14" Type="http://schemas.openxmlformats.org/officeDocument/2006/relationships/slide" Target="slides/slide8.xml"/><Relationship Id="rId35" Type="http://schemas.openxmlformats.org/officeDocument/2006/relationships/customXml" Target="../customXml/item3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b1b15cf4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b1b15cf4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df8e826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df8e826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b1b15cf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b1b15cf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dc45745d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dc45745d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dc45745d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dc45745d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b1b15cf4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b1b15cf4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dc45745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dc45745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dc45745d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dc45745d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dc45745d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dc45745d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b1b15cf43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b1b15cf43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68050" y="929325"/>
            <a:ext cx="3903900" cy="27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737575"/>
            <a:ext cx="32922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0726" y="3824733"/>
            <a:ext cx="434854" cy="301500"/>
            <a:chOff x="190726" y="3824733"/>
            <a:chExt cx="434854" cy="301500"/>
          </a:xfrm>
        </p:grpSpPr>
        <p:sp>
          <p:nvSpPr>
            <p:cNvPr id="12" name="Google Shape;12;p2"/>
            <p:cNvSpPr/>
            <p:nvPr/>
          </p:nvSpPr>
          <p:spPr>
            <a:xfrm>
              <a:off x="190726" y="3824733"/>
              <a:ext cx="267900" cy="3015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7680" y="3824733"/>
              <a:ext cx="267900" cy="3015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7277093" y="0"/>
            <a:ext cx="3744900" cy="51435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780782" y="3646318"/>
            <a:ext cx="1374686" cy="952800"/>
            <a:chOff x="7780782" y="3646318"/>
            <a:chExt cx="1374686" cy="952800"/>
          </a:xfrm>
        </p:grpSpPr>
        <p:sp>
          <p:nvSpPr>
            <p:cNvPr id="16" name="Google Shape;16;p2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719679" y="1711325"/>
            <a:ext cx="66246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19679" y="2866776"/>
            <a:ext cx="66246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2132173" y="548650"/>
            <a:ext cx="4875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74" name="Google Shape;74;p13"/>
          <p:cNvSpPr txBox="1"/>
          <p:nvPr>
            <p:ph idx="2" type="title"/>
          </p:nvPr>
        </p:nvSpPr>
        <p:spPr>
          <a:xfrm>
            <a:off x="1052096" y="1722171"/>
            <a:ext cx="181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3" type="title"/>
          </p:nvPr>
        </p:nvSpPr>
        <p:spPr>
          <a:xfrm>
            <a:off x="1052096" y="1116089"/>
            <a:ext cx="1250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1052096" y="2303486"/>
            <a:ext cx="1812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4" type="title"/>
          </p:nvPr>
        </p:nvSpPr>
        <p:spPr>
          <a:xfrm>
            <a:off x="3664547" y="1722171"/>
            <a:ext cx="181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5" type="title"/>
          </p:nvPr>
        </p:nvSpPr>
        <p:spPr>
          <a:xfrm>
            <a:off x="3664546" y="1116089"/>
            <a:ext cx="1250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6" type="subTitle"/>
          </p:nvPr>
        </p:nvSpPr>
        <p:spPr>
          <a:xfrm>
            <a:off x="3664546" y="2303486"/>
            <a:ext cx="1812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7" type="title"/>
          </p:nvPr>
        </p:nvSpPr>
        <p:spPr>
          <a:xfrm>
            <a:off x="6276995" y="1722171"/>
            <a:ext cx="181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8" type="title"/>
          </p:nvPr>
        </p:nvSpPr>
        <p:spPr>
          <a:xfrm>
            <a:off x="6276995" y="1116089"/>
            <a:ext cx="1250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9" type="subTitle"/>
          </p:nvPr>
        </p:nvSpPr>
        <p:spPr>
          <a:xfrm>
            <a:off x="6276995" y="2303486"/>
            <a:ext cx="1812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3" type="title"/>
          </p:nvPr>
        </p:nvSpPr>
        <p:spPr>
          <a:xfrm>
            <a:off x="1052107" y="3511571"/>
            <a:ext cx="202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4" type="title"/>
          </p:nvPr>
        </p:nvSpPr>
        <p:spPr>
          <a:xfrm>
            <a:off x="1052096" y="2892582"/>
            <a:ext cx="1250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5" type="subTitle"/>
          </p:nvPr>
        </p:nvSpPr>
        <p:spPr>
          <a:xfrm>
            <a:off x="1052096" y="4105793"/>
            <a:ext cx="1812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6" type="title"/>
          </p:nvPr>
        </p:nvSpPr>
        <p:spPr>
          <a:xfrm>
            <a:off x="3664547" y="3511571"/>
            <a:ext cx="181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7" type="title"/>
          </p:nvPr>
        </p:nvSpPr>
        <p:spPr>
          <a:xfrm>
            <a:off x="3664546" y="2892582"/>
            <a:ext cx="1250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8" type="subTitle"/>
          </p:nvPr>
        </p:nvSpPr>
        <p:spPr>
          <a:xfrm>
            <a:off x="3664546" y="4105793"/>
            <a:ext cx="1812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9" type="title"/>
          </p:nvPr>
        </p:nvSpPr>
        <p:spPr>
          <a:xfrm>
            <a:off x="6276995" y="3511571"/>
            <a:ext cx="181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20" type="title"/>
          </p:nvPr>
        </p:nvSpPr>
        <p:spPr>
          <a:xfrm>
            <a:off x="6276995" y="2892582"/>
            <a:ext cx="1250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21" type="subTitle"/>
          </p:nvPr>
        </p:nvSpPr>
        <p:spPr>
          <a:xfrm>
            <a:off x="6276995" y="4105793"/>
            <a:ext cx="1812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2" name="Google Shape;92;p13"/>
          <p:cNvGrpSpPr/>
          <p:nvPr/>
        </p:nvGrpSpPr>
        <p:grpSpPr>
          <a:xfrm>
            <a:off x="713231" y="335926"/>
            <a:ext cx="856154" cy="593404"/>
            <a:chOff x="713232" y="539493"/>
            <a:chExt cx="1374686" cy="952800"/>
          </a:xfrm>
        </p:grpSpPr>
        <p:sp>
          <p:nvSpPr>
            <p:cNvPr id="93" name="Google Shape;93;p13"/>
            <p:cNvSpPr/>
            <p:nvPr/>
          </p:nvSpPr>
          <p:spPr>
            <a:xfrm>
              <a:off x="713232" y="539493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241018" y="539493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3"/>
          <p:cNvSpPr/>
          <p:nvPr/>
        </p:nvSpPr>
        <p:spPr>
          <a:xfrm>
            <a:off x="7903261" y="335926"/>
            <a:ext cx="527400" cy="5934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491700" y="1936084"/>
            <a:ext cx="3940500" cy="15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491701" y="3456372"/>
            <a:ext cx="3940500" cy="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14"/>
          <p:cNvSpPr txBox="1"/>
          <p:nvPr>
            <p:ph hasCustomPrompt="1" idx="2" type="title"/>
          </p:nvPr>
        </p:nvSpPr>
        <p:spPr>
          <a:xfrm>
            <a:off x="5825936" y="994125"/>
            <a:ext cx="12720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6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398494" y="1936084"/>
            <a:ext cx="4347000" cy="15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2398494" y="3456372"/>
            <a:ext cx="4347000" cy="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2" type="title"/>
          </p:nvPr>
        </p:nvSpPr>
        <p:spPr>
          <a:xfrm>
            <a:off x="3870393" y="994125"/>
            <a:ext cx="14034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6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607550" y="1936085"/>
            <a:ext cx="4824900" cy="15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3607550" y="3456375"/>
            <a:ext cx="4824900" cy="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16"/>
          <p:cNvSpPr txBox="1"/>
          <p:nvPr>
            <p:ph hasCustomPrompt="1" idx="2" type="title"/>
          </p:nvPr>
        </p:nvSpPr>
        <p:spPr>
          <a:xfrm>
            <a:off x="5241147" y="994125"/>
            <a:ext cx="15576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6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15500" y="3310775"/>
            <a:ext cx="4253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715500" y="1290725"/>
            <a:ext cx="4253700" cy="20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6546900" y="6101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7324625" y="6101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4573611" y="1378007"/>
            <a:ext cx="3858900" cy="12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4573650" y="2704458"/>
            <a:ext cx="3858900" cy="18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1475237" y="1375943"/>
            <a:ext cx="21186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2" type="subTitle"/>
          </p:nvPr>
        </p:nvSpPr>
        <p:spPr>
          <a:xfrm>
            <a:off x="1472954" y="2819314"/>
            <a:ext cx="21186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solidFill>
                  <a:schemeClr val="accent2"/>
                </a:solidFill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3" type="subTitle"/>
          </p:nvPr>
        </p:nvSpPr>
        <p:spPr>
          <a:xfrm>
            <a:off x="1475250" y="1685279"/>
            <a:ext cx="21213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4" type="subTitle"/>
          </p:nvPr>
        </p:nvSpPr>
        <p:spPr>
          <a:xfrm>
            <a:off x="1471600" y="3125142"/>
            <a:ext cx="21213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19"/>
          <p:cNvGrpSpPr/>
          <p:nvPr/>
        </p:nvGrpSpPr>
        <p:grpSpPr>
          <a:xfrm>
            <a:off x="-329162" y="539501"/>
            <a:ext cx="1883825" cy="1244700"/>
            <a:chOff x="-228687" y="3705301"/>
            <a:chExt cx="1883825" cy="1244700"/>
          </a:xfrm>
        </p:grpSpPr>
        <p:sp>
          <p:nvSpPr>
            <p:cNvPr id="122" name="Google Shape;122;p19"/>
            <p:cNvSpPr/>
            <p:nvPr/>
          </p:nvSpPr>
          <p:spPr>
            <a:xfrm>
              <a:off x="549038" y="3705301"/>
              <a:ext cx="1106100" cy="12447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-228687" y="3705301"/>
              <a:ext cx="1106100" cy="1244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0"/>
          <p:cNvGrpSpPr/>
          <p:nvPr/>
        </p:nvGrpSpPr>
        <p:grpSpPr>
          <a:xfrm>
            <a:off x="25877" y="35971"/>
            <a:ext cx="1374686" cy="952800"/>
            <a:chOff x="7780782" y="3646318"/>
            <a:chExt cx="1374686" cy="952800"/>
          </a:xfrm>
        </p:grpSpPr>
        <p:sp>
          <p:nvSpPr>
            <p:cNvPr id="126" name="Google Shape;126;p20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13225" y="1219150"/>
            <a:ext cx="38403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4590425" y="1933325"/>
            <a:ext cx="3840300" cy="26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31" name="Google Shape;131;p20"/>
          <p:cNvSpPr/>
          <p:nvPr/>
        </p:nvSpPr>
        <p:spPr>
          <a:xfrm>
            <a:off x="7884650" y="4282076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106925" y="4282076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15175" y="1904385"/>
            <a:ext cx="4086300" cy="15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15175" y="3424674"/>
            <a:ext cx="4086300" cy="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2098743" y="962425"/>
            <a:ext cx="13188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6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-329162" y="539501"/>
            <a:ext cx="1883825" cy="1244700"/>
            <a:chOff x="-228687" y="3705301"/>
            <a:chExt cx="1883825" cy="1244700"/>
          </a:xfrm>
        </p:grpSpPr>
        <p:sp>
          <p:nvSpPr>
            <p:cNvPr id="23" name="Google Shape;23;p3"/>
            <p:cNvSpPr/>
            <p:nvPr/>
          </p:nvSpPr>
          <p:spPr>
            <a:xfrm>
              <a:off x="549038" y="3705301"/>
              <a:ext cx="1106100" cy="12447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28687" y="3705301"/>
              <a:ext cx="1106100" cy="1244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713232" y="4190700"/>
            <a:ext cx="1374686" cy="952800"/>
            <a:chOff x="7780782" y="3646318"/>
            <a:chExt cx="1374686" cy="952800"/>
          </a:xfrm>
        </p:grpSpPr>
        <p:sp>
          <p:nvSpPr>
            <p:cNvPr id="26" name="Google Shape;26;p3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hasCustomPrompt="1" type="title"/>
          </p:nvPr>
        </p:nvSpPr>
        <p:spPr>
          <a:xfrm>
            <a:off x="713225" y="3677132"/>
            <a:ext cx="19068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1"/>
          <p:cNvSpPr txBox="1"/>
          <p:nvPr>
            <p:ph hasCustomPrompt="1" idx="2" type="title"/>
          </p:nvPr>
        </p:nvSpPr>
        <p:spPr>
          <a:xfrm>
            <a:off x="3616553" y="3677132"/>
            <a:ext cx="19068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21"/>
          <p:cNvSpPr txBox="1"/>
          <p:nvPr>
            <p:ph hasCustomPrompt="1" idx="3" type="title"/>
          </p:nvPr>
        </p:nvSpPr>
        <p:spPr>
          <a:xfrm>
            <a:off x="6523854" y="3677132"/>
            <a:ext cx="19068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4"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713225" y="2786854"/>
            <a:ext cx="19068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5" type="subTitle"/>
          </p:nvPr>
        </p:nvSpPr>
        <p:spPr>
          <a:xfrm>
            <a:off x="3616553" y="2786854"/>
            <a:ext cx="19068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6" type="subTitle"/>
          </p:nvPr>
        </p:nvSpPr>
        <p:spPr>
          <a:xfrm>
            <a:off x="6523854" y="2786854"/>
            <a:ext cx="19068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7" type="subTitle"/>
          </p:nvPr>
        </p:nvSpPr>
        <p:spPr>
          <a:xfrm>
            <a:off x="713225" y="2596332"/>
            <a:ext cx="19068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8" type="subTitle"/>
          </p:nvPr>
        </p:nvSpPr>
        <p:spPr>
          <a:xfrm>
            <a:off x="3616553" y="2596332"/>
            <a:ext cx="19068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9" type="subTitle"/>
          </p:nvPr>
        </p:nvSpPr>
        <p:spPr>
          <a:xfrm>
            <a:off x="6523854" y="2596332"/>
            <a:ext cx="19068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grpSp>
        <p:nvGrpSpPr>
          <p:cNvPr id="144" name="Google Shape;144;p21"/>
          <p:cNvGrpSpPr/>
          <p:nvPr/>
        </p:nvGrpSpPr>
        <p:grpSpPr>
          <a:xfrm>
            <a:off x="-329162" y="310901"/>
            <a:ext cx="1883825" cy="1244700"/>
            <a:chOff x="-228687" y="3705301"/>
            <a:chExt cx="1883825" cy="1244700"/>
          </a:xfrm>
        </p:grpSpPr>
        <p:sp>
          <p:nvSpPr>
            <p:cNvPr id="145" name="Google Shape;145;p21"/>
            <p:cNvSpPr/>
            <p:nvPr/>
          </p:nvSpPr>
          <p:spPr>
            <a:xfrm>
              <a:off x="549038" y="3705301"/>
              <a:ext cx="1106100" cy="12447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-228687" y="3705301"/>
              <a:ext cx="1106100" cy="12447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1"/>
          <p:cNvSpPr/>
          <p:nvPr/>
        </p:nvSpPr>
        <p:spPr>
          <a:xfrm>
            <a:off x="8022888" y="310901"/>
            <a:ext cx="1106100" cy="12447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13225" y="548650"/>
            <a:ext cx="77175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50" name="Google Shape;150;p22"/>
          <p:cNvGrpSpPr/>
          <p:nvPr/>
        </p:nvGrpSpPr>
        <p:grpSpPr>
          <a:xfrm>
            <a:off x="-11" y="4428850"/>
            <a:ext cx="1661995" cy="1151935"/>
            <a:chOff x="7780782" y="3646318"/>
            <a:chExt cx="1374686" cy="952800"/>
          </a:xfrm>
        </p:grpSpPr>
        <p:sp>
          <p:nvSpPr>
            <p:cNvPr id="151" name="Google Shape;151;p22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22"/>
          <p:cNvGrpSpPr/>
          <p:nvPr/>
        </p:nvGrpSpPr>
        <p:grpSpPr>
          <a:xfrm>
            <a:off x="7588210" y="138"/>
            <a:ext cx="1340869" cy="929361"/>
            <a:chOff x="7780782" y="3646318"/>
            <a:chExt cx="1374686" cy="952800"/>
          </a:xfrm>
        </p:grpSpPr>
        <p:sp>
          <p:nvSpPr>
            <p:cNvPr id="154" name="Google Shape;154;p22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3"/>
          <p:cNvGrpSpPr/>
          <p:nvPr/>
        </p:nvGrpSpPr>
        <p:grpSpPr>
          <a:xfrm>
            <a:off x="713231" y="335926"/>
            <a:ext cx="856154" cy="593404"/>
            <a:chOff x="713232" y="539493"/>
            <a:chExt cx="1374686" cy="952800"/>
          </a:xfrm>
        </p:grpSpPr>
        <p:sp>
          <p:nvSpPr>
            <p:cNvPr id="158" name="Google Shape;158;p23"/>
            <p:cNvSpPr/>
            <p:nvPr/>
          </p:nvSpPr>
          <p:spPr>
            <a:xfrm>
              <a:off x="713232" y="539493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241018" y="539493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3"/>
          <p:cNvSpPr txBox="1"/>
          <p:nvPr>
            <p:ph type="title"/>
          </p:nvPr>
        </p:nvSpPr>
        <p:spPr>
          <a:xfrm>
            <a:off x="713225" y="548650"/>
            <a:ext cx="77175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1" name="Google Shape;161;p23"/>
          <p:cNvSpPr/>
          <p:nvPr/>
        </p:nvSpPr>
        <p:spPr>
          <a:xfrm>
            <a:off x="7903261" y="335926"/>
            <a:ext cx="527400" cy="5934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767975" y="549075"/>
            <a:ext cx="4155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" type="subTitle"/>
          </p:nvPr>
        </p:nvSpPr>
        <p:spPr>
          <a:xfrm>
            <a:off x="3767985" y="2006625"/>
            <a:ext cx="18129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2" type="subTitle"/>
          </p:nvPr>
        </p:nvSpPr>
        <p:spPr>
          <a:xfrm>
            <a:off x="3767985" y="2327475"/>
            <a:ext cx="18129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3" type="subTitle"/>
          </p:nvPr>
        </p:nvSpPr>
        <p:spPr>
          <a:xfrm>
            <a:off x="6112357" y="2006625"/>
            <a:ext cx="18117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4" type="subTitle"/>
          </p:nvPr>
        </p:nvSpPr>
        <p:spPr>
          <a:xfrm>
            <a:off x="6112357" y="2327476"/>
            <a:ext cx="18117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5" type="subTitle"/>
          </p:nvPr>
        </p:nvSpPr>
        <p:spPr>
          <a:xfrm>
            <a:off x="3767985" y="3423400"/>
            <a:ext cx="18117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6" type="subTitle"/>
          </p:nvPr>
        </p:nvSpPr>
        <p:spPr>
          <a:xfrm>
            <a:off x="3767985" y="3744252"/>
            <a:ext cx="18117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7" type="subTitle"/>
          </p:nvPr>
        </p:nvSpPr>
        <p:spPr>
          <a:xfrm>
            <a:off x="6112357" y="3423400"/>
            <a:ext cx="1810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8" type="subTitle"/>
          </p:nvPr>
        </p:nvSpPr>
        <p:spPr>
          <a:xfrm>
            <a:off x="6112357" y="3744249"/>
            <a:ext cx="1810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24"/>
          <p:cNvGrpSpPr/>
          <p:nvPr/>
        </p:nvGrpSpPr>
        <p:grpSpPr>
          <a:xfrm>
            <a:off x="7663732" y="333768"/>
            <a:ext cx="1374686" cy="952800"/>
            <a:chOff x="7780782" y="3646318"/>
            <a:chExt cx="1374686" cy="952800"/>
          </a:xfrm>
        </p:grpSpPr>
        <p:sp>
          <p:nvSpPr>
            <p:cNvPr id="173" name="Google Shape;173;p24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2" type="title"/>
          </p:nvPr>
        </p:nvSpPr>
        <p:spPr>
          <a:xfrm>
            <a:off x="721279" y="1406279"/>
            <a:ext cx="2939700" cy="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721279" y="1729830"/>
            <a:ext cx="2939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3" type="title"/>
          </p:nvPr>
        </p:nvSpPr>
        <p:spPr>
          <a:xfrm>
            <a:off x="721279" y="3810747"/>
            <a:ext cx="2939700" cy="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25"/>
          <p:cNvSpPr txBox="1"/>
          <p:nvPr>
            <p:ph idx="4" type="subTitle"/>
          </p:nvPr>
        </p:nvSpPr>
        <p:spPr>
          <a:xfrm>
            <a:off x="721279" y="4134397"/>
            <a:ext cx="2939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5" type="title"/>
          </p:nvPr>
        </p:nvSpPr>
        <p:spPr>
          <a:xfrm>
            <a:off x="721279" y="2600076"/>
            <a:ext cx="2939700" cy="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" name="Google Shape;182;p25"/>
          <p:cNvSpPr txBox="1"/>
          <p:nvPr>
            <p:ph idx="6" type="subTitle"/>
          </p:nvPr>
        </p:nvSpPr>
        <p:spPr>
          <a:xfrm>
            <a:off x="721279" y="2923626"/>
            <a:ext cx="2939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170750" y="-315374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948475" y="-315374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13269" y="1962861"/>
            <a:ext cx="19908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2" type="subTitle"/>
          </p:nvPr>
        </p:nvSpPr>
        <p:spPr>
          <a:xfrm>
            <a:off x="3580064" y="1962861"/>
            <a:ext cx="19881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3" type="subTitle"/>
          </p:nvPr>
        </p:nvSpPr>
        <p:spPr>
          <a:xfrm>
            <a:off x="6440250" y="1962861"/>
            <a:ext cx="19905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4" type="subTitle"/>
          </p:nvPr>
        </p:nvSpPr>
        <p:spPr>
          <a:xfrm>
            <a:off x="713269" y="3703444"/>
            <a:ext cx="19908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5" type="subTitle"/>
          </p:nvPr>
        </p:nvSpPr>
        <p:spPr>
          <a:xfrm>
            <a:off x="3580064" y="3703442"/>
            <a:ext cx="19881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6" type="subTitle"/>
          </p:nvPr>
        </p:nvSpPr>
        <p:spPr>
          <a:xfrm>
            <a:off x="6440250" y="3703442"/>
            <a:ext cx="19905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713350" y="5490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7" type="subTitle"/>
          </p:nvPr>
        </p:nvSpPr>
        <p:spPr>
          <a:xfrm>
            <a:off x="713569" y="2291015"/>
            <a:ext cx="1990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8" type="subTitle"/>
          </p:nvPr>
        </p:nvSpPr>
        <p:spPr>
          <a:xfrm>
            <a:off x="3580214" y="2291014"/>
            <a:ext cx="19878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9" type="subTitle"/>
          </p:nvPr>
        </p:nvSpPr>
        <p:spPr>
          <a:xfrm>
            <a:off x="6440400" y="2291014"/>
            <a:ext cx="1990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13" type="subTitle"/>
          </p:nvPr>
        </p:nvSpPr>
        <p:spPr>
          <a:xfrm>
            <a:off x="713569" y="4036086"/>
            <a:ext cx="1990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4" type="subTitle"/>
          </p:nvPr>
        </p:nvSpPr>
        <p:spPr>
          <a:xfrm>
            <a:off x="3580214" y="4036084"/>
            <a:ext cx="19878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5" type="subTitle"/>
          </p:nvPr>
        </p:nvSpPr>
        <p:spPr>
          <a:xfrm>
            <a:off x="6440400" y="4036084"/>
            <a:ext cx="1990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1603525" y="1945700"/>
            <a:ext cx="25956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1" name="Google Shape;201;p27"/>
          <p:cNvSpPr txBox="1"/>
          <p:nvPr>
            <p:ph idx="2" type="subTitle"/>
          </p:nvPr>
        </p:nvSpPr>
        <p:spPr>
          <a:xfrm>
            <a:off x="4946905" y="1945700"/>
            <a:ext cx="25956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2" name="Google Shape;202;p27"/>
          <p:cNvSpPr txBox="1"/>
          <p:nvPr>
            <p:ph idx="3" type="subTitle"/>
          </p:nvPr>
        </p:nvSpPr>
        <p:spPr>
          <a:xfrm>
            <a:off x="1603525" y="3731429"/>
            <a:ext cx="25956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4" type="subTitle"/>
          </p:nvPr>
        </p:nvSpPr>
        <p:spPr>
          <a:xfrm>
            <a:off x="4946905" y="3731429"/>
            <a:ext cx="25956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713225" y="555875"/>
            <a:ext cx="77175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5" type="subTitle"/>
          </p:nvPr>
        </p:nvSpPr>
        <p:spPr>
          <a:xfrm>
            <a:off x="1603525" y="2275775"/>
            <a:ext cx="2595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6" type="subTitle"/>
          </p:nvPr>
        </p:nvSpPr>
        <p:spPr>
          <a:xfrm>
            <a:off x="4946905" y="2275775"/>
            <a:ext cx="2595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7" type="subTitle"/>
          </p:nvPr>
        </p:nvSpPr>
        <p:spPr>
          <a:xfrm>
            <a:off x="4946905" y="4057950"/>
            <a:ext cx="2595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8" type="subTitle"/>
          </p:nvPr>
        </p:nvSpPr>
        <p:spPr>
          <a:xfrm>
            <a:off x="1603525" y="4057950"/>
            <a:ext cx="2595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9" name="Google Shape;209;p27"/>
          <p:cNvGrpSpPr/>
          <p:nvPr/>
        </p:nvGrpSpPr>
        <p:grpSpPr>
          <a:xfrm>
            <a:off x="338932" y="310325"/>
            <a:ext cx="1374686" cy="952800"/>
            <a:chOff x="7780782" y="3646318"/>
            <a:chExt cx="1374686" cy="952800"/>
          </a:xfrm>
        </p:grpSpPr>
        <p:sp>
          <p:nvSpPr>
            <p:cNvPr id="210" name="Google Shape;210;p27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7"/>
          <p:cNvGrpSpPr/>
          <p:nvPr/>
        </p:nvGrpSpPr>
        <p:grpSpPr>
          <a:xfrm>
            <a:off x="7780782" y="3646318"/>
            <a:ext cx="1374686" cy="952800"/>
            <a:chOff x="7780782" y="3646318"/>
            <a:chExt cx="1374686" cy="952800"/>
          </a:xfrm>
        </p:grpSpPr>
        <p:sp>
          <p:nvSpPr>
            <p:cNvPr id="213" name="Google Shape;213;p27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8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6152224" y="3509049"/>
            <a:ext cx="22740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7" name="Google Shape;217;p28"/>
          <p:cNvSpPr txBox="1"/>
          <p:nvPr>
            <p:ph idx="2" type="subTitle"/>
          </p:nvPr>
        </p:nvSpPr>
        <p:spPr>
          <a:xfrm>
            <a:off x="3434895" y="3509049"/>
            <a:ext cx="22740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idx="3" type="subTitle"/>
          </p:nvPr>
        </p:nvSpPr>
        <p:spPr>
          <a:xfrm>
            <a:off x="719763" y="3509049"/>
            <a:ext cx="22740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9" name="Google Shape;219;p28"/>
          <p:cNvSpPr txBox="1"/>
          <p:nvPr>
            <p:ph type="title"/>
          </p:nvPr>
        </p:nvSpPr>
        <p:spPr>
          <a:xfrm>
            <a:off x="722375" y="549075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28"/>
          <p:cNvSpPr txBox="1"/>
          <p:nvPr>
            <p:ph idx="4" type="subTitle"/>
          </p:nvPr>
        </p:nvSpPr>
        <p:spPr>
          <a:xfrm>
            <a:off x="722376" y="3834742"/>
            <a:ext cx="22770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5" type="subTitle"/>
          </p:nvPr>
        </p:nvSpPr>
        <p:spPr>
          <a:xfrm>
            <a:off x="3433395" y="3834742"/>
            <a:ext cx="22770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6" type="subTitle"/>
          </p:nvPr>
        </p:nvSpPr>
        <p:spPr>
          <a:xfrm>
            <a:off x="6153912" y="3834742"/>
            <a:ext cx="22770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8"/>
          <p:cNvSpPr/>
          <p:nvPr/>
        </p:nvSpPr>
        <p:spPr>
          <a:xfrm>
            <a:off x="8080675" y="161340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7302950" y="161340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722375" y="549075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1" type="subTitle"/>
          </p:nvPr>
        </p:nvSpPr>
        <p:spPr>
          <a:xfrm>
            <a:off x="713225" y="1222625"/>
            <a:ext cx="38589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8" name="Google Shape;228;p29"/>
          <p:cNvGrpSpPr/>
          <p:nvPr/>
        </p:nvGrpSpPr>
        <p:grpSpPr>
          <a:xfrm>
            <a:off x="4995830" y="1326906"/>
            <a:ext cx="3657491" cy="2535093"/>
            <a:chOff x="3471133" y="956682"/>
            <a:chExt cx="4698729" cy="3256800"/>
          </a:xfrm>
        </p:grpSpPr>
        <p:sp>
          <p:nvSpPr>
            <p:cNvPr id="229" name="Google Shape;229;p29"/>
            <p:cNvSpPr/>
            <p:nvPr/>
          </p:nvSpPr>
          <p:spPr>
            <a:xfrm>
              <a:off x="3471133" y="956682"/>
              <a:ext cx="2894700" cy="32568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5275162" y="956682"/>
              <a:ext cx="2894700" cy="32568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9"/>
          <p:cNvSpPr/>
          <p:nvPr/>
        </p:nvSpPr>
        <p:spPr>
          <a:xfrm>
            <a:off x="5456650" y="3043572"/>
            <a:ext cx="1284000" cy="14451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F06F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ctrTitle"/>
          </p:nvPr>
        </p:nvSpPr>
        <p:spPr>
          <a:xfrm>
            <a:off x="3659175" y="649504"/>
            <a:ext cx="47652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30"/>
          <p:cNvSpPr txBox="1"/>
          <p:nvPr>
            <p:ph idx="1" type="subTitle"/>
          </p:nvPr>
        </p:nvSpPr>
        <p:spPr>
          <a:xfrm>
            <a:off x="4394475" y="1507258"/>
            <a:ext cx="3294600" cy="11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5" name="Google Shape;235;p30"/>
          <p:cNvSpPr txBox="1"/>
          <p:nvPr/>
        </p:nvSpPr>
        <p:spPr>
          <a:xfrm>
            <a:off x="4116225" y="4153200"/>
            <a:ext cx="38511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CREDITS: This presentation template was created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including icons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and infographics &amp; images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36" name="Google Shape;236;p30"/>
          <p:cNvSpPr txBox="1"/>
          <p:nvPr>
            <p:ph idx="2" type="subTitle"/>
          </p:nvPr>
        </p:nvSpPr>
        <p:spPr>
          <a:xfrm>
            <a:off x="4186875" y="3705230"/>
            <a:ext cx="3709800" cy="3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13225" y="1219150"/>
            <a:ext cx="76992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7056032" y="4282075"/>
            <a:ext cx="1374686" cy="952800"/>
            <a:chOff x="7780782" y="3646318"/>
            <a:chExt cx="1374686" cy="952800"/>
          </a:xfrm>
        </p:grpSpPr>
        <p:sp>
          <p:nvSpPr>
            <p:cNvPr id="32" name="Google Shape;32;p4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278376" y="637433"/>
            <a:ext cx="434854" cy="301500"/>
            <a:chOff x="190726" y="3824733"/>
            <a:chExt cx="434854" cy="301500"/>
          </a:xfrm>
        </p:grpSpPr>
        <p:sp>
          <p:nvSpPr>
            <p:cNvPr id="35" name="Google Shape;35;p4"/>
            <p:cNvSpPr/>
            <p:nvPr/>
          </p:nvSpPr>
          <p:spPr>
            <a:xfrm>
              <a:off x="190726" y="3824733"/>
              <a:ext cx="267900" cy="3015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57680" y="3824733"/>
              <a:ext cx="267900" cy="3015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5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1"/>
          <p:cNvGrpSpPr/>
          <p:nvPr/>
        </p:nvGrpSpPr>
        <p:grpSpPr>
          <a:xfrm>
            <a:off x="4135965" y="935785"/>
            <a:ext cx="4698729" cy="3256800"/>
            <a:chOff x="3471133" y="956682"/>
            <a:chExt cx="4698729" cy="3256800"/>
          </a:xfrm>
        </p:grpSpPr>
        <p:sp>
          <p:nvSpPr>
            <p:cNvPr id="239" name="Google Shape;239;p31"/>
            <p:cNvSpPr/>
            <p:nvPr/>
          </p:nvSpPr>
          <p:spPr>
            <a:xfrm>
              <a:off x="3471133" y="956682"/>
              <a:ext cx="2894700" cy="32568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275162" y="956682"/>
              <a:ext cx="2894700" cy="32568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31"/>
          <p:cNvGrpSpPr/>
          <p:nvPr/>
        </p:nvGrpSpPr>
        <p:grpSpPr>
          <a:xfrm>
            <a:off x="6240989" y="3646671"/>
            <a:ext cx="1374686" cy="952800"/>
            <a:chOff x="7780782" y="3646318"/>
            <a:chExt cx="1374686" cy="952800"/>
          </a:xfrm>
        </p:grpSpPr>
        <p:sp>
          <p:nvSpPr>
            <p:cNvPr id="242" name="Google Shape;242;p31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5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/>
          <p:nvPr/>
        </p:nvSpPr>
        <p:spPr>
          <a:xfrm>
            <a:off x="1360875" y="1302971"/>
            <a:ext cx="2913600" cy="3278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-824" y="762007"/>
            <a:ext cx="2894700" cy="32568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2389761" y="925903"/>
            <a:ext cx="1473900" cy="16584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F06F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32"/>
          <p:cNvGrpSpPr/>
          <p:nvPr/>
        </p:nvGrpSpPr>
        <p:grpSpPr>
          <a:xfrm>
            <a:off x="7057757" y="0"/>
            <a:ext cx="1374686" cy="952800"/>
            <a:chOff x="7780782" y="3646318"/>
            <a:chExt cx="1374686" cy="952800"/>
          </a:xfrm>
        </p:grpSpPr>
        <p:sp>
          <p:nvSpPr>
            <p:cNvPr id="249" name="Google Shape;249;p32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5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>
            <a:off x="5932875" y="540971"/>
            <a:ext cx="2913600" cy="3278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4571176" y="7"/>
            <a:ext cx="2894700" cy="32568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33"/>
          <p:cNvGrpSpPr/>
          <p:nvPr/>
        </p:nvGrpSpPr>
        <p:grpSpPr>
          <a:xfrm>
            <a:off x="-329162" y="539501"/>
            <a:ext cx="1883825" cy="1244700"/>
            <a:chOff x="-228687" y="3705301"/>
            <a:chExt cx="1883825" cy="1244700"/>
          </a:xfrm>
        </p:grpSpPr>
        <p:sp>
          <p:nvSpPr>
            <p:cNvPr id="255" name="Google Shape;255;p33"/>
            <p:cNvSpPr/>
            <p:nvPr/>
          </p:nvSpPr>
          <p:spPr>
            <a:xfrm>
              <a:off x="549038" y="3705301"/>
              <a:ext cx="1106100" cy="12447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-228687" y="3705301"/>
              <a:ext cx="1106100" cy="1244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33"/>
          <p:cNvGrpSpPr/>
          <p:nvPr/>
        </p:nvGrpSpPr>
        <p:grpSpPr>
          <a:xfrm>
            <a:off x="713232" y="4190700"/>
            <a:ext cx="1374686" cy="952800"/>
            <a:chOff x="7780782" y="3646318"/>
            <a:chExt cx="1374686" cy="952800"/>
          </a:xfrm>
        </p:grpSpPr>
        <p:sp>
          <p:nvSpPr>
            <p:cNvPr id="258" name="Google Shape;258;p33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5_1_1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/>
          <p:nvPr/>
        </p:nvSpPr>
        <p:spPr>
          <a:xfrm>
            <a:off x="7277093" y="0"/>
            <a:ext cx="3744900" cy="51435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34"/>
          <p:cNvGrpSpPr/>
          <p:nvPr/>
        </p:nvGrpSpPr>
        <p:grpSpPr>
          <a:xfrm>
            <a:off x="7780782" y="3646318"/>
            <a:ext cx="1374686" cy="952800"/>
            <a:chOff x="7780782" y="3646318"/>
            <a:chExt cx="1374686" cy="952800"/>
          </a:xfrm>
        </p:grpSpPr>
        <p:sp>
          <p:nvSpPr>
            <p:cNvPr id="263" name="Google Shape;263;p34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34"/>
          <p:cNvGrpSpPr/>
          <p:nvPr/>
        </p:nvGrpSpPr>
        <p:grpSpPr>
          <a:xfrm>
            <a:off x="1709705" y="1339356"/>
            <a:ext cx="3657491" cy="2535093"/>
            <a:chOff x="3471133" y="956682"/>
            <a:chExt cx="4698729" cy="3256800"/>
          </a:xfrm>
        </p:grpSpPr>
        <p:sp>
          <p:nvSpPr>
            <p:cNvPr id="266" name="Google Shape;266;p34"/>
            <p:cNvSpPr/>
            <p:nvPr/>
          </p:nvSpPr>
          <p:spPr>
            <a:xfrm>
              <a:off x="3471133" y="956682"/>
              <a:ext cx="2894700" cy="32568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275162" y="956682"/>
              <a:ext cx="2894700" cy="32568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4"/>
          <p:cNvSpPr/>
          <p:nvPr/>
        </p:nvSpPr>
        <p:spPr>
          <a:xfrm>
            <a:off x="2170525" y="3056022"/>
            <a:ext cx="1284000" cy="14451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F06F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720000" y="1934107"/>
            <a:ext cx="2267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6156300" y="2962186"/>
            <a:ext cx="2267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720000" y="2211339"/>
            <a:ext cx="2267700" cy="8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6156300" y="3239418"/>
            <a:ext cx="2267700" cy="8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52907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0" y="4253751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777725" y="4253751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7" name="Google Shape;47;p6"/>
          <p:cNvGrpSpPr/>
          <p:nvPr/>
        </p:nvGrpSpPr>
        <p:grpSpPr>
          <a:xfrm>
            <a:off x="7412527" y="-7"/>
            <a:ext cx="1340869" cy="929361"/>
            <a:chOff x="713232" y="539493"/>
            <a:chExt cx="1374686" cy="952800"/>
          </a:xfrm>
        </p:grpSpPr>
        <p:sp>
          <p:nvSpPr>
            <p:cNvPr id="48" name="Google Shape;48;p6"/>
            <p:cNvSpPr/>
            <p:nvPr/>
          </p:nvSpPr>
          <p:spPr>
            <a:xfrm>
              <a:off x="713232" y="539493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41018" y="539493"/>
              <a:ext cx="846900" cy="9528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713225" y="800675"/>
            <a:ext cx="3858900" cy="12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3275" y="2127107"/>
            <a:ext cx="38589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3465900" y="3898801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2688175" y="3898801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18450" y="1028700"/>
            <a:ext cx="4866300" cy="24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77725" y="4253751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253751"/>
            <a:ext cx="1106100" cy="1244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277093" y="0"/>
            <a:ext cx="3744900" cy="51435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5076475" y="1642525"/>
            <a:ext cx="31002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076475" y="2286000"/>
            <a:ext cx="3100200" cy="1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3" name="Google Shape;63;p9"/>
          <p:cNvGrpSpPr/>
          <p:nvPr/>
        </p:nvGrpSpPr>
        <p:grpSpPr>
          <a:xfrm>
            <a:off x="7780782" y="3646318"/>
            <a:ext cx="1374686" cy="952800"/>
            <a:chOff x="7780782" y="3646318"/>
            <a:chExt cx="1374686" cy="952800"/>
          </a:xfrm>
        </p:grpSpPr>
        <p:sp>
          <p:nvSpPr>
            <p:cNvPr id="64" name="Google Shape;64;p9"/>
            <p:cNvSpPr/>
            <p:nvPr/>
          </p:nvSpPr>
          <p:spPr>
            <a:xfrm>
              <a:off x="7780782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8308568" y="3646318"/>
              <a:ext cx="846900" cy="9528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13225" y="1452775"/>
            <a:ext cx="3281700" cy="27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600">
                <a:latin typeface="Black Ops One"/>
                <a:ea typeface="Black Ops One"/>
                <a:cs typeface="Black Ops One"/>
                <a:sym typeface="Black Ops On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Ops One"/>
              <a:buNone/>
              <a:defRPr sz="3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○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■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○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■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○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■"/>
              <a:defRPr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fedesoriano/heart-failure-predic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/>
        </p:nvSpPr>
        <p:spPr>
          <a:xfrm>
            <a:off x="1217425" y="1998147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Heart Failure Prediction </a:t>
            </a:r>
            <a:endParaRPr sz="61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2812975" y="3814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Iordachescu Anca-Mihaela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491575" y="2971125"/>
            <a:ext cx="76428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using Azure ML SDK</a:t>
            </a:r>
            <a:endParaRPr sz="3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0" y="-8250"/>
            <a:ext cx="6539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Universitatea din București</a:t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Facultatea de Matematică și Informatică</a:t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Specializarea Informatică</a:t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/>
          <p:nvPr>
            <p:ph type="ctrTitle"/>
          </p:nvPr>
        </p:nvSpPr>
        <p:spPr>
          <a:xfrm>
            <a:off x="128200" y="1127950"/>
            <a:ext cx="8765700" cy="20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DEMO</a:t>
            </a:r>
            <a:endParaRPr sz="5200">
              <a:solidFill>
                <a:schemeClr val="accent2"/>
              </a:solidFill>
            </a:endParaRPr>
          </a:p>
        </p:txBody>
      </p:sp>
      <p:sp>
        <p:nvSpPr>
          <p:cNvPr id="364" name="Google Shape;364;p44"/>
          <p:cNvSpPr txBox="1"/>
          <p:nvPr/>
        </p:nvSpPr>
        <p:spPr>
          <a:xfrm>
            <a:off x="1494950" y="2508850"/>
            <a:ext cx="59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Black Ops One"/>
                <a:ea typeface="Black Ops One"/>
                <a:cs typeface="Black Ops One"/>
                <a:sym typeface="Black Ops One"/>
              </a:rPr>
              <a:t>CONSUMING THE SERVICE USING </a:t>
            </a:r>
            <a:r>
              <a:rPr lang="en-GB" sz="2000">
                <a:solidFill>
                  <a:schemeClr val="accent2"/>
                </a:solidFill>
                <a:latin typeface="Black Ops One"/>
                <a:ea typeface="Black Ops One"/>
                <a:cs typeface="Black Ops One"/>
                <a:sym typeface="Black Ops One"/>
              </a:rPr>
              <a:t>POSTMAN</a:t>
            </a:r>
            <a:endParaRPr sz="2000">
              <a:solidFill>
                <a:schemeClr val="accent2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ctrTitle"/>
          </p:nvPr>
        </p:nvSpPr>
        <p:spPr>
          <a:xfrm>
            <a:off x="668050" y="929325"/>
            <a:ext cx="4919400" cy="5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70" name="Google Shape;370;p45"/>
          <p:cNvSpPr txBox="1"/>
          <p:nvPr>
            <p:ph idx="1" type="subTitle"/>
          </p:nvPr>
        </p:nvSpPr>
        <p:spPr>
          <a:xfrm>
            <a:off x="757625" y="1650550"/>
            <a:ext cx="72204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https://www.kaggle.com/datasets/fedesoriano/heart-failure-prediction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https://docs.microsoft.com/en-us/azure/machine-learning/tutorial-auto-train-models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/>
        </p:nvSpPr>
        <p:spPr>
          <a:xfrm>
            <a:off x="2077350" y="559825"/>
            <a:ext cx="4989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21212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Development Process</a:t>
            </a:r>
            <a:endParaRPr sz="3000">
              <a:solidFill>
                <a:srgbClr val="ED5B50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1082250" y="1379538"/>
            <a:ext cx="753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Choose a right dataset in order to resolve the task that consists in </a:t>
            </a:r>
            <a:r>
              <a:rPr b="1" lang="en-GB" sz="1800">
                <a:solidFill>
                  <a:schemeClr val="accen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predicting if a person has a high risk of heart failure</a:t>
            </a:r>
            <a:r>
              <a:rPr b="1" lang="en-GB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and preparing the dataset for training and testing.</a:t>
            </a:r>
            <a:endParaRPr b="1"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1060800" y="2517950"/>
            <a:ext cx="7425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Choosing </a:t>
            </a:r>
            <a:r>
              <a:rPr b="1" lang="en-GB" sz="1800">
                <a:solidFill>
                  <a:schemeClr val="accen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the best approach using AutoML</a:t>
            </a: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by running an Automated Machine Learning Experiment to determine the most effective algorithm and preprocessing option.</a:t>
            </a:r>
            <a:endParaRPr b="1"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1082250" y="3523800"/>
            <a:ext cx="73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Deploy the model as a Web Service and consume it from a client application.</a:t>
            </a:r>
            <a:endParaRPr b="1" sz="18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752550" y="1459077"/>
            <a:ext cx="254700" cy="286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F06F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752550" y="2605552"/>
            <a:ext cx="254700" cy="286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F06F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752550" y="3611400"/>
            <a:ext cx="254700" cy="286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F06F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2020350" y="571300"/>
            <a:ext cx="51033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834150" y="1334800"/>
            <a:ext cx="628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Heart Failure Prediction Dataset [1] consists </a:t>
            </a:r>
            <a:r>
              <a:rPr b="1" lang="en-GB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of five datasets that have 11 features regarding heart failure and is </a:t>
            </a:r>
            <a:r>
              <a:rPr b="1" lang="en-GB" sz="1800">
                <a:solidFill>
                  <a:schemeClr val="accen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the largest heart disease dataset</a:t>
            </a:r>
            <a:r>
              <a:rPr b="1" lang="en-GB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available so far for research purposes.</a:t>
            </a:r>
            <a:endParaRPr b="1"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834150" y="2239150"/>
            <a:ext cx="613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Archivo Narrow"/>
                <a:ea typeface="Archivo Narrow"/>
                <a:cs typeface="Archivo Narrow"/>
                <a:sym typeface="Archivo Narrow"/>
              </a:rPr>
              <a:t>It is used for binary classification problems.</a:t>
            </a:r>
            <a:endParaRPr b="1" sz="18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579450" y="1437527"/>
            <a:ext cx="254700" cy="286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579450" y="2350602"/>
            <a:ext cx="254700" cy="286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350" y="2700838"/>
            <a:ext cx="2847871" cy="22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/>
        </p:nvSpPr>
        <p:spPr>
          <a:xfrm>
            <a:off x="4058525" y="2788388"/>
            <a:ext cx="4211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chivo Narrow"/>
              <a:buChar char="●"/>
            </a:pP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918 observations.</a:t>
            </a:r>
            <a:endParaRPr b="1" sz="1800">
              <a:solidFill>
                <a:schemeClr val="hlink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chivo Narrow"/>
              <a:buChar char="●"/>
            </a:pP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No duplicates, no null values.</a:t>
            </a:r>
            <a:endParaRPr b="1" sz="1800">
              <a:solidFill>
                <a:schemeClr val="hlink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chivo Narrow"/>
              <a:buChar char="●"/>
            </a:pP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Preprocessed the 5 text column by using One Hot Encoder.</a:t>
            </a:r>
            <a:endParaRPr b="1" sz="1800">
              <a:solidFill>
                <a:schemeClr val="hlink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chivo Narrow"/>
              <a:buChar char="●"/>
            </a:pP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Final total variables number -  20.</a:t>
            </a:r>
            <a:endParaRPr b="1" sz="1800">
              <a:solidFill>
                <a:schemeClr val="hlink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chivo Narrow"/>
              <a:buChar char="●"/>
            </a:pP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Splitting the dataset: 80% training and 20% testing.</a:t>
            </a:r>
            <a:endParaRPr b="1" sz="1800">
              <a:solidFill>
                <a:schemeClr val="hlink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659750" y="239125"/>
            <a:ext cx="60369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AutoML training settings [2]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304" name="Google Shape;304;p38"/>
          <p:cNvGraphicFramePr/>
          <p:nvPr/>
        </p:nvGraphicFramePr>
        <p:xfrm>
          <a:off x="1035864" y="121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{5CE24E8F-F7F3-49BA-902D-8F3DA4F5B0F7}</a:tableStyleId>
              </a:tblPr>
              <a:tblGrid>
                <a:gridCol w="2367950"/>
                <a:gridCol w="1552875"/>
                <a:gridCol w="3151425"/>
              </a:tblGrid>
              <a:tr h="6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iterations_timeout_minutes</a:t>
                      </a:r>
                      <a:endParaRPr sz="1000">
                        <a:solidFill>
                          <a:srgbClr val="21212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6F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10</a:t>
                      </a:r>
                      <a:endParaRPr sz="1300">
                        <a:solidFill>
                          <a:schemeClr val="dk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Time limit in minutes for each iteration. </a:t>
                      </a:r>
                      <a:endParaRPr sz="1000">
                        <a:solidFill>
                          <a:schemeClr val="dk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experiment_timeout_hours</a:t>
                      </a:r>
                      <a:endParaRPr sz="1000">
                        <a:solidFill>
                          <a:srgbClr val="21212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0.25</a:t>
                      </a:r>
                      <a:endParaRPr sz="1300">
                        <a:solidFill>
                          <a:schemeClr val="dk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Maximum amount of time written in hours before the experiment terminates.</a:t>
                      </a:r>
                      <a:endParaRPr sz="1000">
                        <a:solidFill>
                          <a:schemeClr val="dk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enable_early_stopping</a:t>
                      </a:r>
                      <a:endParaRPr sz="1000">
                        <a:solidFill>
                          <a:srgbClr val="21212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6F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True</a:t>
                      </a:r>
                      <a:endParaRPr sz="1300">
                        <a:solidFill>
                          <a:schemeClr val="dk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E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nable early termination</a:t>
                      </a:r>
                      <a:endParaRPr sz="1000">
                        <a:solidFill>
                          <a:schemeClr val="dk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primary_metric</a:t>
                      </a:r>
                      <a:endParaRPr sz="1000">
                        <a:solidFill>
                          <a:srgbClr val="21212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Accuracy</a:t>
                      </a:r>
                      <a:endParaRPr sz="1300">
                        <a:solidFill>
                          <a:schemeClr val="dk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Metric to optimize based on the machine learning task</a:t>
                      </a:r>
                      <a:endParaRPr sz="1000">
                        <a:solidFill>
                          <a:schemeClr val="dk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n_cross_validation</a:t>
                      </a:r>
                      <a:endParaRPr sz="1000">
                        <a:solidFill>
                          <a:srgbClr val="21212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6F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5</a:t>
                      </a:r>
                      <a:endParaRPr sz="1300">
                        <a:solidFill>
                          <a:schemeClr val="dk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Black Ops One"/>
                          <a:ea typeface="Black Ops One"/>
                          <a:cs typeface="Black Ops One"/>
                          <a:sym typeface="Black Ops One"/>
                        </a:rPr>
                        <a:t>Number of cross-validation splits </a:t>
                      </a:r>
                      <a:endParaRPr sz="1000">
                        <a:solidFill>
                          <a:schemeClr val="dk1"/>
                        </a:solidFill>
                        <a:latin typeface="Black Ops One"/>
                        <a:ea typeface="Black Ops One"/>
                        <a:cs typeface="Black Ops One"/>
                        <a:sym typeface="Black Ops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/>
        </p:nvSpPr>
        <p:spPr>
          <a:xfrm>
            <a:off x="311700" y="3362088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The best Machine Learning approaches using </a:t>
            </a:r>
            <a:r>
              <a:rPr b="1" lang="en-GB">
                <a:solidFill>
                  <a:schemeClr val="l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AutoML</a:t>
            </a:r>
            <a:endParaRPr b="1" sz="1800">
              <a:solidFill>
                <a:schemeClr val="lt2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10" name="Google Shape;310;p39"/>
          <p:cNvGrpSpPr/>
          <p:nvPr/>
        </p:nvGrpSpPr>
        <p:grpSpPr>
          <a:xfrm rot="-5400000">
            <a:off x="3370945" y="3393005"/>
            <a:ext cx="350222" cy="553776"/>
            <a:chOff x="1451717" y="1800847"/>
            <a:chExt cx="301500" cy="476736"/>
          </a:xfrm>
        </p:grpSpPr>
        <p:sp>
          <p:nvSpPr>
            <p:cNvPr id="311" name="Google Shape;311;p39"/>
            <p:cNvSpPr/>
            <p:nvPr/>
          </p:nvSpPr>
          <p:spPr>
            <a:xfrm rot="5400000">
              <a:off x="1468517" y="1992883"/>
              <a:ext cx="267900" cy="301500"/>
            </a:xfrm>
            <a:prstGeom prst="chevron">
              <a:avLst>
                <a:gd fmla="val 50000" name="adj"/>
              </a:avLst>
            </a:prstGeom>
            <a:solidFill>
              <a:srgbClr val="ED5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 rot="5400000">
              <a:off x="1468517" y="1784047"/>
              <a:ext cx="267900" cy="301500"/>
            </a:xfrm>
            <a:prstGeom prst="chevron">
              <a:avLst>
                <a:gd fmla="val 50000" name="adj"/>
              </a:avLst>
            </a:prstGeom>
            <a:solidFill>
              <a:srgbClr val="ED5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39"/>
          <p:cNvGrpSpPr/>
          <p:nvPr/>
        </p:nvGrpSpPr>
        <p:grpSpPr>
          <a:xfrm rot="5400000">
            <a:off x="5681770" y="1169217"/>
            <a:ext cx="350222" cy="553776"/>
            <a:chOff x="1451717" y="1800847"/>
            <a:chExt cx="301500" cy="476736"/>
          </a:xfrm>
        </p:grpSpPr>
        <p:sp>
          <p:nvSpPr>
            <p:cNvPr id="314" name="Google Shape;314;p39"/>
            <p:cNvSpPr/>
            <p:nvPr/>
          </p:nvSpPr>
          <p:spPr>
            <a:xfrm rot="5400000">
              <a:off x="1468517" y="1992883"/>
              <a:ext cx="267900" cy="301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 rot="5400000">
              <a:off x="1468517" y="1784047"/>
              <a:ext cx="267900" cy="301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10088" r="0" t="0"/>
          <a:stretch/>
        </p:blipFill>
        <p:spPr>
          <a:xfrm>
            <a:off x="127975" y="881250"/>
            <a:ext cx="6128550" cy="10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/>
        </p:nvSpPr>
        <p:spPr>
          <a:xfrm>
            <a:off x="6088875" y="1088963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Configuration of the automated machine learning experiment</a:t>
            </a:r>
            <a:endParaRPr b="1" sz="1800">
              <a:solidFill>
                <a:schemeClr val="lt2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75" y="2316525"/>
            <a:ext cx="4117676" cy="2706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39"/>
          <p:cNvGrpSpPr/>
          <p:nvPr/>
        </p:nvGrpSpPr>
        <p:grpSpPr>
          <a:xfrm rot="5400000">
            <a:off x="5681770" y="1119892"/>
            <a:ext cx="350222" cy="553776"/>
            <a:chOff x="1451717" y="1800847"/>
            <a:chExt cx="301500" cy="476736"/>
          </a:xfrm>
        </p:grpSpPr>
        <p:sp>
          <p:nvSpPr>
            <p:cNvPr id="320" name="Google Shape;320;p39"/>
            <p:cNvSpPr/>
            <p:nvPr/>
          </p:nvSpPr>
          <p:spPr>
            <a:xfrm rot="5400000">
              <a:off x="1468517" y="1992883"/>
              <a:ext cx="267900" cy="301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 rot="5400000">
              <a:off x="1468517" y="1784047"/>
              <a:ext cx="267900" cy="301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2020350" y="571300"/>
            <a:ext cx="51033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876425" y="1881750"/>
            <a:ext cx="628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The best model was obtained by using </a:t>
            </a:r>
            <a:r>
              <a:rPr b="1" lang="en-GB" sz="1800">
                <a:solidFill>
                  <a:schemeClr val="accen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Voting Ensemble</a:t>
            </a:r>
            <a:r>
              <a:rPr b="1" lang="en-GB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on the best ML approaches. </a:t>
            </a:r>
            <a:endParaRPr b="1"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876425" y="2665400"/>
            <a:ext cx="613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Archivo Narrow"/>
                <a:ea typeface="Archivo Narrow"/>
                <a:cs typeface="Archivo Narrow"/>
                <a:sym typeface="Archivo Narrow"/>
              </a:rPr>
              <a:t>Accuracy obtained on </a:t>
            </a:r>
            <a:r>
              <a:rPr b="1" lang="en-GB" sz="1800">
                <a:solidFill>
                  <a:schemeClr val="accen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Cross-Validation</a:t>
            </a:r>
            <a:r>
              <a:rPr b="1" lang="en-GB" sz="1800">
                <a:latin typeface="Archivo Narrow"/>
                <a:ea typeface="Archivo Narrow"/>
                <a:cs typeface="Archivo Narrow"/>
                <a:sym typeface="Archivo Narrow"/>
              </a:rPr>
              <a:t>:  88.1 %.</a:t>
            </a:r>
            <a:endParaRPr b="1" sz="18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390250" y="2102652"/>
            <a:ext cx="254700" cy="286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390250" y="2753002"/>
            <a:ext cx="254700" cy="286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390250" y="3259452"/>
            <a:ext cx="254700" cy="286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876425" y="3171850"/>
            <a:ext cx="59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Accuracy obtained on </a:t>
            </a:r>
            <a:r>
              <a:rPr b="1" lang="en-GB" sz="1800">
                <a:solidFill>
                  <a:schemeClr val="accen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testing data</a:t>
            </a: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 88.0 %.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390250" y="3914977"/>
            <a:ext cx="254700" cy="286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940325" y="3678300"/>
            <a:ext cx="6161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Retrieve </a:t>
            </a:r>
            <a:r>
              <a:rPr b="1" lang="en-GB" sz="1800">
                <a:solidFill>
                  <a:schemeClr val="accen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the best model</a:t>
            </a: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and register the trained model into a pickle file.</a:t>
            </a:r>
            <a:endParaRPr>
              <a:solidFill>
                <a:schemeClr val="hlink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2020350" y="571300"/>
            <a:ext cx="51033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 the model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834150" y="1430100"/>
            <a:ext cx="62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Creating a web service to host the model requires the following:</a:t>
            </a:r>
            <a:endParaRPr b="1"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913500" y="1926025"/>
            <a:ext cx="728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Entry script </a:t>
            </a:r>
            <a:r>
              <a:rPr b="1" lang="en-GB" sz="1800">
                <a:latin typeface="Archivo Narrow"/>
                <a:ea typeface="Archivo Narrow"/>
                <a:cs typeface="Archivo Narrow"/>
                <a:sym typeface="Archivo Narrow"/>
              </a:rPr>
              <a:t>: A </a:t>
            </a:r>
            <a:r>
              <a:rPr b="1" lang="en-GB" sz="1800">
                <a:solidFill>
                  <a:schemeClr val="l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Python file</a:t>
            </a:r>
            <a:r>
              <a:rPr b="1" lang="en-GB" sz="1800">
                <a:latin typeface="Archivo Narrow"/>
                <a:ea typeface="Archivo Narrow"/>
                <a:cs typeface="Archivo Narrow"/>
                <a:sym typeface="Archivo Narrow"/>
              </a:rPr>
              <a:t> that contains code to get the trained </a:t>
            </a:r>
            <a:r>
              <a:rPr b="1" lang="en-GB" sz="1800">
                <a:latin typeface="Archivo Narrow"/>
                <a:ea typeface="Archivo Narrow"/>
                <a:cs typeface="Archivo Narrow"/>
                <a:sym typeface="Archivo Narrow"/>
              </a:rPr>
              <a:t>model, to load input data and to generate the predictions.</a:t>
            </a:r>
            <a:endParaRPr b="1" sz="18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42" name="Google Shape;342;p41"/>
          <p:cNvSpPr/>
          <p:nvPr/>
        </p:nvSpPr>
        <p:spPr>
          <a:xfrm>
            <a:off x="427325" y="2006227"/>
            <a:ext cx="254700" cy="286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427325" y="2771790"/>
            <a:ext cx="254700" cy="286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913500" y="2662000"/>
            <a:ext cx="72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Configuration files</a:t>
            </a:r>
            <a:r>
              <a:rPr b="1" lang="en-GB" sz="1800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: any required Python dependencies to initialize.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238" y="3321875"/>
            <a:ext cx="4017524" cy="16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1157275" y="364325"/>
            <a:ext cx="7717500" cy="8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 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heart-services container</a:t>
            </a:r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338" y="1535500"/>
            <a:ext cx="6272527" cy="3256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2"/>
          <p:cNvSpPr txBox="1"/>
          <p:nvPr/>
        </p:nvSpPr>
        <p:spPr>
          <a:xfrm>
            <a:off x="32138" y="1893750"/>
            <a:ext cx="27327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chivo Narrow"/>
              <a:buChar char="●"/>
            </a:pPr>
            <a:r>
              <a:rPr b="1" lang="en-GB" sz="1500">
                <a:solidFill>
                  <a:schemeClr val="l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</a:t>
            </a:r>
            <a:r>
              <a:rPr b="1" lang="en-GB" sz="1500">
                <a:solidFill>
                  <a:schemeClr val="l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nference configuration</a:t>
            </a:r>
            <a:r>
              <a:rPr b="1" lang="en-GB" sz="1500">
                <a:latin typeface="Archivo Narrow"/>
                <a:ea typeface="Archivo Narrow"/>
                <a:cs typeface="Archivo Narrow"/>
                <a:sym typeface="Archivo Narrow"/>
              </a:rPr>
              <a:t> (the entry script and the configuration files).</a:t>
            </a:r>
            <a:endParaRPr b="1" sz="1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chivo Narrow"/>
              <a:buChar char="●"/>
            </a:pPr>
            <a:r>
              <a:rPr b="1" lang="en-GB" sz="1500">
                <a:solidFill>
                  <a:schemeClr val="l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deployment configuration</a:t>
            </a:r>
            <a:r>
              <a:rPr b="1" lang="en-GB" sz="1500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b="1" sz="1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chivo Narrow"/>
              <a:buChar char="●"/>
            </a:pPr>
            <a:r>
              <a:rPr b="1" lang="en-GB" sz="1500">
                <a:solidFill>
                  <a:schemeClr val="l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Deploy </a:t>
            </a:r>
            <a:r>
              <a:rPr b="1" lang="en-GB" sz="1500">
                <a:latin typeface="Archivo Narrow"/>
                <a:ea typeface="Archivo Narrow"/>
                <a:cs typeface="Archivo Narrow"/>
                <a:sym typeface="Archivo Narrow"/>
              </a:rPr>
              <a:t>the trained model.</a:t>
            </a:r>
            <a:endParaRPr b="1" sz="1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chivo Narrow"/>
              <a:buChar char="●"/>
            </a:pPr>
            <a:r>
              <a:rPr b="1" lang="en-GB" sz="1500">
                <a:latin typeface="Archivo Narrow"/>
                <a:ea typeface="Archivo Narrow"/>
                <a:cs typeface="Archivo Narrow"/>
                <a:sym typeface="Archivo Narrow"/>
              </a:rPr>
              <a:t>Check </a:t>
            </a:r>
            <a:r>
              <a:rPr b="1" lang="en-GB" sz="1500">
                <a:solidFill>
                  <a:schemeClr val="lt2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the status</a:t>
            </a:r>
            <a:r>
              <a:rPr b="1" lang="en-GB" sz="1500">
                <a:latin typeface="Archivo Narrow"/>
                <a:ea typeface="Archivo Narrow"/>
                <a:cs typeface="Archivo Narrow"/>
                <a:sym typeface="Archivo Narrow"/>
              </a:rPr>
              <a:t> of the deployed services: Healthy.</a:t>
            </a:r>
            <a:endParaRPr b="1" sz="15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1793550" y="538375"/>
            <a:ext cx="5556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Web Service</a:t>
            </a:r>
            <a:endParaRPr/>
          </a:p>
        </p:txBody>
      </p:sp>
      <p:pic>
        <p:nvPicPr>
          <p:cNvPr id="358" name="Google Shape;3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3725"/>
            <a:ext cx="8839204" cy="277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cer Team Business Plan by Slidesgo">
  <a:themeElements>
    <a:clrScheme name="Simple Light">
      <a:dk1>
        <a:srgbClr val="212121"/>
      </a:dk1>
      <a:lt1>
        <a:srgbClr val="FFFFFF"/>
      </a:lt1>
      <a:dk2>
        <a:srgbClr val="1CD8D8"/>
      </a:dk2>
      <a:lt2>
        <a:srgbClr val="18C2C2"/>
      </a:lt2>
      <a:accent1>
        <a:srgbClr val="F06F65"/>
      </a:accent1>
      <a:accent2>
        <a:srgbClr val="ED5B5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0D964B4181140AA22316E808D1A3A" ma:contentTypeVersion="11" ma:contentTypeDescription="Create a new document." ma:contentTypeScope="" ma:versionID="ba5b6c949f09f2a41cdf4f08a7e4594b">
  <xsd:schema xmlns:xsd="http://www.w3.org/2001/XMLSchema" xmlns:xs="http://www.w3.org/2001/XMLSchema" xmlns:p="http://schemas.microsoft.com/office/2006/metadata/properties" xmlns:ns2="4cdbfd86-2f7c-431d-afa3-e8f5b28a38e2" xmlns:ns3="c42e73a5-f932-4a72-9ffd-308b419d53e2" targetNamespace="http://schemas.microsoft.com/office/2006/metadata/properties" ma:root="true" ma:fieldsID="90f5506595eb3a74528c06cb3f85c7e5" ns2:_="" ns3:_="">
    <xsd:import namespace="4cdbfd86-2f7c-431d-afa3-e8f5b28a38e2"/>
    <xsd:import namespace="c42e73a5-f932-4a72-9ffd-308b419d53e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bfd86-2f7c-431d-afa3-e8f5b28a38e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e73a5-f932-4a72-9ffd-308b419d53e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5f198ea7-92a5-49bf-b33c-93d05c76782b}" ma:internalName="TaxCatchAll" ma:showField="CatchAllData" ma:web="c42e73a5-f932-4a72-9ffd-308b419d53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42e73a5-f932-4a72-9ffd-308b419d53e2" xsi:nil="true"/>
    <ReferenceId xmlns="4cdbfd86-2f7c-431d-afa3-e8f5b28a38e2" xsi:nil="true"/>
    <lcf76f155ced4ddcb4097134ff3c332f xmlns="4cdbfd86-2f7c-431d-afa3-e8f5b28a38e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A2A5F7C-4BFC-4274-8532-528F80DC935D}"/>
</file>

<file path=customXml/itemProps2.xml><?xml version="1.0" encoding="utf-8"?>
<ds:datastoreItem xmlns:ds="http://schemas.openxmlformats.org/officeDocument/2006/customXml" ds:itemID="{E91A290A-973F-4ED7-9281-83DD7B0EC112}"/>
</file>

<file path=customXml/itemProps3.xml><?xml version="1.0" encoding="utf-8"?>
<ds:datastoreItem xmlns:ds="http://schemas.openxmlformats.org/officeDocument/2006/customXml" ds:itemID="{4294044F-E31B-440A-B823-CF99C2E59C8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0x01010029E0D964B4181140AA22316E808D1A3A</vt:lpwstr>
  </property>
</Properties>
</file>