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84770B-CD26-4CEF-845A-BA5F5430EF77}">
  <a:tblStyle styleId="{A384770B-CD26-4CEF-845A-BA5F5430EF7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CDBEC83-DB2A-4685-8D67-8B9DDD4D8E4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0cd2888c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0cd2888c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0cd2888c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0cd2888c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0cd2888c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0cd2888c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8cde34ef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8cde34e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8c10a150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8c10a150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0cd2888c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0cd2888c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0cd2888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0cd2888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0cd2888c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0cd2888c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0cd2888c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0cd2888c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0cd2888c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0cd2888c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0cd2888c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0cd2888c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0cd2888c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0cd2888c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homepages.dcc.ufmg.br/~fabricio/download/sac2016-translatio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778800"/>
            <a:ext cx="7979400" cy="1676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26190"/>
              <a:buFont typeface="Arial"/>
              <a:buNone/>
            </a:pPr>
            <a:r>
              <a:rPr lang="en-GB"/>
              <a:t>An Evaluation of Machine Translation for Multilingual</a:t>
            </a:r>
            <a:endParaRPr/>
          </a:p>
          <a:p>
            <a:pPr indent="0" lvl="0" marL="0" rtl="0" algn="ctr">
              <a:spcBef>
                <a:spcPts val="0"/>
              </a:spcBef>
              <a:spcAft>
                <a:spcPts val="0"/>
              </a:spcAft>
              <a:buNone/>
            </a:pPr>
            <a:r>
              <a:rPr lang="en-GB"/>
              <a:t>Mental Health Detection</a:t>
            </a:r>
            <a:endParaRPr/>
          </a:p>
        </p:txBody>
      </p:sp>
      <p:sp>
        <p:nvSpPr>
          <p:cNvPr id="63" name="Google Shape;63;p13"/>
          <p:cNvSpPr txBox="1"/>
          <p:nvPr/>
        </p:nvSpPr>
        <p:spPr>
          <a:xfrm>
            <a:off x="2942250" y="3248525"/>
            <a:ext cx="3642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500">
                <a:latin typeface="Economica"/>
                <a:ea typeface="Economica"/>
                <a:cs typeface="Economica"/>
                <a:sym typeface="Economica"/>
              </a:rPr>
              <a:t>Flavius Stan (506)</a:t>
            </a:r>
            <a:endParaRPr sz="1500">
              <a:latin typeface="Economica"/>
              <a:ea typeface="Economica"/>
              <a:cs typeface="Economica"/>
              <a:sym typeface="Economica"/>
            </a:endParaRPr>
          </a:p>
          <a:p>
            <a:pPr indent="0" lvl="0" marL="0" rtl="0" algn="ctr">
              <a:spcBef>
                <a:spcPts val="0"/>
              </a:spcBef>
              <a:spcAft>
                <a:spcPts val="0"/>
              </a:spcAft>
              <a:buNone/>
            </a:pPr>
            <a:r>
              <a:rPr lang="en-GB" sz="1500">
                <a:latin typeface="Economica"/>
                <a:ea typeface="Economica"/>
                <a:cs typeface="Economica"/>
                <a:sym typeface="Economica"/>
              </a:rPr>
              <a:t>Anca Iordachescu (507)</a:t>
            </a:r>
            <a:endParaRPr sz="150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Limitations</a:t>
            </a:r>
            <a:endParaRPr/>
          </a:p>
        </p:txBody>
      </p:sp>
      <p:sp>
        <p:nvSpPr>
          <p:cNvPr id="120" name="Google Shape;120;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GB">
                <a:latin typeface="Economica"/>
                <a:ea typeface="Economica"/>
                <a:cs typeface="Economica"/>
                <a:sym typeface="Economica"/>
              </a:rPr>
              <a:t>The lack of data has limited the purpose of our research because we have found only one dataset for each non-English language</a:t>
            </a:r>
            <a:endParaRPr>
              <a:latin typeface="Economica"/>
              <a:ea typeface="Economica"/>
              <a:cs typeface="Economica"/>
              <a:sym typeface="Economica"/>
            </a:endParaRPr>
          </a:p>
          <a:p>
            <a:pPr indent="0" lvl="0" marL="457200" rtl="0" algn="l">
              <a:spcBef>
                <a:spcPts val="0"/>
              </a:spcBef>
              <a:spcAft>
                <a:spcPts val="0"/>
              </a:spcAft>
              <a:buNone/>
            </a:pPr>
            <a:r>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a:latin typeface="Economica"/>
                <a:ea typeface="Economica"/>
                <a:cs typeface="Economica"/>
                <a:sym typeface="Economica"/>
              </a:rPr>
              <a:t>Each non-English language dataset was split for being used for both training and test steps.</a:t>
            </a:r>
            <a:endParaRPr>
              <a:latin typeface="Economica"/>
              <a:ea typeface="Economica"/>
              <a:cs typeface="Economica"/>
              <a:sym typeface="Economica"/>
            </a:endParaRPr>
          </a:p>
          <a:p>
            <a:pPr indent="0" lvl="0" marL="457200" rtl="0" algn="l">
              <a:spcBef>
                <a:spcPts val="0"/>
              </a:spcBef>
              <a:spcAft>
                <a:spcPts val="0"/>
              </a:spcAft>
              <a:buNone/>
            </a:pPr>
            <a:r>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a:latin typeface="Economica"/>
                <a:ea typeface="Economica"/>
                <a:cs typeface="Economica"/>
                <a:sym typeface="Economica"/>
              </a:rPr>
              <a:t>We couldn’t evaluate the translation of non-English texts to English using the Machine Translation systems because we didn’t have any ground truth to datasets and couldn’t compute, for example, the BLUE score to establish which MT system works better</a:t>
            </a:r>
            <a:endParaRPr>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Conclusions</a:t>
            </a:r>
            <a:endParaRPr/>
          </a:p>
        </p:txBody>
      </p:sp>
      <p:sp>
        <p:nvSpPr>
          <p:cNvPr id="126" name="Google Shape;126;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GB">
                <a:latin typeface="Economica"/>
                <a:ea typeface="Economica"/>
                <a:cs typeface="Economica"/>
                <a:sym typeface="Economica"/>
              </a:rPr>
              <a:t>More and more research is being done on the subject of mental health detection using online social network platforms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a:latin typeface="Economica"/>
                <a:ea typeface="Economica"/>
                <a:cs typeface="Economica"/>
                <a:sym typeface="Economica"/>
              </a:rPr>
              <a:t>Because most of the mental health detection models are designed on English datasets, it is crucial to discover new methods or techniques in order to make it available for non-English languages.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a:latin typeface="Economica"/>
                <a:ea typeface="Economica"/>
                <a:cs typeface="Economica"/>
                <a:sym typeface="Economica"/>
              </a:rPr>
              <a:t>In this work, we provide an evaluation of Machine Translation for Multilingual Mental Health Detection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a:latin typeface="Economica"/>
                <a:ea typeface="Economica"/>
                <a:cs typeface="Economica"/>
                <a:sym typeface="Economica"/>
              </a:rPr>
              <a:t>Our results suggest that better performance has been achieved on the language-specific methods than the English ones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a:latin typeface="Economica"/>
                <a:ea typeface="Economica"/>
                <a:cs typeface="Economica"/>
                <a:sym typeface="Economica"/>
              </a:rPr>
              <a:t>Another important observation is that the Japanese and Korean datasets which were translated with Helsinki-OPUS-MT had better performance than the ones translated with Google Translate</a:t>
            </a:r>
            <a:endParaRPr>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Future Work</a:t>
            </a:r>
            <a:endParaRPr/>
          </a:p>
        </p:txBody>
      </p:sp>
      <p:sp>
        <p:nvSpPr>
          <p:cNvPr id="132" name="Google Shape;132;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Economica"/>
              <a:buChar char="●"/>
            </a:pPr>
            <a:r>
              <a:rPr lang="en-GB" sz="2200">
                <a:latin typeface="Economica"/>
                <a:ea typeface="Economica"/>
                <a:cs typeface="Economica"/>
                <a:sym typeface="Economica"/>
              </a:rPr>
              <a:t>Experiments are expected to be carried out on larger and more datasets to establish if this approach is a powerful strategy instead of training a native model for each language. </a:t>
            </a:r>
            <a:endParaRPr sz="2200">
              <a:latin typeface="Economica"/>
              <a:ea typeface="Economica"/>
              <a:cs typeface="Economica"/>
              <a:sym typeface="Economica"/>
            </a:endParaRPr>
          </a:p>
          <a:p>
            <a:pPr indent="0" lvl="0" marL="457200" rtl="0" algn="l">
              <a:spcBef>
                <a:spcPts val="0"/>
              </a:spcBef>
              <a:spcAft>
                <a:spcPts val="0"/>
              </a:spcAft>
              <a:buNone/>
            </a:pPr>
            <a:r>
              <a:t/>
            </a:r>
            <a:endParaRPr sz="2200">
              <a:latin typeface="Economica"/>
              <a:ea typeface="Economica"/>
              <a:cs typeface="Economica"/>
              <a:sym typeface="Economica"/>
            </a:endParaRPr>
          </a:p>
          <a:p>
            <a:pPr indent="-368300" lvl="0" marL="457200" rtl="0" algn="l">
              <a:spcBef>
                <a:spcPts val="0"/>
              </a:spcBef>
              <a:spcAft>
                <a:spcPts val="0"/>
              </a:spcAft>
              <a:buSzPts val="2200"/>
              <a:buFont typeface="Economica"/>
              <a:buChar char="●"/>
            </a:pPr>
            <a:r>
              <a:rPr lang="en-GB" sz="2200">
                <a:latin typeface="Economica"/>
                <a:ea typeface="Economica"/>
                <a:cs typeface="Economica"/>
                <a:sym typeface="Economica"/>
              </a:rPr>
              <a:t>Employ human experts to annotate the non-English datasets in order to compare the Machine Translation systems used.</a:t>
            </a:r>
            <a:endParaRPr sz="2200">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2794425" y="1337463"/>
            <a:ext cx="3555150" cy="2960775"/>
          </a:xfrm>
          <a:prstGeom prst="rect">
            <a:avLst/>
          </a:prstGeom>
          <a:noFill/>
          <a:ln>
            <a:noFill/>
          </a:ln>
        </p:spPr>
      </p:pic>
      <p:sp>
        <p:nvSpPr>
          <p:cNvPr id="138" name="Google Shape;138;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a:t>
            </a:r>
            <a:endParaRPr/>
          </a:p>
        </p:txBody>
      </p:sp>
      <p:sp>
        <p:nvSpPr>
          <p:cNvPr id="139" name="Google Shape;139;p25"/>
          <p:cNvSpPr txBox="1"/>
          <p:nvPr/>
        </p:nvSpPr>
        <p:spPr>
          <a:xfrm>
            <a:off x="2578550" y="4439275"/>
            <a:ext cx="4208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latin typeface="Economica"/>
                <a:ea typeface="Economica"/>
                <a:cs typeface="Economica"/>
                <a:sym typeface="Economica"/>
              </a:rPr>
              <a:t>however, we have worked hard on this project :)</a:t>
            </a:r>
            <a:endParaRPr sz="2100">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659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Starting point </a:t>
            </a:r>
            <a:endParaRPr/>
          </a:p>
        </p:txBody>
      </p:sp>
      <p:sp>
        <p:nvSpPr>
          <p:cNvPr id="69" name="Google Shape;69;p14"/>
          <p:cNvSpPr txBox="1"/>
          <p:nvPr>
            <p:ph idx="1" type="body"/>
          </p:nvPr>
        </p:nvSpPr>
        <p:spPr>
          <a:xfrm>
            <a:off x="311700" y="1225225"/>
            <a:ext cx="8520600" cy="2653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 main paper: </a:t>
            </a:r>
            <a:r>
              <a:rPr lang="en-GB" u="sng">
                <a:solidFill>
                  <a:schemeClr val="hlink"/>
                </a:solidFill>
                <a:latin typeface="Times New Roman"/>
                <a:ea typeface="Times New Roman"/>
                <a:cs typeface="Times New Roman"/>
                <a:sym typeface="Times New Roman"/>
                <a:hlinkClick r:id="rId3"/>
              </a:rPr>
              <a:t>An Evaluation of Machine Translation for Multilingual Sentence-level Sentiment Analysis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Gathering 9 Sentiment Analysis different language datasets and translate them into English using Google Translate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Gathering 21 existing Sentiment Analysis English systems and test them on the translated datasets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Compare the results of the English systems with each native method for each language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Motivation &amp; Introduction</a:t>
            </a:r>
            <a:endParaRPr/>
          </a:p>
        </p:txBody>
      </p:sp>
      <p:sp>
        <p:nvSpPr>
          <p:cNvPr id="75" name="Google Shape;75;p15"/>
          <p:cNvSpPr txBox="1"/>
          <p:nvPr>
            <p:ph idx="1" type="body"/>
          </p:nvPr>
        </p:nvSpPr>
        <p:spPr>
          <a:xfrm>
            <a:off x="311700" y="1225225"/>
            <a:ext cx="8520600" cy="361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 main objective is detecting mental health using online social networks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Much of the research on this theme has been done on English datasets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Datasets in other languages are hard to find because of the language barriers and and strict privacy policies of collecting mental health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want to make an evaluation of Machine Translation on Multilingual mental health detection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gathered data from four non-English languages: Japanese, Korean, Spanish, Russian, then </a:t>
            </a:r>
            <a:r>
              <a:rPr lang="en-GB">
                <a:latin typeface="Times New Roman"/>
                <a:ea typeface="Times New Roman"/>
                <a:cs typeface="Times New Roman"/>
                <a:sym typeface="Times New Roman"/>
              </a:rPr>
              <a:t>developed</a:t>
            </a:r>
            <a:r>
              <a:rPr lang="en-GB">
                <a:latin typeface="Times New Roman"/>
                <a:ea typeface="Times New Roman"/>
                <a:cs typeface="Times New Roman"/>
                <a:sym typeface="Times New Roman"/>
              </a:rPr>
              <a:t> language-specific models for each one and implemented and tested 3 different English methods on the translated text to English</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Finally, we compare the results obtained by all models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659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Datasets</a:t>
            </a:r>
            <a:endParaRPr/>
          </a:p>
        </p:txBody>
      </p:sp>
      <p:graphicFrame>
        <p:nvGraphicFramePr>
          <p:cNvPr id="81" name="Google Shape;81;p16"/>
          <p:cNvGraphicFramePr/>
          <p:nvPr/>
        </p:nvGraphicFramePr>
        <p:xfrm>
          <a:off x="781438" y="1285750"/>
          <a:ext cx="3000000" cy="3000000"/>
        </p:xfrm>
        <a:graphic>
          <a:graphicData uri="http://schemas.openxmlformats.org/drawingml/2006/table">
            <a:tbl>
              <a:tblPr>
                <a:noFill/>
                <a:tableStyleId>{A384770B-CD26-4CEF-845A-BA5F5430EF77}</a:tableStyleId>
              </a:tblPr>
              <a:tblGrid>
                <a:gridCol w="1934175"/>
                <a:gridCol w="1934175"/>
                <a:gridCol w="1934175"/>
                <a:gridCol w="954925"/>
                <a:gridCol w="954925"/>
              </a:tblGrid>
              <a:tr h="523000">
                <a:tc rowSpan="2">
                  <a:txBody>
                    <a:bodyPr/>
                    <a:lstStyle/>
                    <a:p>
                      <a:pPr indent="0" lvl="0" marL="0" rtl="0" algn="ctr">
                        <a:spcBef>
                          <a:spcPts val="0"/>
                        </a:spcBef>
                        <a:spcAft>
                          <a:spcPts val="0"/>
                        </a:spcAft>
                        <a:buNone/>
                      </a:pPr>
                      <a:r>
                        <a:rPr b="1" lang="en-GB" sz="1600">
                          <a:latin typeface="Economica"/>
                          <a:ea typeface="Economica"/>
                          <a:cs typeface="Economica"/>
                          <a:sym typeface="Economica"/>
                        </a:rPr>
                        <a:t>Language</a:t>
                      </a:r>
                      <a:endParaRPr b="1" sz="1600">
                        <a:latin typeface="Economica"/>
                        <a:ea typeface="Economica"/>
                        <a:cs typeface="Economica"/>
                        <a:sym typeface="Economica"/>
                      </a:endParaRPr>
                    </a:p>
                  </a:txBody>
                  <a:tcPr marT="63500" marB="63500" marR="63500" marL="63500"/>
                </a:tc>
                <a:tc rowSpan="2">
                  <a:txBody>
                    <a:bodyPr/>
                    <a:lstStyle/>
                    <a:p>
                      <a:pPr indent="0" lvl="0" marL="0" rtl="0" algn="ctr">
                        <a:spcBef>
                          <a:spcPts val="0"/>
                        </a:spcBef>
                        <a:spcAft>
                          <a:spcPts val="0"/>
                        </a:spcAft>
                        <a:buNone/>
                      </a:pPr>
                      <a:r>
                        <a:rPr b="1" lang="en-GB" sz="1600">
                          <a:latin typeface="Economica"/>
                          <a:ea typeface="Economica"/>
                          <a:cs typeface="Economica"/>
                          <a:sym typeface="Economica"/>
                        </a:rPr>
                        <a:t># Texts</a:t>
                      </a:r>
                      <a:endParaRPr b="1" sz="1600">
                        <a:latin typeface="Economica"/>
                        <a:ea typeface="Economica"/>
                        <a:cs typeface="Economica"/>
                        <a:sym typeface="Economica"/>
                      </a:endParaRPr>
                    </a:p>
                  </a:txBody>
                  <a:tcPr marT="63500" marB="63500" marR="63500" marL="63500"/>
                </a:tc>
                <a:tc rowSpan="2">
                  <a:txBody>
                    <a:bodyPr/>
                    <a:lstStyle/>
                    <a:p>
                      <a:pPr indent="0" lvl="0" marL="0" rtl="0" algn="ctr">
                        <a:spcBef>
                          <a:spcPts val="0"/>
                        </a:spcBef>
                        <a:spcAft>
                          <a:spcPts val="0"/>
                        </a:spcAft>
                        <a:buNone/>
                      </a:pPr>
                      <a:r>
                        <a:rPr b="1" lang="en-GB" sz="1600">
                          <a:latin typeface="Economica"/>
                          <a:ea typeface="Economica"/>
                          <a:cs typeface="Economica"/>
                          <a:sym typeface="Economica"/>
                        </a:rPr>
                        <a:t>Train</a:t>
                      </a:r>
                      <a:endParaRPr b="1" sz="1600">
                        <a:latin typeface="Economica"/>
                        <a:ea typeface="Economica"/>
                        <a:cs typeface="Economica"/>
                        <a:sym typeface="Economica"/>
                      </a:endParaRPr>
                    </a:p>
                  </a:txBody>
                  <a:tcPr marT="63500" marB="63500" marR="63500" marL="63500"/>
                </a:tc>
                <a:tc gridSpan="2">
                  <a:txBody>
                    <a:bodyPr/>
                    <a:lstStyle/>
                    <a:p>
                      <a:pPr indent="0" lvl="0" marL="0" rtl="0" algn="ctr">
                        <a:spcBef>
                          <a:spcPts val="0"/>
                        </a:spcBef>
                        <a:spcAft>
                          <a:spcPts val="0"/>
                        </a:spcAft>
                        <a:buNone/>
                      </a:pPr>
                      <a:r>
                        <a:rPr b="1" lang="en-GB" sz="1600">
                          <a:latin typeface="Economica"/>
                          <a:ea typeface="Economica"/>
                          <a:cs typeface="Economica"/>
                          <a:sym typeface="Economica"/>
                        </a:rPr>
                        <a:t>Test</a:t>
                      </a:r>
                      <a:endParaRPr b="1" sz="1600">
                        <a:latin typeface="Economica"/>
                        <a:ea typeface="Economica"/>
                        <a:cs typeface="Economica"/>
                        <a:sym typeface="Economica"/>
                      </a:endParaRPr>
                    </a:p>
                  </a:txBody>
                  <a:tcPr marT="63500" marB="63500" marR="63500" marL="63500"/>
                </a:tc>
                <a:tc hMerge="1"/>
              </a:tr>
              <a:tr h="523000">
                <a:tc vMerge="1"/>
                <a:tc vMerge="1"/>
                <a:tc vMerge="1"/>
                <a:tc>
                  <a:txBody>
                    <a:bodyPr/>
                    <a:lstStyle/>
                    <a:p>
                      <a:pPr indent="0" lvl="0" marL="0" rtl="0" algn="ctr">
                        <a:spcBef>
                          <a:spcPts val="0"/>
                        </a:spcBef>
                        <a:spcAft>
                          <a:spcPts val="0"/>
                        </a:spcAft>
                        <a:buNone/>
                      </a:pPr>
                      <a:r>
                        <a:rPr b="1" lang="en-GB" sz="1600">
                          <a:latin typeface="Economica"/>
                          <a:ea typeface="Economica"/>
                          <a:cs typeface="Economica"/>
                          <a:sym typeface="Economica"/>
                        </a:rPr>
                        <a:t># Pos</a:t>
                      </a:r>
                      <a:endParaRPr b="1"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b="1" lang="en-GB" sz="1600">
                          <a:latin typeface="Economica"/>
                          <a:ea typeface="Economica"/>
                          <a:cs typeface="Economica"/>
                          <a:sym typeface="Economica"/>
                        </a:rPr>
                        <a:t># Neg</a:t>
                      </a:r>
                      <a:endParaRPr b="1" sz="1600">
                        <a:latin typeface="Economica"/>
                        <a:ea typeface="Economica"/>
                        <a:cs typeface="Economica"/>
                        <a:sym typeface="Economica"/>
                      </a:endParaRPr>
                    </a:p>
                  </a:txBody>
                  <a:tcPr marT="63500" marB="63500" marR="63500" marL="63500"/>
                </a:tc>
              </a:tr>
              <a:tr h="523000">
                <a:tc>
                  <a:txBody>
                    <a:bodyPr/>
                    <a:lstStyle/>
                    <a:p>
                      <a:pPr indent="0" lvl="0" marL="0" rtl="0" algn="ctr">
                        <a:spcBef>
                          <a:spcPts val="0"/>
                        </a:spcBef>
                        <a:spcAft>
                          <a:spcPts val="0"/>
                        </a:spcAft>
                        <a:buNone/>
                      </a:pPr>
                      <a:r>
                        <a:rPr lang="en-GB" sz="1600">
                          <a:latin typeface="Economica"/>
                          <a:ea typeface="Economica"/>
                          <a:cs typeface="Economica"/>
                          <a:sym typeface="Economica"/>
                        </a:rPr>
                        <a:t>Korean</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1000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900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50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50</a:t>
                      </a:r>
                      <a:endParaRPr sz="1600">
                        <a:latin typeface="Economica"/>
                        <a:ea typeface="Economica"/>
                        <a:cs typeface="Economica"/>
                        <a:sym typeface="Economica"/>
                      </a:endParaRPr>
                    </a:p>
                  </a:txBody>
                  <a:tcPr marT="63500" marB="63500" marR="63500" marL="63500"/>
                </a:tc>
              </a:tr>
              <a:tr h="523000">
                <a:tc>
                  <a:txBody>
                    <a:bodyPr/>
                    <a:lstStyle/>
                    <a:p>
                      <a:pPr indent="0" lvl="0" marL="0" rtl="0" algn="ctr">
                        <a:spcBef>
                          <a:spcPts val="0"/>
                        </a:spcBef>
                        <a:spcAft>
                          <a:spcPts val="0"/>
                        </a:spcAft>
                        <a:buNone/>
                      </a:pPr>
                      <a:r>
                        <a:rPr lang="en-GB" sz="1600">
                          <a:latin typeface="Economica"/>
                          <a:ea typeface="Economica"/>
                          <a:cs typeface="Economica"/>
                          <a:sym typeface="Economica"/>
                        </a:rPr>
                        <a:t>Japanese</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1000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900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50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50</a:t>
                      </a:r>
                      <a:endParaRPr sz="1600">
                        <a:latin typeface="Economica"/>
                        <a:ea typeface="Economica"/>
                        <a:cs typeface="Economica"/>
                        <a:sym typeface="Economica"/>
                      </a:endParaRPr>
                    </a:p>
                  </a:txBody>
                  <a:tcPr marT="63500" marB="63500" marR="63500" marL="63500"/>
                </a:tc>
              </a:tr>
              <a:tr h="523000">
                <a:tc>
                  <a:txBody>
                    <a:bodyPr/>
                    <a:lstStyle/>
                    <a:p>
                      <a:pPr indent="0" lvl="0" marL="0" rtl="0" algn="ctr">
                        <a:spcBef>
                          <a:spcPts val="0"/>
                        </a:spcBef>
                        <a:spcAft>
                          <a:spcPts val="0"/>
                        </a:spcAft>
                        <a:buNone/>
                      </a:pPr>
                      <a:r>
                        <a:rPr lang="en-GB" sz="1600">
                          <a:latin typeface="Economica"/>
                          <a:ea typeface="Economica"/>
                          <a:cs typeface="Economica"/>
                          <a:sym typeface="Economica"/>
                        </a:rPr>
                        <a:t>Russian</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63500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63400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50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50</a:t>
                      </a:r>
                      <a:endParaRPr sz="1600">
                        <a:latin typeface="Economica"/>
                        <a:ea typeface="Economica"/>
                        <a:cs typeface="Economica"/>
                        <a:sym typeface="Economica"/>
                      </a:endParaRPr>
                    </a:p>
                  </a:txBody>
                  <a:tcPr marT="63500" marB="63500" marR="63500" marL="63500"/>
                </a:tc>
              </a:tr>
              <a:tr h="523000">
                <a:tc>
                  <a:txBody>
                    <a:bodyPr/>
                    <a:lstStyle/>
                    <a:p>
                      <a:pPr indent="0" lvl="0" marL="0" rtl="0" algn="ctr">
                        <a:spcBef>
                          <a:spcPts val="0"/>
                        </a:spcBef>
                        <a:spcAft>
                          <a:spcPts val="0"/>
                        </a:spcAft>
                        <a:buNone/>
                      </a:pPr>
                      <a:r>
                        <a:rPr lang="en-GB" sz="1600">
                          <a:latin typeface="Economica"/>
                          <a:ea typeface="Economica"/>
                          <a:cs typeface="Economica"/>
                          <a:sym typeface="Economica"/>
                        </a:rPr>
                        <a:t>Spanish</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10100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10000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50</a:t>
                      </a:r>
                      <a:endParaRPr sz="16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600">
                          <a:latin typeface="Economica"/>
                          <a:ea typeface="Economica"/>
                          <a:cs typeface="Economica"/>
                          <a:sym typeface="Economica"/>
                        </a:rPr>
                        <a:t>50</a:t>
                      </a:r>
                      <a:endParaRPr sz="1600">
                        <a:latin typeface="Economica"/>
                        <a:ea typeface="Economica"/>
                        <a:cs typeface="Economica"/>
                        <a:sym typeface="Economica"/>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Machine Translation Systems</a:t>
            </a:r>
            <a:endParaRPr/>
          </a:p>
        </p:txBody>
      </p:sp>
      <p:sp>
        <p:nvSpPr>
          <p:cNvPr id="87" name="Google Shape;87;p17"/>
          <p:cNvSpPr txBox="1"/>
          <p:nvPr>
            <p:ph idx="1" type="body"/>
          </p:nvPr>
        </p:nvSpPr>
        <p:spPr>
          <a:xfrm>
            <a:off x="311700" y="1517750"/>
            <a:ext cx="8520600" cy="143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is the most used free online translation service, having a coverage of approximately 133 languages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worked with this system by using Googletrans, a Python library which implements Google Translate API</a:t>
            </a:r>
            <a:endParaRPr>
              <a:latin typeface="Times New Roman"/>
              <a:ea typeface="Times New Roman"/>
              <a:cs typeface="Times New Roman"/>
              <a:sym typeface="Times New Roman"/>
            </a:endParaRPr>
          </a:p>
        </p:txBody>
      </p:sp>
      <p:sp>
        <p:nvSpPr>
          <p:cNvPr id="88" name="Google Shape;88;p17"/>
          <p:cNvSpPr txBox="1"/>
          <p:nvPr>
            <p:ph idx="1" type="body"/>
          </p:nvPr>
        </p:nvSpPr>
        <p:spPr>
          <a:xfrm>
            <a:off x="378800" y="1097300"/>
            <a:ext cx="8520600" cy="5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Google Translate:</a:t>
            </a:r>
            <a:endParaRPr>
              <a:latin typeface="Times New Roman"/>
              <a:ea typeface="Times New Roman"/>
              <a:cs typeface="Times New Roman"/>
              <a:sym typeface="Times New Roman"/>
            </a:endParaRPr>
          </a:p>
        </p:txBody>
      </p:sp>
      <p:sp>
        <p:nvSpPr>
          <p:cNvPr id="89" name="Google Shape;89;p17"/>
          <p:cNvSpPr txBox="1"/>
          <p:nvPr>
            <p:ph idx="1" type="body"/>
          </p:nvPr>
        </p:nvSpPr>
        <p:spPr>
          <a:xfrm>
            <a:off x="494625" y="2956850"/>
            <a:ext cx="8520600" cy="5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Helsinki-OPUS-MT:</a:t>
            </a:r>
            <a:endParaRPr>
              <a:latin typeface="Times New Roman"/>
              <a:ea typeface="Times New Roman"/>
              <a:cs typeface="Times New Roman"/>
              <a:sym typeface="Times New Roman"/>
            </a:endParaRPr>
          </a:p>
        </p:txBody>
      </p:sp>
      <p:sp>
        <p:nvSpPr>
          <p:cNvPr id="90" name="Google Shape;90;p17"/>
          <p:cNvSpPr txBox="1"/>
          <p:nvPr>
            <p:ph idx="1" type="body"/>
          </p:nvPr>
        </p:nvSpPr>
        <p:spPr>
          <a:xfrm>
            <a:off x="311700" y="3327375"/>
            <a:ext cx="8520600" cy="143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is a machine translation system developed by the Natural Language Processing and Language Technology group of University of Helsinki</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In order to make the translation from our specific languages to English using OPUS-MT, we used the next models found on HuggingFace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English Mental Health Detection Systems</a:t>
            </a:r>
            <a:endParaRPr/>
          </a:p>
        </p:txBody>
      </p:sp>
      <p:graphicFrame>
        <p:nvGraphicFramePr>
          <p:cNvPr id="96" name="Google Shape;96;p18"/>
          <p:cNvGraphicFramePr/>
          <p:nvPr/>
        </p:nvGraphicFramePr>
        <p:xfrm>
          <a:off x="223575" y="1270275"/>
          <a:ext cx="3000000" cy="3000000"/>
        </p:xfrm>
        <a:graphic>
          <a:graphicData uri="http://schemas.openxmlformats.org/drawingml/2006/table">
            <a:tbl>
              <a:tblPr>
                <a:noFill/>
                <a:tableStyleId>{A384770B-CD26-4CEF-845A-BA5F5430EF77}</a:tableStyleId>
              </a:tblPr>
              <a:tblGrid>
                <a:gridCol w="932675"/>
                <a:gridCol w="1560200"/>
                <a:gridCol w="1855550"/>
                <a:gridCol w="1449475"/>
                <a:gridCol w="1449475"/>
                <a:gridCol w="1449475"/>
              </a:tblGrid>
              <a:tr h="684375">
                <a:tc>
                  <a:txBody>
                    <a:bodyPr/>
                    <a:lstStyle/>
                    <a:p>
                      <a:pPr indent="0" lvl="0" marL="0" rtl="0" algn="ctr">
                        <a:spcBef>
                          <a:spcPts val="0"/>
                        </a:spcBef>
                        <a:spcAft>
                          <a:spcPts val="0"/>
                        </a:spcAft>
                        <a:buNone/>
                      </a:pPr>
                      <a:r>
                        <a:rPr b="1" lang="en-GB" sz="1500">
                          <a:latin typeface="Economica"/>
                          <a:ea typeface="Economica"/>
                          <a:cs typeface="Economica"/>
                          <a:sym typeface="Economica"/>
                        </a:rPr>
                        <a:t>System</a:t>
                      </a:r>
                      <a:endParaRPr b="1" sz="15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b="1" lang="en-GB" sz="1500">
                          <a:latin typeface="Economica"/>
                          <a:ea typeface="Economica"/>
                          <a:cs typeface="Economica"/>
                          <a:sym typeface="Economica"/>
                        </a:rPr>
                        <a:t>Dataset</a:t>
                      </a:r>
                      <a:endParaRPr b="1" sz="15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b="1" lang="en-GB" sz="1500">
                          <a:latin typeface="Economica"/>
                          <a:ea typeface="Economica"/>
                          <a:cs typeface="Economica"/>
                          <a:sym typeface="Economica"/>
                        </a:rPr>
                        <a:t>Description Dataset</a:t>
                      </a:r>
                      <a:endParaRPr b="1" sz="15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b="1" lang="en-GB" sz="1500">
                          <a:latin typeface="Economica"/>
                          <a:ea typeface="Economica"/>
                          <a:cs typeface="Economica"/>
                          <a:sym typeface="Economica"/>
                        </a:rPr>
                        <a:t>Output</a:t>
                      </a:r>
                      <a:endParaRPr b="1" sz="15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b="1" lang="en-GB" sz="1500">
                          <a:solidFill>
                            <a:schemeClr val="dk1"/>
                          </a:solidFill>
                          <a:latin typeface="Economica"/>
                          <a:ea typeface="Economica"/>
                          <a:cs typeface="Economica"/>
                          <a:sym typeface="Economica"/>
                        </a:rPr>
                        <a:t>Model </a:t>
                      </a:r>
                      <a:endParaRPr b="1" sz="1500">
                        <a:solidFill>
                          <a:schemeClr val="dk1"/>
                        </a:solidFill>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b="1" lang="en-GB" sz="1500">
                          <a:solidFill>
                            <a:schemeClr val="dk1"/>
                          </a:solidFill>
                          <a:latin typeface="Economica"/>
                          <a:ea typeface="Economica"/>
                          <a:cs typeface="Economica"/>
                          <a:sym typeface="Economica"/>
                        </a:rPr>
                        <a:t>Accuracy</a:t>
                      </a:r>
                      <a:endParaRPr b="1" sz="1500">
                        <a:solidFill>
                          <a:schemeClr val="dk1"/>
                        </a:solidFill>
                        <a:latin typeface="Economica"/>
                        <a:ea typeface="Economica"/>
                        <a:cs typeface="Economica"/>
                        <a:sym typeface="Economica"/>
                      </a:endParaRPr>
                    </a:p>
                  </a:txBody>
                  <a:tcPr marT="63500" marB="63500" marR="63500" marL="63500"/>
                </a:tc>
              </a:tr>
              <a:tr h="1026025">
                <a:tc>
                  <a:txBody>
                    <a:bodyPr/>
                    <a:lstStyle/>
                    <a:p>
                      <a:pPr indent="0" lvl="0" marL="0" rtl="0" algn="ctr">
                        <a:spcBef>
                          <a:spcPts val="0"/>
                        </a:spcBef>
                        <a:spcAft>
                          <a:spcPts val="0"/>
                        </a:spcAft>
                        <a:buNone/>
                      </a:pPr>
                      <a:r>
                        <a:rPr lang="en-GB" sz="1300">
                          <a:latin typeface="Economica"/>
                          <a:ea typeface="Economica"/>
                          <a:cs typeface="Economica"/>
                          <a:sym typeface="Economica"/>
                        </a:rPr>
                        <a:t>System1</a:t>
                      </a:r>
                      <a:endParaRPr sz="1300">
                        <a:latin typeface="Economica"/>
                        <a:ea typeface="Economica"/>
                        <a:cs typeface="Economica"/>
                        <a:sym typeface="Economica"/>
                      </a:endParaRPr>
                    </a:p>
                  </a:txBody>
                  <a:tcPr marT="63500" marB="63500" marR="63500" marL="63500"/>
                </a:tc>
                <a:tc>
                  <a:txBody>
                    <a:bodyPr/>
                    <a:lstStyle/>
                    <a:p>
                      <a:pPr indent="0" lvl="0" marL="0" rtl="0" algn="ctr">
                        <a:lnSpc>
                          <a:spcPct val="115000"/>
                        </a:lnSpc>
                        <a:spcBef>
                          <a:spcPts val="0"/>
                        </a:spcBef>
                        <a:spcAft>
                          <a:spcPts val="0"/>
                        </a:spcAft>
                        <a:buNone/>
                      </a:pPr>
                      <a:r>
                        <a:rPr lang="en-GB" sz="1300">
                          <a:solidFill>
                            <a:schemeClr val="dk1"/>
                          </a:solidFill>
                          <a:latin typeface="Economica"/>
                          <a:ea typeface="Economica"/>
                          <a:cs typeface="Economica"/>
                          <a:sym typeface="Economica"/>
                        </a:rPr>
                        <a:t>Suicide and Depression Detection</a:t>
                      </a:r>
                      <a:endParaRPr sz="1300">
                        <a:latin typeface="Economica"/>
                        <a:ea typeface="Economica"/>
                        <a:cs typeface="Economica"/>
                        <a:sym typeface="Economica"/>
                      </a:endParaRPr>
                    </a:p>
                  </a:txBody>
                  <a:tcPr marT="63500" marB="63500" marR="63500" marL="63500"/>
                </a:tc>
                <a:tc>
                  <a:txBody>
                    <a:bodyPr/>
                    <a:lstStyle/>
                    <a:p>
                      <a:pPr indent="0" lvl="0" marL="0" rtl="0" algn="ctr">
                        <a:lnSpc>
                          <a:spcPct val="115000"/>
                        </a:lnSpc>
                        <a:spcBef>
                          <a:spcPts val="0"/>
                        </a:spcBef>
                        <a:spcAft>
                          <a:spcPts val="0"/>
                        </a:spcAft>
                        <a:buNone/>
                      </a:pPr>
                      <a:r>
                        <a:rPr lang="en-GB" sz="1300">
                          <a:solidFill>
                            <a:schemeClr val="dk1"/>
                          </a:solidFill>
                          <a:latin typeface="Economica"/>
                          <a:ea typeface="Economica"/>
                          <a:cs typeface="Economica"/>
                          <a:sym typeface="Economica"/>
                        </a:rPr>
                        <a:t>Posts collected from Reddit that expresses signs of suicide/severe depression or non-depression</a:t>
                      </a:r>
                      <a:endParaRPr sz="1300">
                        <a:solidFill>
                          <a:schemeClr val="dk1"/>
                        </a:solidFill>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300">
                          <a:solidFill>
                            <a:srgbClr val="0000FF"/>
                          </a:solidFill>
                          <a:latin typeface="Economica"/>
                          <a:ea typeface="Economica"/>
                          <a:cs typeface="Economica"/>
                          <a:sym typeface="Economica"/>
                        </a:rPr>
                        <a:t>0</a:t>
                      </a:r>
                      <a:r>
                        <a:rPr lang="en-GB" sz="1300">
                          <a:latin typeface="Economica"/>
                          <a:ea typeface="Economica"/>
                          <a:cs typeface="Economica"/>
                          <a:sym typeface="Economica"/>
                        </a:rPr>
                        <a:t>, </a:t>
                      </a:r>
                      <a:r>
                        <a:rPr lang="en-GB" sz="1300">
                          <a:solidFill>
                            <a:srgbClr val="FF0000"/>
                          </a:solidFill>
                          <a:latin typeface="Economica"/>
                          <a:ea typeface="Economica"/>
                          <a:cs typeface="Economica"/>
                          <a:sym typeface="Economica"/>
                        </a:rPr>
                        <a:t>1</a:t>
                      </a:r>
                      <a:endParaRPr sz="1300">
                        <a:solidFill>
                          <a:srgbClr val="FF0000"/>
                        </a:solidFill>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300">
                          <a:solidFill>
                            <a:schemeClr val="dk1"/>
                          </a:solidFill>
                          <a:latin typeface="Economica"/>
                          <a:ea typeface="Economica"/>
                          <a:cs typeface="Economica"/>
                          <a:sym typeface="Economica"/>
                        </a:rPr>
                        <a:t>Fine-tuning google/electra-base-generator</a:t>
                      </a:r>
                      <a:endParaRPr sz="1300">
                        <a:solidFill>
                          <a:schemeClr val="dk1"/>
                        </a:solidFill>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300">
                          <a:solidFill>
                            <a:schemeClr val="dk1"/>
                          </a:solidFill>
                          <a:latin typeface="Economica"/>
                          <a:ea typeface="Economica"/>
                          <a:cs typeface="Economica"/>
                          <a:sym typeface="Economica"/>
                        </a:rPr>
                        <a:t>97%</a:t>
                      </a:r>
                      <a:endParaRPr sz="1300">
                        <a:solidFill>
                          <a:schemeClr val="dk1"/>
                        </a:solidFill>
                        <a:latin typeface="Economica"/>
                        <a:ea typeface="Economica"/>
                        <a:cs typeface="Economica"/>
                        <a:sym typeface="Economica"/>
                      </a:endParaRPr>
                    </a:p>
                  </a:txBody>
                  <a:tcPr marT="63500" marB="63500" marR="63500" marL="63500"/>
                </a:tc>
              </a:tr>
              <a:tr h="853750">
                <a:tc>
                  <a:txBody>
                    <a:bodyPr/>
                    <a:lstStyle/>
                    <a:p>
                      <a:pPr indent="0" lvl="0" marL="0" rtl="0" algn="ctr">
                        <a:spcBef>
                          <a:spcPts val="0"/>
                        </a:spcBef>
                        <a:spcAft>
                          <a:spcPts val="0"/>
                        </a:spcAft>
                        <a:buNone/>
                      </a:pPr>
                      <a:r>
                        <a:rPr lang="en-GB" sz="1300">
                          <a:latin typeface="Economica"/>
                          <a:ea typeface="Economica"/>
                          <a:cs typeface="Economica"/>
                          <a:sym typeface="Economica"/>
                        </a:rPr>
                        <a:t>System2</a:t>
                      </a:r>
                      <a:endParaRPr sz="13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300">
                          <a:latin typeface="Economica"/>
                          <a:ea typeface="Economica"/>
                          <a:cs typeface="Economica"/>
                          <a:sym typeface="Economica"/>
                        </a:rPr>
                        <a:t>Mental Illness Disorder Detection</a:t>
                      </a:r>
                      <a:endParaRPr sz="1300">
                        <a:latin typeface="Economica"/>
                        <a:ea typeface="Economica"/>
                        <a:cs typeface="Economica"/>
                        <a:sym typeface="Economica"/>
                      </a:endParaRPr>
                    </a:p>
                  </a:txBody>
                  <a:tcPr marT="63500" marB="63500" marR="63500" marL="63500"/>
                </a:tc>
                <a:tc>
                  <a:txBody>
                    <a:bodyPr/>
                    <a:lstStyle/>
                    <a:p>
                      <a:pPr indent="0" lvl="0" marL="0" rtl="0" algn="ctr">
                        <a:lnSpc>
                          <a:spcPct val="115000"/>
                        </a:lnSpc>
                        <a:spcBef>
                          <a:spcPts val="0"/>
                        </a:spcBef>
                        <a:spcAft>
                          <a:spcPts val="0"/>
                        </a:spcAft>
                        <a:buClr>
                          <a:schemeClr val="dk1"/>
                        </a:buClr>
                        <a:buSzPts val="1100"/>
                        <a:buFont typeface="Arial"/>
                        <a:buNone/>
                      </a:pPr>
                      <a:r>
                        <a:rPr lang="en-GB" sz="1300">
                          <a:solidFill>
                            <a:schemeClr val="dk1"/>
                          </a:solidFill>
                          <a:latin typeface="Economica"/>
                          <a:ea typeface="Economica"/>
                          <a:cs typeface="Economica"/>
                          <a:sym typeface="Economica"/>
                        </a:rPr>
                        <a:t>Posts collected from Reddit, each one being associated with one of 5 mental illnesses or none</a:t>
                      </a:r>
                      <a:endParaRPr sz="1300">
                        <a:latin typeface="Economica"/>
                        <a:ea typeface="Economica"/>
                        <a:cs typeface="Economica"/>
                        <a:sym typeface="Economica"/>
                      </a:endParaRPr>
                    </a:p>
                  </a:txBody>
                  <a:tcPr marT="63500" marB="63500" marR="63500" marL="63500"/>
                </a:tc>
                <a:tc>
                  <a:txBody>
                    <a:bodyPr/>
                    <a:lstStyle/>
                    <a:p>
                      <a:pPr indent="0" lvl="0" marL="0" rtl="0" algn="ctr">
                        <a:lnSpc>
                          <a:spcPct val="115000"/>
                        </a:lnSpc>
                        <a:spcBef>
                          <a:spcPts val="0"/>
                        </a:spcBef>
                        <a:spcAft>
                          <a:spcPts val="0"/>
                        </a:spcAft>
                        <a:buNone/>
                      </a:pPr>
                      <a:r>
                        <a:rPr lang="en-GB" sz="1300">
                          <a:solidFill>
                            <a:srgbClr val="FF0000"/>
                          </a:solidFill>
                          <a:latin typeface="Economica"/>
                          <a:ea typeface="Economica"/>
                          <a:cs typeface="Economica"/>
                          <a:sym typeface="Economica"/>
                        </a:rPr>
                        <a:t>depression</a:t>
                      </a:r>
                      <a:r>
                        <a:rPr lang="en-GB" sz="1300">
                          <a:latin typeface="Economica"/>
                          <a:ea typeface="Economica"/>
                          <a:cs typeface="Economica"/>
                          <a:sym typeface="Economica"/>
                        </a:rPr>
                        <a:t>, </a:t>
                      </a:r>
                      <a:r>
                        <a:rPr lang="en-GB" sz="1300">
                          <a:solidFill>
                            <a:srgbClr val="FF0000"/>
                          </a:solidFill>
                          <a:latin typeface="Economica"/>
                          <a:ea typeface="Economica"/>
                          <a:cs typeface="Economica"/>
                          <a:sym typeface="Economica"/>
                        </a:rPr>
                        <a:t>anxiety</a:t>
                      </a:r>
                      <a:r>
                        <a:rPr lang="en-GB" sz="1300">
                          <a:latin typeface="Economica"/>
                          <a:ea typeface="Economica"/>
                          <a:cs typeface="Economica"/>
                          <a:sym typeface="Economica"/>
                        </a:rPr>
                        <a:t>, </a:t>
                      </a:r>
                      <a:r>
                        <a:rPr lang="en-GB" sz="1300">
                          <a:solidFill>
                            <a:srgbClr val="FF0000"/>
                          </a:solidFill>
                          <a:latin typeface="Economica"/>
                          <a:ea typeface="Economica"/>
                          <a:cs typeface="Economica"/>
                          <a:sym typeface="Economica"/>
                        </a:rPr>
                        <a:t>ptsd</a:t>
                      </a:r>
                      <a:r>
                        <a:rPr lang="en-GB" sz="1300">
                          <a:latin typeface="Economica"/>
                          <a:ea typeface="Economica"/>
                          <a:cs typeface="Economica"/>
                          <a:sym typeface="Economica"/>
                        </a:rPr>
                        <a:t>, </a:t>
                      </a:r>
                      <a:r>
                        <a:rPr lang="en-GB" sz="1300">
                          <a:solidFill>
                            <a:srgbClr val="FF0000"/>
                          </a:solidFill>
                          <a:latin typeface="Economica"/>
                          <a:ea typeface="Economica"/>
                          <a:cs typeface="Economica"/>
                          <a:sym typeface="Economica"/>
                        </a:rPr>
                        <a:t>adhd</a:t>
                      </a:r>
                      <a:r>
                        <a:rPr lang="en-GB" sz="1300">
                          <a:latin typeface="Economica"/>
                          <a:ea typeface="Economica"/>
                          <a:cs typeface="Economica"/>
                          <a:sym typeface="Economica"/>
                        </a:rPr>
                        <a:t>, </a:t>
                      </a:r>
                      <a:r>
                        <a:rPr lang="en-GB" sz="1300">
                          <a:solidFill>
                            <a:srgbClr val="FF0000"/>
                          </a:solidFill>
                          <a:latin typeface="Economica"/>
                          <a:ea typeface="Economica"/>
                          <a:cs typeface="Economica"/>
                          <a:sym typeface="Economica"/>
                        </a:rPr>
                        <a:t>bipolar</a:t>
                      </a:r>
                      <a:r>
                        <a:rPr lang="en-GB" sz="1300">
                          <a:latin typeface="Economica"/>
                          <a:ea typeface="Economica"/>
                          <a:cs typeface="Economica"/>
                          <a:sym typeface="Economica"/>
                        </a:rPr>
                        <a:t>, </a:t>
                      </a:r>
                      <a:r>
                        <a:rPr lang="en-GB" sz="1300">
                          <a:solidFill>
                            <a:srgbClr val="0000FF"/>
                          </a:solidFill>
                          <a:latin typeface="Economica"/>
                          <a:ea typeface="Economica"/>
                          <a:cs typeface="Economica"/>
                          <a:sym typeface="Economica"/>
                        </a:rPr>
                        <a:t>none</a:t>
                      </a:r>
                      <a:endParaRPr sz="1300">
                        <a:solidFill>
                          <a:srgbClr val="0000FF"/>
                        </a:solidFill>
                        <a:latin typeface="Economica"/>
                        <a:ea typeface="Economica"/>
                        <a:cs typeface="Economica"/>
                        <a:sym typeface="Economica"/>
                      </a:endParaRPr>
                    </a:p>
                  </a:txBody>
                  <a:tcPr marT="63500" marB="63500" marR="63500" marL="63500"/>
                </a:tc>
                <a:tc>
                  <a:txBody>
                    <a:bodyPr/>
                    <a:lstStyle/>
                    <a:p>
                      <a:pPr indent="0" lvl="0" marL="0" rtl="0" algn="ctr">
                        <a:lnSpc>
                          <a:spcPct val="115000"/>
                        </a:lnSpc>
                        <a:spcBef>
                          <a:spcPts val="0"/>
                        </a:spcBef>
                        <a:spcAft>
                          <a:spcPts val="0"/>
                        </a:spcAft>
                        <a:buNone/>
                      </a:pPr>
                      <a:r>
                        <a:rPr lang="en-GB" sz="1300">
                          <a:solidFill>
                            <a:schemeClr val="dk1"/>
                          </a:solidFill>
                          <a:latin typeface="Economica"/>
                          <a:ea typeface="Economica"/>
                          <a:cs typeface="Economica"/>
                          <a:sym typeface="Economica"/>
                        </a:rPr>
                        <a:t>Fine-tuning roberta-base</a:t>
                      </a:r>
                      <a:endParaRPr sz="1300">
                        <a:solidFill>
                          <a:schemeClr val="dk1"/>
                        </a:solidFill>
                        <a:latin typeface="Economica"/>
                        <a:ea typeface="Economica"/>
                        <a:cs typeface="Economica"/>
                        <a:sym typeface="Economica"/>
                      </a:endParaRPr>
                    </a:p>
                  </a:txBody>
                  <a:tcPr marT="63500" marB="63500" marR="63500" marL="63500"/>
                </a:tc>
                <a:tc>
                  <a:txBody>
                    <a:bodyPr/>
                    <a:lstStyle/>
                    <a:p>
                      <a:pPr indent="0" lvl="0" marL="0" rtl="0" algn="ctr">
                        <a:lnSpc>
                          <a:spcPct val="115000"/>
                        </a:lnSpc>
                        <a:spcBef>
                          <a:spcPts val="0"/>
                        </a:spcBef>
                        <a:spcAft>
                          <a:spcPts val="0"/>
                        </a:spcAft>
                        <a:buNone/>
                      </a:pPr>
                      <a:r>
                        <a:rPr lang="en-GB" sz="1300">
                          <a:solidFill>
                            <a:schemeClr val="dk1"/>
                          </a:solidFill>
                          <a:latin typeface="Economica"/>
                          <a:ea typeface="Economica"/>
                          <a:cs typeface="Economica"/>
                          <a:sym typeface="Economica"/>
                        </a:rPr>
                        <a:t>85%</a:t>
                      </a:r>
                      <a:endParaRPr sz="1300">
                        <a:solidFill>
                          <a:schemeClr val="dk1"/>
                        </a:solidFill>
                        <a:latin typeface="Economica"/>
                        <a:ea typeface="Economica"/>
                        <a:cs typeface="Economica"/>
                        <a:sym typeface="Economica"/>
                      </a:endParaRPr>
                    </a:p>
                  </a:txBody>
                  <a:tcPr marT="63500" marB="63500" marR="63500" marL="63500"/>
                </a:tc>
              </a:tr>
              <a:tr h="536725">
                <a:tc>
                  <a:txBody>
                    <a:bodyPr/>
                    <a:lstStyle/>
                    <a:p>
                      <a:pPr indent="0" lvl="0" marL="0" rtl="0" algn="ctr">
                        <a:spcBef>
                          <a:spcPts val="0"/>
                        </a:spcBef>
                        <a:spcAft>
                          <a:spcPts val="0"/>
                        </a:spcAft>
                        <a:buNone/>
                      </a:pPr>
                      <a:r>
                        <a:rPr lang="en-GB" sz="1300">
                          <a:latin typeface="Economica"/>
                          <a:ea typeface="Economica"/>
                          <a:cs typeface="Economica"/>
                          <a:sym typeface="Economica"/>
                        </a:rPr>
                        <a:t>System3</a:t>
                      </a:r>
                      <a:endParaRPr sz="13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300">
                          <a:latin typeface="Economica"/>
                          <a:ea typeface="Economica"/>
                          <a:cs typeface="Economica"/>
                          <a:sym typeface="Economica"/>
                        </a:rPr>
                        <a:t>Dreddit</a:t>
                      </a:r>
                      <a:endParaRPr sz="1300">
                        <a:latin typeface="Economica"/>
                        <a:ea typeface="Economica"/>
                        <a:cs typeface="Economica"/>
                        <a:sym typeface="Economica"/>
                      </a:endParaRPr>
                    </a:p>
                  </a:txBody>
                  <a:tcPr marT="63500" marB="63500" marR="63500" marL="63500"/>
                </a:tc>
                <a:tc>
                  <a:txBody>
                    <a:bodyPr/>
                    <a:lstStyle/>
                    <a:p>
                      <a:pPr indent="0" lvl="0" marL="0" rtl="0" algn="ctr">
                        <a:lnSpc>
                          <a:spcPct val="115000"/>
                        </a:lnSpc>
                        <a:spcBef>
                          <a:spcPts val="0"/>
                        </a:spcBef>
                        <a:spcAft>
                          <a:spcPts val="0"/>
                        </a:spcAft>
                        <a:buClr>
                          <a:schemeClr val="dk1"/>
                        </a:buClr>
                        <a:buSzPts val="1100"/>
                        <a:buFont typeface="Arial"/>
                        <a:buNone/>
                      </a:pPr>
                      <a:r>
                        <a:rPr lang="en-GB" sz="1300">
                          <a:solidFill>
                            <a:schemeClr val="dk1"/>
                          </a:solidFill>
                          <a:latin typeface="Economica"/>
                          <a:ea typeface="Economica"/>
                          <a:cs typeface="Economica"/>
                          <a:sym typeface="Economica"/>
                        </a:rPr>
                        <a:t>Posts collected from Reddit that shows signs of interpersonal conflict/mental illness or none</a:t>
                      </a:r>
                      <a:endParaRPr sz="1300">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300">
                          <a:solidFill>
                            <a:srgbClr val="0000FF"/>
                          </a:solidFill>
                          <a:latin typeface="Economica"/>
                          <a:ea typeface="Economica"/>
                          <a:cs typeface="Economica"/>
                          <a:sym typeface="Economica"/>
                        </a:rPr>
                        <a:t>0</a:t>
                      </a:r>
                      <a:r>
                        <a:rPr lang="en-GB" sz="1300">
                          <a:latin typeface="Economica"/>
                          <a:ea typeface="Economica"/>
                          <a:cs typeface="Economica"/>
                          <a:sym typeface="Economica"/>
                        </a:rPr>
                        <a:t>, </a:t>
                      </a:r>
                      <a:r>
                        <a:rPr lang="en-GB" sz="1300">
                          <a:solidFill>
                            <a:srgbClr val="FF0000"/>
                          </a:solidFill>
                          <a:latin typeface="Economica"/>
                          <a:ea typeface="Economica"/>
                          <a:cs typeface="Economica"/>
                          <a:sym typeface="Economica"/>
                        </a:rPr>
                        <a:t>1</a:t>
                      </a:r>
                      <a:endParaRPr sz="1300">
                        <a:solidFill>
                          <a:srgbClr val="FF0000"/>
                        </a:solidFill>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300">
                          <a:solidFill>
                            <a:schemeClr val="dk1"/>
                          </a:solidFill>
                          <a:latin typeface="Economica"/>
                          <a:ea typeface="Economica"/>
                          <a:cs typeface="Economica"/>
                          <a:sym typeface="Economica"/>
                        </a:rPr>
                        <a:t>Fine-tuning mental/mental-bert-base-uncased</a:t>
                      </a:r>
                      <a:endParaRPr sz="1300">
                        <a:solidFill>
                          <a:schemeClr val="dk1"/>
                        </a:solidFill>
                        <a:latin typeface="Economica"/>
                        <a:ea typeface="Economica"/>
                        <a:cs typeface="Economica"/>
                        <a:sym typeface="Economica"/>
                      </a:endParaRPr>
                    </a:p>
                  </a:txBody>
                  <a:tcPr marT="63500" marB="63500" marR="63500" marL="63500"/>
                </a:tc>
                <a:tc>
                  <a:txBody>
                    <a:bodyPr/>
                    <a:lstStyle/>
                    <a:p>
                      <a:pPr indent="0" lvl="0" marL="0" rtl="0" algn="ctr">
                        <a:spcBef>
                          <a:spcPts val="0"/>
                        </a:spcBef>
                        <a:spcAft>
                          <a:spcPts val="0"/>
                        </a:spcAft>
                        <a:buNone/>
                      </a:pPr>
                      <a:r>
                        <a:rPr lang="en-GB" sz="1300">
                          <a:solidFill>
                            <a:schemeClr val="dk1"/>
                          </a:solidFill>
                          <a:latin typeface="Economica"/>
                          <a:ea typeface="Economica"/>
                          <a:cs typeface="Economica"/>
                          <a:sym typeface="Economica"/>
                        </a:rPr>
                        <a:t>80%</a:t>
                      </a:r>
                      <a:endParaRPr sz="1300">
                        <a:solidFill>
                          <a:schemeClr val="dk1"/>
                        </a:solidFill>
                        <a:latin typeface="Economica"/>
                        <a:ea typeface="Economica"/>
                        <a:cs typeface="Economica"/>
                        <a:sym typeface="Economica"/>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Language-specific Mental Health Detection System</a:t>
            </a:r>
            <a:endParaRPr/>
          </a:p>
        </p:txBody>
      </p:sp>
      <p:graphicFrame>
        <p:nvGraphicFramePr>
          <p:cNvPr id="102" name="Google Shape;102;p19"/>
          <p:cNvGraphicFramePr/>
          <p:nvPr/>
        </p:nvGraphicFramePr>
        <p:xfrm>
          <a:off x="1065175" y="1286625"/>
          <a:ext cx="3000000" cy="3000000"/>
        </p:xfrm>
        <a:graphic>
          <a:graphicData uri="http://schemas.openxmlformats.org/drawingml/2006/table">
            <a:tbl>
              <a:tblPr>
                <a:noFill/>
                <a:tableStyleId>{ACDBEC83-DB2A-4685-8D67-8B9DDD4D8E44}</a:tableStyleId>
              </a:tblPr>
              <a:tblGrid>
                <a:gridCol w="2337875"/>
                <a:gridCol w="2337875"/>
                <a:gridCol w="2337875"/>
              </a:tblGrid>
              <a:tr h="663225">
                <a:tc>
                  <a:txBody>
                    <a:bodyPr/>
                    <a:lstStyle/>
                    <a:p>
                      <a:pPr indent="0" lvl="0" marL="0" rtl="0" algn="ctr">
                        <a:spcBef>
                          <a:spcPts val="0"/>
                        </a:spcBef>
                        <a:spcAft>
                          <a:spcPts val="0"/>
                        </a:spcAft>
                        <a:buNone/>
                      </a:pPr>
                      <a:r>
                        <a:rPr b="1" lang="en-GB" sz="1600">
                          <a:latin typeface="Economica"/>
                          <a:ea typeface="Economica"/>
                          <a:cs typeface="Economica"/>
                          <a:sym typeface="Economica"/>
                        </a:rPr>
                        <a:t>Language</a:t>
                      </a:r>
                      <a:endParaRPr b="1"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b="1" lang="en-GB" sz="1600">
                          <a:latin typeface="Economica"/>
                          <a:ea typeface="Economica"/>
                          <a:cs typeface="Economica"/>
                          <a:sym typeface="Economica"/>
                        </a:rPr>
                        <a:t>Model</a:t>
                      </a:r>
                      <a:endParaRPr b="1"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b="1" lang="en-GB" sz="1600">
                          <a:latin typeface="Economica"/>
                          <a:ea typeface="Economica"/>
                          <a:cs typeface="Economica"/>
                          <a:sym typeface="Economica"/>
                        </a:rPr>
                        <a:t>Accuracy</a:t>
                      </a:r>
                      <a:endParaRPr b="1" sz="1600">
                        <a:latin typeface="Economica"/>
                        <a:ea typeface="Economica"/>
                        <a:cs typeface="Economica"/>
                        <a:sym typeface="Economica"/>
                      </a:endParaRPr>
                    </a:p>
                  </a:txBody>
                  <a:tcPr marT="91425" marB="91425" marR="91425" marL="91425"/>
                </a:tc>
              </a:tr>
              <a:tr h="663225">
                <a:tc>
                  <a:txBody>
                    <a:bodyPr/>
                    <a:lstStyle/>
                    <a:p>
                      <a:pPr indent="0" lvl="0" marL="0" rtl="0" algn="ctr">
                        <a:spcBef>
                          <a:spcPts val="0"/>
                        </a:spcBef>
                        <a:spcAft>
                          <a:spcPts val="0"/>
                        </a:spcAft>
                        <a:buNone/>
                      </a:pPr>
                      <a:r>
                        <a:rPr lang="en-GB" sz="1600">
                          <a:latin typeface="Economica"/>
                          <a:ea typeface="Economica"/>
                          <a:cs typeface="Economica"/>
                          <a:sym typeface="Economica"/>
                        </a:rPr>
                        <a:t>Korean</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GB" sz="1600">
                          <a:latin typeface="Economica"/>
                          <a:ea typeface="Economica"/>
                          <a:cs typeface="Economica"/>
                          <a:sym typeface="Economica"/>
                        </a:rPr>
                        <a:t>Fine-tuning </a:t>
                      </a:r>
                      <a:r>
                        <a:rPr i="1" lang="en-GB" sz="1600">
                          <a:solidFill>
                            <a:schemeClr val="dk1"/>
                          </a:solidFill>
                          <a:latin typeface="Economica"/>
                          <a:ea typeface="Economica"/>
                          <a:cs typeface="Economica"/>
                          <a:sym typeface="Economica"/>
                        </a:rPr>
                        <a:t>bert-kor-base</a:t>
                      </a:r>
                      <a:r>
                        <a:rPr lang="en-GB" sz="1600">
                          <a:solidFill>
                            <a:schemeClr val="dk1"/>
                          </a:solidFill>
                          <a:latin typeface="Economica"/>
                          <a:ea typeface="Economica"/>
                          <a:cs typeface="Economica"/>
                          <a:sym typeface="Economica"/>
                        </a:rPr>
                        <a:t> transformer </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GB" sz="1600">
                          <a:latin typeface="Economica"/>
                          <a:ea typeface="Economica"/>
                          <a:cs typeface="Economica"/>
                          <a:sym typeface="Economica"/>
                        </a:rPr>
                        <a:t>80%</a:t>
                      </a:r>
                      <a:endParaRPr sz="1600">
                        <a:latin typeface="Economica"/>
                        <a:ea typeface="Economica"/>
                        <a:cs typeface="Economica"/>
                        <a:sym typeface="Economica"/>
                      </a:endParaRPr>
                    </a:p>
                  </a:txBody>
                  <a:tcPr marT="91425" marB="91425" marR="91425" marL="91425"/>
                </a:tc>
              </a:tr>
              <a:tr h="663225">
                <a:tc>
                  <a:txBody>
                    <a:bodyPr/>
                    <a:lstStyle/>
                    <a:p>
                      <a:pPr indent="0" lvl="0" marL="0" rtl="0" algn="ctr">
                        <a:spcBef>
                          <a:spcPts val="0"/>
                        </a:spcBef>
                        <a:spcAft>
                          <a:spcPts val="0"/>
                        </a:spcAft>
                        <a:buNone/>
                      </a:pPr>
                      <a:r>
                        <a:rPr lang="en-GB" sz="1600">
                          <a:latin typeface="Economica"/>
                          <a:ea typeface="Economica"/>
                          <a:cs typeface="Economica"/>
                          <a:sym typeface="Economica"/>
                        </a:rPr>
                        <a:t>Japanese</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GB" sz="1600">
                          <a:latin typeface="Economica"/>
                          <a:ea typeface="Economica"/>
                          <a:cs typeface="Economica"/>
                          <a:sym typeface="Economica"/>
                        </a:rPr>
                        <a:t>Fine-tuning </a:t>
                      </a:r>
                      <a:r>
                        <a:rPr lang="en-GB" sz="1600">
                          <a:solidFill>
                            <a:schemeClr val="dk1"/>
                          </a:solidFill>
                          <a:latin typeface="Economica"/>
                          <a:ea typeface="Economica"/>
                          <a:cs typeface="Economica"/>
                          <a:sym typeface="Economica"/>
                        </a:rPr>
                        <a:t> </a:t>
                      </a:r>
                      <a:r>
                        <a:rPr i="1" lang="en-GB" sz="1600">
                          <a:solidFill>
                            <a:schemeClr val="dk1"/>
                          </a:solidFill>
                          <a:latin typeface="Economica"/>
                          <a:ea typeface="Economica"/>
                          <a:cs typeface="Economica"/>
                          <a:sym typeface="Economica"/>
                        </a:rPr>
                        <a:t>bert-base-japanese</a:t>
                      </a:r>
                      <a:r>
                        <a:rPr lang="en-GB" sz="1600">
                          <a:solidFill>
                            <a:schemeClr val="dk1"/>
                          </a:solidFill>
                          <a:latin typeface="Economica"/>
                          <a:ea typeface="Economica"/>
                          <a:cs typeface="Economica"/>
                          <a:sym typeface="Economica"/>
                        </a:rPr>
                        <a:t> transformer </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GB" sz="1600">
                          <a:latin typeface="Economica"/>
                          <a:ea typeface="Economica"/>
                          <a:cs typeface="Economica"/>
                          <a:sym typeface="Economica"/>
                        </a:rPr>
                        <a:t>90%</a:t>
                      </a:r>
                      <a:endParaRPr sz="1600">
                        <a:latin typeface="Economica"/>
                        <a:ea typeface="Economica"/>
                        <a:cs typeface="Economica"/>
                        <a:sym typeface="Economica"/>
                      </a:endParaRPr>
                    </a:p>
                  </a:txBody>
                  <a:tcPr marT="91425" marB="91425" marR="91425" marL="91425"/>
                </a:tc>
              </a:tr>
              <a:tr h="663225">
                <a:tc>
                  <a:txBody>
                    <a:bodyPr/>
                    <a:lstStyle/>
                    <a:p>
                      <a:pPr indent="0" lvl="0" marL="0" rtl="0" algn="ctr">
                        <a:spcBef>
                          <a:spcPts val="0"/>
                        </a:spcBef>
                        <a:spcAft>
                          <a:spcPts val="0"/>
                        </a:spcAft>
                        <a:buNone/>
                      </a:pPr>
                      <a:r>
                        <a:rPr lang="en-GB" sz="1600">
                          <a:latin typeface="Economica"/>
                          <a:ea typeface="Economica"/>
                          <a:cs typeface="Economica"/>
                          <a:sym typeface="Economica"/>
                        </a:rPr>
                        <a:t>Russian</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GB" sz="1600">
                          <a:latin typeface="Economica"/>
                          <a:ea typeface="Economica"/>
                          <a:cs typeface="Economica"/>
                          <a:sym typeface="Economica"/>
                        </a:rPr>
                        <a:t>Fine-tuning </a:t>
                      </a:r>
                      <a:r>
                        <a:rPr i="1" lang="en-GB" sz="1600">
                          <a:solidFill>
                            <a:schemeClr val="dk1"/>
                          </a:solidFill>
                          <a:latin typeface="Economica"/>
                          <a:ea typeface="Economica"/>
                          <a:cs typeface="Economica"/>
                          <a:sym typeface="Economica"/>
                        </a:rPr>
                        <a:t>bert-base-japanese</a:t>
                      </a:r>
                      <a:r>
                        <a:rPr lang="en-GB" sz="1600">
                          <a:solidFill>
                            <a:schemeClr val="dk1"/>
                          </a:solidFill>
                          <a:latin typeface="Economica"/>
                          <a:ea typeface="Economica"/>
                          <a:cs typeface="Economica"/>
                          <a:sym typeface="Economica"/>
                        </a:rPr>
                        <a:t> transformer</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GB" sz="1600">
                          <a:latin typeface="Economica"/>
                          <a:ea typeface="Economica"/>
                          <a:cs typeface="Economica"/>
                          <a:sym typeface="Economica"/>
                        </a:rPr>
                        <a:t>92%</a:t>
                      </a:r>
                      <a:endParaRPr sz="1600">
                        <a:latin typeface="Economica"/>
                        <a:ea typeface="Economica"/>
                        <a:cs typeface="Economica"/>
                        <a:sym typeface="Economica"/>
                      </a:endParaRPr>
                    </a:p>
                  </a:txBody>
                  <a:tcPr marT="91425" marB="91425" marR="91425" marL="91425"/>
                </a:tc>
              </a:tr>
              <a:tr h="663225">
                <a:tc>
                  <a:txBody>
                    <a:bodyPr/>
                    <a:lstStyle/>
                    <a:p>
                      <a:pPr indent="0" lvl="0" marL="0" rtl="0" algn="ctr">
                        <a:spcBef>
                          <a:spcPts val="0"/>
                        </a:spcBef>
                        <a:spcAft>
                          <a:spcPts val="0"/>
                        </a:spcAft>
                        <a:buNone/>
                      </a:pPr>
                      <a:r>
                        <a:rPr lang="en-GB" sz="1600">
                          <a:latin typeface="Economica"/>
                          <a:ea typeface="Economica"/>
                          <a:cs typeface="Economica"/>
                          <a:sym typeface="Economica"/>
                        </a:rPr>
                        <a:t>Spanish</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GB" sz="1600">
                          <a:latin typeface="Economica"/>
                          <a:ea typeface="Economica"/>
                          <a:cs typeface="Economica"/>
                          <a:sym typeface="Economica"/>
                        </a:rPr>
                        <a:t>Fine-tuning </a:t>
                      </a:r>
                      <a:r>
                        <a:rPr i="1" lang="en-GB" sz="1600">
                          <a:solidFill>
                            <a:schemeClr val="dk1"/>
                          </a:solidFill>
                          <a:latin typeface="Economica"/>
                          <a:ea typeface="Economica"/>
                          <a:cs typeface="Economica"/>
                          <a:sym typeface="Economica"/>
                        </a:rPr>
                        <a:t>dccuchile/bert-base-spanish-wwm-cased </a:t>
                      </a:r>
                      <a:r>
                        <a:rPr lang="en-GB" sz="1600">
                          <a:solidFill>
                            <a:schemeClr val="dk1"/>
                          </a:solidFill>
                          <a:latin typeface="Economica"/>
                          <a:ea typeface="Economica"/>
                          <a:cs typeface="Economica"/>
                          <a:sym typeface="Economica"/>
                        </a:rPr>
                        <a:t> transformer </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GB" sz="1600">
                          <a:latin typeface="Economica"/>
                          <a:ea typeface="Economica"/>
                          <a:cs typeface="Economica"/>
                          <a:sym typeface="Economica"/>
                        </a:rPr>
                        <a:t>73%</a:t>
                      </a:r>
                      <a:endParaRPr sz="1600">
                        <a:latin typeface="Economica"/>
                        <a:ea typeface="Economica"/>
                        <a:cs typeface="Economica"/>
                        <a:sym typeface="Economic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Results</a:t>
            </a:r>
            <a:endParaRPr/>
          </a:p>
        </p:txBody>
      </p:sp>
      <p:pic>
        <p:nvPicPr>
          <p:cNvPr id="108" name="Google Shape;108;p20"/>
          <p:cNvPicPr preferRelativeResize="0"/>
          <p:nvPr/>
        </p:nvPicPr>
        <p:blipFill rotWithShape="1">
          <a:blip r:embed="rId3">
            <a:alphaModFix/>
          </a:blip>
          <a:srcRect b="36870" l="34370" r="24794" t="22131"/>
          <a:stretch/>
        </p:blipFill>
        <p:spPr>
          <a:xfrm>
            <a:off x="1415763" y="1147225"/>
            <a:ext cx="6312477" cy="3611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Observations</a:t>
            </a:r>
            <a:endParaRPr/>
          </a:p>
        </p:txBody>
      </p:sp>
      <p:sp>
        <p:nvSpPr>
          <p:cNvPr id="114" name="Google Shape;114;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Economica"/>
              <a:buChar char="●"/>
            </a:pPr>
            <a:r>
              <a:rPr lang="en-GB" sz="1700">
                <a:latin typeface="Economica"/>
                <a:ea typeface="Economica"/>
                <a:cs typeface="Economica"/>
                <a:sym typeface="Economica"/>
              </a:rPr>
              <a:t>The language-specific methods perform better than the English ones that were applied on the translated datasets. However, this result may be affected by the fact that both the training and testing data were collected by the same people.</a:t>
            </a:r>
            <a:endParaRPr sz="1700">
              <a:latin typeface="Economica"/>
              <a:ea typeface="Economica"/>
              <a:cs typeface="Economica"/>
              <a:sym typeface="Economica"/>
            </a:endParaRPr>
          </a:p>
          <a:p>
            <a:pPr indent="-336550" lvl="0" marL="457200" rtl="0" algn="l">
              <a:spcBef>
                <a:spcPts val="0"/>
              </a:spcBef>
              <a:spcAft>
                <a:spcPts val="0"/>
              </a:spcAft>
              <a:buSzPts val="1700"/>
              <a:buFont typeface="Economica"/>
              <a:buChar char="●"/>
            </a:pPr>
            <a:r>
              <a:rPr lang="en-GB" sz="1700">
                <a:latin typeface="Economica"/>
                <a:ea typeface="Economica"/>
                <a:cs typeface="Economica"/>
                <a:sym typeface="Economica"/>
              </a:rPr>
              <a:t>The texts that were translated using Helsinki-OPUS-MT produced better performance for the English models than the ones being translated using the Google Translate for the Korean and Japanese datasets.</a:t>
            </a:r>
            <a:endParaRPr sz="1700">
              <a:latin typeface="Economica"/>
              <a:ea typeface="Economica"/>
              <a:cs typeface="Economica"/>
              <a:sym typeface="Economica"/>
            </a:endParaRPr>
          </a:p>
          <a:p>
            <a:pPr indent="-336550" lvl="0" marL="457200" rtl="0" algn="l">
              <a:spcBef>
                <a:spcPts val="0"/>
              </a:spcBef>
              <a:spcAft>
                <a:spcPts val="0"/>
              </a:spcAft>
              <a:buSzPts val="1700"/>
              <a:buFont typeface="Economica"/>
              <a:buChar char="●"/>
            </a:pPr>
            <a:r>
              <a:rPr lang="en-GB" sz="1700">
                <a:latin typeface="Economica"/>
                <a:ea typeface="Economica"/>
                <a:cs typeface="Economica"/>
                <a:sym typeface="Economica"/>
              </a:rPr>
              <a:t>For the Russian and Spanish datasets the Google Translate worked better. </a:t>
            </a:r>
            <a:endParaRPr sz="1700">
              <a:latin typeface="Economica"/>
              <a:ea typeface="Economica"/>
              <a:cs typeface="Economica"/>
              <a:sym typeface="Economica"/>
            </a:endParaRPr>
          </a:p>
          <a:p>
            <a:pPr indent="-336550" lvl="0" marL="457200" rtl="0" algn="l">
              <a:spcBef>
                <a:spcPts val="0"/>
              </a:spcBef>
              <a:spcAft>
                <a:spcPts val="0"/>
              </a:spcAft>
              <a:buSzPts val="1700"/>
              <a:buFont typeface="Economica"/>
              <a:buChar char="●"/>
            </a:pPr>
            <a:r>
              <a:rPr lang="en-GB" sz="1700">
                <a:latin typeface="Economica"/>
                <a:ea typeface="Economica"/>
                <a:cs typeface="Economica"/>
                <a:sym typeface="Economica"/>
              </a:rPr>
              <a:t>The System1 approach didn’t perform well</a:t>
            </a:r>
            <a:endParaRPr sz="1700">
              <a:latin typeface="Economica"/>
              <a:ea typeface="Economica"/>
              <a:cs typeface="Economica"/>
              <a:sym typeface="Economica"/>
            </a:endParaRPr>
          </a:p>
          <a:p>
            <a:pPr indent="-336550" lvl="0" marL="457200" rtl="0" algn="l">
              <a:spcBef>
                <a:spcPts val="0"/>
              </a:spcBef>
              <a:spcAft>
                <a:spcPts val="0"/>
              </a:spcAft>
              <a:buSzPts val="1700"/>
              <a:buFont typeface="Economica"/>
              <a:buChar char="●"/>
            </a:pPr>
            <a:r>
              <a:rPr lang="en-GB" sz="1700">
                <a:latin typeface="Economica"/>
                <a:ea typeface="Economica"/>
                <a:cs typeface="Economica"/>
                <a:sym typeface="Economica"/>
              </a:rPr>
              <a:t>System2 was able to detect better the mental health signs as it was trained to predict either none, or one of five types of mental health</a:t>
            </a:r>
            <a:endParaRPr sz="1700">
              <a:latin typeface="Economica"/>
              <a:ea typeface="Economica"/>
              <a:cs typeface="Economica"/>
              <a:sym typeface="Economica"/>
            </a:endParaRPr>
          </a:p>
          <a:p>
            <a:pPr indent="-336550" lvl="0" marL="457200" rtl="0" algn="l">
              <a:spcBef>
                <a:spcPts val="0"/>
              </a:spcBef>
              <a:spcAft>
                <a:spcPts val="0"/>
              </a:spcAft>
              <a:buSzPts val="1700"/>
              <a:buFont typeface="Economica"/>
              <a:buChar char="●"/>
            </a:pPr>
            <a:r>
              <a:rPr lang="en-GB" sz="1700">
                <a:latin typeface="Economica"/>
                <a:ea typeface="Economica"/>
                <a:cs typeface="Economica"/>
                <a:sym typeface="Economica"/>
              </a:rPr>
              <a:t>System3 couldn’t predict suitable labels, our intuition being the fact that it was trained on few data</a:t>
            </a:r>
            <a:endParaRPr sz="17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