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02B9D91-95A9-4226-A89B-22245EFFA3EE}">
  <a:tblStyle styleId="{402B9D91-95A9-4226-A89B-22245EFFA3EE}"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0" Type="http://schemas.openxmlformats.org/officeDocument/2006/relationships/slide" Target="slides/slide4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aca62556a0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00"/>
              <a:t>Good afternoon everyone. Now it's our group's presentation. Our project is Multiple Machine Learning Models on Prediction of Online Shoppers Purchasing </a:t>
            </a:r>
            <a:r>
              <a:rPr b="1" lang="en" sz="1300"/>
              <a:t>Intention</a:t>
            </a:r>
            <a:r>
              <a:rPr b="1" lang="en" sz="1300"/>
              <a:t>.</a:t>
            </a:r>
            <a:endParaRPr b="1" sz="1300"/>
          </a:p>
        </p:txBody>
      </p:sp>
      <p:sp>
        <p:nvSpPr>
          <p:cNvPr id="58" name="Google Shape;58;g1aca62556a0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b5d2ac259a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b5d2ac259a_0_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00"/>
              <a:t>1.Then we will talk about original paper reproduction.</a:t>
            </a:r>
            <a:endParaRPr b="1" sz="1300"/>
          </a:p>
          <a:p>
            <a:pPr indent="0" lvl="0" marL="0" rtl="0" algn="l">
              <a:spcBef>
                <a:spcPts val="0"/>
              </a:spcBef>
              <a:spcAft>
                <a:spcPts val="0"/>
              </a:spcAft>
              <a:buNone/>
            </a:pPr>
            <a:r>
              <a:rPr b="1" lang="en" sz="1300"/>
              <a:t>2.The original paper discusses a real-time online shopper behavior analysis system that predicts a visitor's shopping intent and the possibility of giving up. </a:t>
            </a:r>
            <a:endParaRPr b="1" sz="1300"/>
          </a:p>
          <a:p>
            <a:pPr indent="0" lvl="0" marL="0" rtl="0" algn="l">
              <a:spcBef>
                <a:spcPts val="0"/>
              </a:spcBef>
              <a:spcAft>
                <a:spcPts val="0"/>
              </a:spcAft>
              <a:buNone/>
            </a:pPr>
            <a:r>
              <a:rPr b="1" lang="en" sz="1300"/>
              <a:t>3.The system used RF,SVM,MLP to predict a visitor's purchase intent and finally can identify visitors who are in-market but likely to leave shopping site.</a:t>
            </a:r>
            <a:endParaRPr b="1" sz="1300"/>
          </a:p>
        </p:txBody>
      </p:sp>
      <p:sp>
        <p:nvSpPr>
          <p:cNvPr id="176" name="Google Shape;176;g1b5d2ac259a_0_1:notes"/>
          <p:cNvSpPr txBox="1"/>
          <p:nvPr>
            <p:ph idx="12" type="sldNum"/>
          </p:nvPr>
        </p:nvSpPr>
        <p:spPr>
          <a:xfrm>
            <a:off x="3884612" y="8685212"/>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sz="1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b41d0ef2fa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b41d0ef2fa_0_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g1b41d0ef2fa_0_1:notes"/>
          <p:cNvSpPr txBox="1"/>
          <p:nvPr>
            <p:ph idx="12" type="sldNum"/>
          </p:nvPr>
        </p:nvSpPr>
        <p:spPr>
          <a:xfrm>
            <a:off x="3884612" y="8685212"/>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sz="14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b221c92f6b_0_1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b221c92f6b_0_12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g1b221c92f6b_0_128:notes"/>
          <p:cNvSpPr txBox="1"/>
          <p:nvPr>
            <p:ph idx="12" type="sldNum"/>
          </p:nvPr>
        </p:nvSpPr>
        <p:spPr>
          <a:xfrm>
            <a:off x="3884612" y="8685212"/>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sz="14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b221c92f6b_0_1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b221c92f6b_0_18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g1b221c92f6b_0_184:notes"/>
          <p:cNvSpPr txBox="1"/>
          <p:nvPr>
            <p:ph idx="12" type="sldNum"/>
          </p:nvPr>
        </p:nvSpPr>
        <p:spPr>
          <a:xfrm>
            <a:off x="3884612" y="8685212"/>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sz="14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b5f50e8bd9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b5f50e8bd9_1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g1b5f50e8bd9_1_0:notes"/>
          <p:cNvSpPr txBox="1"/>
          <p:nvPr>
            <p:ph idx="12" type="sldNum"/>
          </p:nvPr>
        </p:nvSpPr>
        <p:spPr>
          <a:xfrm>
            <a:off x="3884612" y="8685212"/>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sz="14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b221c92f6b_0_2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b221c92f6b_0_24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g1b221c92f6b_0_243:notes"/>
          <p:cNvSpPr txBox="1"/>
          <p:nvPr>
            <p:ph idx="12" type="sldNum"/>
          </p:nvPr>
        </p:nvSpPr>
        <p:spPr>
          <a:xfrm>
            <a:off x="3884612" y="8685212"/>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sz="14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b221c92f6b_0_1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b221c92f6b_0_13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g1b221c92f6b_0_137:notes"/>
          <p:cNvSpPr txBox="1"/>
          <p:nvPr>
            <p:ph idx="12" type="sldNum"/>
          </p:nvPr>
        </p:nvSpPr>
        <p:spPr>
          <a:xfrm>
            <a:off x="3884612" y="8685212"/>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sz="14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b221c92f6b_0_1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b221c92f6b_0_19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g1b221c92f6b_0_193:notes"/>
          <p:cNvSpPr txBox="1"/>
          <p:nvPr>
            <p:ph idx="12" type="sldNum"/>
          </p:nvPr>
        </p:nvSpPr>
        <p:spPr>
          <a:xfrm>
            <a:off x="3884612" y="8685212"/>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sz="14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b221c92f6b_0_1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b221c92f6b_0_14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g1b221c92f6b_0_146:notes"/>
          <p:cNvSpPr txBox="1"/>
          <p:nvPr>
            <p:ph idx="12" type="sldNum"/>
          </p:nvPr>
        </p:nvSpPr>
        <p:spPr>
          <a:xfrm>
            <a:off x="3884612" y="8685212"/>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sz="14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b221c92f6b_0_2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b221c92f6b_0_20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g1b221c92f6b_0_202:notes"/>
          <p:cNvSpPr txBox="1"/>
          <p:nvPr>
            <p:ph idx="12" type="sldNum"/>
          </p:nvPr>
        </p:nvSpPr>
        <p:spPr>
          <a:xfrm>
            <a:off x="3884612" y="8685212"/>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sz="14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aca62556a0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9" name="Google Shape;69;g1aca62556a0_0_1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g1aca62556a0_0_10:notes"/>
          <p:cNvSpPr txBox="1"/>
          <p:nvPr>
            <p:ph idx="12" type="sldNum"/>
          </p:nvPr>
        </p:nvSpPr>
        <p:spPr>
          <a:xfrm>
            <a:off x="3884612" y="8685212"/>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sz="140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aea112c7f1_0_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aea112c7f1_0_5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g1aea112c7f1_0_50:notes"/>
          <p:cNvSpPr txBox="1"/>
          <p:nvPr>
            <p:ph idx="12" type="sldNum"/>
          </p:nvPr>
        </p:nvSpPr>
        <p:spPr>
          <a:xfrm>
            <a:off x="3884612" y="8685212"/>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sz="14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b221c92f6b_0_1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b221c92f6b_0_15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g1b221c92f6b_0_155:notes"/>
          <p:cNvSpPr txBox="1"/>
          <p:nvPr>
            <p:ph idx="12" type="sldNum"/>
          </p:nvPr>
        </p:nvSpPr>
        <p:spPr>
          <a:xfrm>
            <a:off x="3884612" y="8685212"/>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sz="140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b221c92f6b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b221c92f6b_0_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g1b221c92f6b_0_5:notes"/>
          <p:cNvSpPr txBox="1"/>
          <p:nvPr>
            <p:ph idx="12" type="sldNum"/>
          </p:nvPr>
        </p:nvSpPr>
        <p:spPr>
          <a:xfrm>
            <a:off x="3884612" y="8685212"/>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sz="140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b221c92f6b_0_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b221c92f6b_0_5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g1b221c92f6b_0_57:notes"/>
          <p:cNvSpPr txBox="1"/>
          <p:nvPr>
            <p:ph idx="12" type="sldNum"/>
          </p:nvPr>
        </p:nvSpPr>
        <p:spPr>
          <a:xfrm>
            <a:off x="3884612" y="8685212"/>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sz="140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b221c92f6b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1b221c92f6b_0_1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g1b221c92f6b_0_14:notes"/>
          <p:cNvSpPr txBox="1"/>
          <p:nvPr>
            <p:ph idx="12" type="sldNum"/>
          </p:nvPr>
        </p:nvSpPr>
        <p:spPr>
          <a:xfrm>
            <a:off x="3884612" y="8685212"/>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sz="140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b221c92f6b_0_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1b221c92f6b_0_8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g1b221c92f6b_0_85:notes"/>
          <p:cNvSpPr txBox="1"/>
          <p:nvPr>
            <p:ph idx="12" type="sldNum"/>
          </p:nvPr>
        </p:nvSpPr>
        <p:spPr>
          <a:xfrm>
            <a:off x="3884612" y="8685212"/>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sz="140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1b221c92f6b_0_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1b221c92f6b_0_7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g1b221c92f6b_0_70:notes"/>
          <p:cNvSpPr txBox="1"/>
          <p:nvPr>
            <p:ph idx="12" type="sldNum"/>
          </p:nvPr>
        </p:nvSpPr>
        <p:spPr>
          <a:xfrm>
            <a:off x="3884612" y="8685212"/>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sz="140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1b221c92f6b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1b221c92f6b_0_2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g1b221c92f6b_0_23:notes"/>
          <p:cNvSpPr txBox="1"/>
          <p:nvPr>
            <p:ph idx="12" type="sldNum"/>
          </p:nvPr>
        </p:nvSpPr>
        <p:spPr>
          <a:xfrm>
            <a:off x="3884612" y="8685212"/>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sz="1400"/>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1b221c92f6b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1b221c92f6b_0_3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g1b221c92f6b_0_32:notes"/>
          <p:cNvSpPr txBox="1"/>
          <p:nvPr>
            <p:ph idx="12" type="sldNum"/>
          </p:nvPr>
        </p:nvSpPr>
        <p:spPr>
          <a:xfrm>
            <a:off x="3884612" y="8685212"/>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sz="140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1b221c92f6b_0_1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1b221c92f6b_0_11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g1b221c92f6b_0_116:notes"/>
          <p:cNvSpPr txBox="1"/>
          <p:nvPr>
            <p:ph idx="12" type="sldNum"/>
          </p:nvPr>
        </p:nvSpPr>
        <p:spPr>
          <a:xfrm>
            <a:off x="3884612" y="8685212"/>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sz="14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aea112c7f1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9" name="Google Shape;79;g1aea112c7f1_0_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300">
                <a:solidFill>
                  <a:schemeClr val="dk1"/>
                </a:solidFill>
              </a:rPr>
              <a:t>1.As you know, with the continuous rise of the Internet shopping industry, more and more consumers choose to shop online. Therefore, it is very important to use the consumers’ behavioral data to predict purchase intentions and convert more "visitors" into “buyers”.</a:t>
            </a:r>
            <a:endParaRPr b="1" sz="1300">
              <a:solidFill>
                <a:schemeClr val="dk1"/>
              </a:solidFill>
            </a:endParaRPr>
          </a:p>
          <a:p>
            <a:pPr indent="0" lvl="0" marL="0" rtl="0" algn="l">
              <a:spcBef>
                <a:spcPts val="0"/>
              </a:spcBef>
              <a:spcAft>
                <a:spcPts val="0"/>
              </a:spcAft>
              <a:buClr>
                <a:schemeClr val="dk1"/>
              </a:buClr>
              <a:buSzPts val="1100"/>
              <a:buFont typeface="Arial"/>
              <a:buNone/>
            </a:pPr>
            <a:r>
              <a:rPr b="1" lang="en" sz="1300">
                <a:solidFill>
                  <a:schemeClr val="dk1"/>
                </a:solidFill>
              </a:rPr>
              <a:t>2.The goal of our project is to find a better model for predicting a visitor's purchase intention and to identify important features that contribute to the prediction.</a:t>
            </a:r>
            <a:endParaRPr b="1" sz="1300">
              <a:solidFill>
                <a:schemeClr val="dk1"/>
              </a:solidFill>
            </a:endParaRPr>
          </a:p>
          <a:p>
            <a:pPr indent="0" lvl="0" marL="0" rtl="0" algn="l">
              <a:spcBef>
                <a:spcPts val="0"/>
              </a:spcBef>
              <a:spcAft>
                <a:spcPts val="0"/>
              </a:spcAft>
              <a:buClr>
                <a:schemeClr val="dk1"/>
              </a:buClr>
              <a:buSzPts val="1100"/>
              <a:buFont typeface="Arial"/>
              <a:buNone/>
            </a:pPr>
            <a:r>
              <a:t/>
            </a:r>
            <a:endParaRPr b="1" sz="1300">
              <a:solidFill>
                <a:schemeClr val="dk1"/>
              </a:solidFill>
            </a:endParaRPr>
          </a:p>
        </p:txBody>
      </p:sp>
      <p:sp>
        <p:nvSpPr>
          <p:cNvPr id="80" name="Google Shape;80;g1aea112c7f1_0_5:notes"/>
          <p:cNvSpPr txBox="1"/>
          <p:nvPr>
            <p:ph idx="12" type="sldNum"/>
          </p:nvPr>
        </p:nvSpPr>
        <p:spPr>
          <a:xfrm>
            <a:off x="3884612" y="8685212"/>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sz="1400"/>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1b221c92f6b_0_1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1b221c92f6b_0_10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g1b221c92f6b_0_103:notes"/>
          <p:cNvSpPr txBox="1"/>
          <p:nvPr>
            <p:ph idx="12" type="sldNum"/>
          </p:nvPr>
        </p:nvSpPr>
        <p:spPr>
          <a:xfrm>
            <a:off x="3884612" y="8685212"/>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sz="1400"/>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1b235c4b4ee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1b235c4b4ee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444" name="Google Shape;444;g1b235c4b4ee_0_0:notes"/>
          <p:cNvSpPr txBox="1"/>
          <p:nvPr>
            <p:ph idx="12" type="sldNum"/>
          </p:nvPr>
        </p:nvSpPr>
        <p:spPr>
          <a:xfrm>
            <a:off x="3884612" y="8685212"/>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sz="1400"/>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1b5c8ed543d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1b5c8ed543d_0_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g1b5c8ed543d_0_1:notes"/>
          <p:cNvSpPr txBox="1"/>
          <p:nvPr>
            <p:ph idx="12" type="sldNum"/>
          </p:nvPr>
        </p:nvSpPr>
        <p:spPr>
          <a:xfrm>
            <a:off x="3884612" y="8685212"/>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sz="1400"/>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1b221c92f6b_0_3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1b221c92f6b_0_30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g1b221c92f6b_0_303:notes"/>
          <p:cNvSpPr txBox="1"/>
          <p:nvPr>
            <p:ph idx="12" type="sldNum"/>
          </p:nvPr>
        </p:nvSpPr>
        <p:spPr>
          <a:xfrm>
            <a:off x="3884612" y="8685212"/>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sz="1400"/>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1b221c92f6b_0_3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1b221c92f6b_0_31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g1b221c92f6b_0_312:notes"/>
          <p:cNvSpPr txBox="1"/>
          <p:nvPr>
            <p:ph idx="12" type="sldNum"/>
          </p:nvPr>
        </p:nvSpPr>
        <p:spPr>
          <a:xfrm>
            <a:off x="3884612" y="8685212"/>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sz="1400"/>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1b221c92f6b_0_3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1b221c92f6b_0_33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g1b221c92f6b_0_330:notes"/>
          <p:cNvSpPr txBox="1"/>
          <p:nvPr>
            <p:ph idx="12" type="sldNum"/>
          </p:nvPr>
        </p:nvSpPr>
        <p:spPr>
          <a:xfrm>
            <a:off x="3884612" y="8685212"/>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sz="1400"/>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1b221c92f6b_0_1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1b221c92f6b_0_16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g1b221c92f6b_0_165:notes"/>
          <p:cNvSpPr txBox="1"/>
          <p:nvPr>
            <p:ph idx="12" type="sldNum"/>
          </p:nvPr>
        </p:nvSpPr>
        <p:spPr>
          <a:xfrm>
            <a:off x="3884612" y="8685212"/>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sz="1400"/>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1b221c92f6b_0_1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1b221c92f6b_0_17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g1b221c92f6b_0_175:notes"/>
          <p:cNvSpPr txBox="1"/>
          <p:nvPr>
            <p:ph idx="12" type="sldNum"/>
          </p:nvPr>
        </p:nvSpPr>
        <p:spPr>
          <a:xfrm>
            <a:off x="3884612" y="8685212"/>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sz="1400"/>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1aea112c7f1_0_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1aea112c7f1_0_5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g1aea112c7f1_0_59:notes"/>
          <p:cNvSpPr txBox="1"/>
          <p:nvPr>
            <p:ph idx="12" type="sldNum"/>
          </p:nvPr>
        </p:nvSpPr>
        <p:spPr>
          <a:xfrm>
            <a:off x="3884612" y="8685212"/>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sz="1400"/>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1b235c4b4ee_0_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1b235c4b4ee_0_6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g1b235c4b4ee_0_65:notes"/>
          <p:cNvSpPr txBox="1"/>
          <p:nvPr>
            <p:ph idx="12" type="sldNum"/>
          </p:nvPr>
        </p:nvSpPr>
        <p:spPr>
          <a:xfrm>
            <a:off x="3884612" y="8685212"/>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sz="14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aea112c7f1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2" name="Google Shape;92;g1aea112c7f1_0_2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g1aea112c7f1_0_23:notes"/>
          <p:cNvSpPr txBox="1"/>
          <p:nvPr>
            <p:ph idx="12" type="sldNum"/>
          </p:nvPr>
        </p:nvSpPr>
        <p:spPr>
          <a:xfrm>
            <a:off x="3884612" y="8685212"/>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sz="1400"/>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1b221c92f6b_0_3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1b221c92f6b_0_34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g1b221c92f6b_0_343:notes"/>
          <p:cNvSpPr txBox="1"/>
          <p:nvPr>
            <p:ph idx="12" type="sldNum"/>
          </p:nvPr>
        </p:nvSpPr>
        <p:spPr>
          <a:xfrm>
            <a:off x="3884612" y="8685212"/>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sz="1400"/>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1b221c92f6b_0_3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1b221c92f6b_0_35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g1b221c92f6b_0_352:notes"/>
          <p:cNvSpPr txBox="1"/>
          <p:nvPr>
            <p:ph idx="12" type="sldNum"/>
          </p:nvPr>
        </p:nvSpPr>
        <p:spPr>
          <a:xfrm>
            <a:off x="3884612" y="8685212"/>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sz="1400"/>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1b5c8ed543d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1b5c8ed543d_0_1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g1b5c8ed543d_0_15:notes"/>
          <p:cNvSpPr txBox="1"/>
          <p:nvPr>
            <p:ph idx="12" type="sldNum"/>
          </p:nvPr>
        </p:nvSpPr>
        <p:spPr>
          <a:xfrm>
            <a:off x="3884612" y="8685212"/>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sz="1400"/>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1b5c8ed543d_0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1b5c8ed543d_0_3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g1b5c8ed543d_0_34:notes"/>
          <p:cNvSpPr txBox="1"/>
          <p:nvPr>
            <p:ph idx="12" type="sldNum"/>
          </p:nvPr>
        </p:nvSpPr>
        <p:spPr>
          <a:xfrm>
            <a:off x="3884612" y="8685212"/>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sz="1400"/>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1aea112c7f1_0_1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1aea112c7f1_0_12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g1aea112c7f1_0_122:notes"/>
          <p:cNvSpPr txBox="1"/>
          <p:nvPr>
            <p:ph idx="12" type="sldNum"/>
          </p:nvPr>
        </p:nvSpPr>
        <p:spPr>
          <a:xfrm>
            <a:off x="3884612" y="8685212"/>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sz="14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b491a2055b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b491a2055b_0_1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00"/>
              <a:t>1.We extract datas from access logs of online shopping sites.</a:t>
            </a:r>
            <a:endParaRPr b="1" sz="1300"/>
          </a:p>
          <a:p>
            <a:pPr indent="0" lvl="0" marL="0" rtl="0" algn="l">
              <a:spcBef>
                <a:spcPts val="0"/>
              </a:spcBef>
              <a:spcAft>
                <a:spcPts val="0"/>
              </a:spcAft>
              <a:buClr>
                <a:schemeClr val="dk1"/>
              </a:buClr>
              <a:buSzPts val="1100"/>
              <a:buFont typeface="Arial"/>
              <a:buNone/>
            </a:pPr>
            <a:r>
              <a:rPr b="1" lang="en" sz="1300"/>
              <a:t>2.The data we use in our project includes 18 features you can see here, According to these we can predict whether a visit  will be converted into a valid order. </a:t>
            </a:r>
            <a:endParaRPr b="1" sz="1300"/>
          </a:p>
          <a:p>
            <a:pPr indent="0" lvl="0" marL="0" rtl="0" algn="l">
              <a:spcBef>
                <a:spcPts val="0"/>
              </a:spcBef>
              <a:spcAft>
                <a:spcPts val="0"/>
              </a:spcAft>
              <a:buClr>
                <a:schemeClr val="dk1"/>
              </a:buClr>
              <a:buSzPts val="1100"/>
              <a:buFont typeface="Arial"/>
              <a:buNone/>
            </a:pPr>
            <a:r>
              <a:rPr b="1" lang="en" sz="1300"/>
              <a:t>3.The data set contains a total of 12330(twelve thousand, three hundred and thirty) sessions and 18 features, 10 continuous features and 8 discrete features.</a:t>
            </a:r>
            <a:endParaRPr b="1" sz="1300"/>
          </a:p>
          <a:p>
            <a:pPr indent="0" lvl="0" marL="0" rtl="0" algn="l">
              <a:spcBef>
                <a:spcPts val="0"/>
              </a:spcBef>
              <a:spcAft>
                <a:spcPts val="0"/>
              </a:spcAft>
              <a:buNone/>
            </a:pPr>
            <a:r>
              <a:rPr b="1" lang="en" sz="1300"/>
              <a:t>4.A session can be understood as a user visit. </a:t>
            </a:r>
            <a:endParaRPr b="1" sz="1300"/>
          </a:p>
          <a:p>
            <a:pPr indent="0" lvl="0" marL="0" rtl="0" algn="l">
              <a:spcBef>
                <a:spcPts val="0"/>
              </a:spcBef>
              <a:spcAft>
                <a:spcPts val="0"/>
              </a:spcAft>
              <a:buNone/>
            </a:pPr>
            <a:r>
              <a:rPr b="1" lang="en" sz="1300">
                <a:solidFill>
                  <a:schemeClr val="dk1"/>
                </a:solidFill>
              </a:rPr>
              <a:t>5.</a:t>
            </a:r>
            <a:r>
              <a:rPr b="1" lang="en" sz="1300">
                <a:solidFill>
                  <a:schemeClr val="dk1"/>
                </a:solidFill>
              </a:rPr>
              <a:t>It is essentially a binary classification problem. </a:t>
            </a:r>
            <a:endParaRPr b="1" sz="1300"/>
          </a:p>
          <a:p>
            <a:pPr indent="0" lvl="0" marL="0" rtl="0" algn="l">
              <a:spcBef>
                <a:spcPts val="0"/>
              </a:spcBef>
              <a:spcAft>
                <a:spcPts val="0"/>
              </a:spcAft>
              <a:buClr>
                <a:schemeClr val="dk1"/>
              </a:buClr>
              <a:buSzPts val="1100"/>
              <a:buFont typeface="Arial"/>
              <a:buNone/>
            </a:pPr>
            <a:r>
              <a:rPr lang="en" sz="1300"/>
              <a:t>(starting from entering the landing page until the user completes the final operation (such as leaving the webpage, closing the browser, etc.), this period is recorded as a session.)</a:t>
            </a:r>
            <a:endParaRPr sz="1300"/>
          </a:p>
          <a:p>
            <a:pPr indent="0" lvl="0" marL="0" rtl="0" algn="l">
              <a:spcBef>
                <a:spcPts val="0"/>
              </a:spcBef>
              <a:spcAft>
                <a:spcPts val="0"/>
              </a:spcAft>
              <a:buNone/>
            </a:pPr>
            <a:r>
              <a:t/>
            </a:r>
            <a:endParaRPr b="1" sz="1300"/>
          </a:p>
        </p:txBody>
      </p:sp>
      <p:sp>
        <p:nvSpPr>
          <p:cNvPr id="103" name="Google Shape;103;g1b491a2055b_0_15:notes"/>
          <p:cNvSpPr txBox="1"/>
          <p:nvPr>
            <p:ph idx="12" type="sldNum"/>
          </p:nvPr>
        </p:nvSpPr>
        <p:spPr>
          <a:xfrm>
            <a:off x="3884612" y="8685212"/>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sz="14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b491a2055b_0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b491a2055b_0_3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300"/>
              <a:t>1.Then we can process these data. </a:t>
            </a:r>
            <a:endParaRPr b="1" sz="1300"/>
          </a:p>
          <a:p>
            <a:pPr indent="0" lvl="0" marL="0" rtl="0" algn="l">
              <a:spcBef>
                <a:spcPts val="0"/>
              </a:spcBef>
              <a:spcAft>
                <a:spcPts val="0"/>
              </a:spcAft>
              <a:buNone/>
            </a:pPr>
            <a:r>
              <a:rPr b="1" lang="en" sz="1300"/>
              <a:t>2.First clear the environment, import the library and data, then check the data type and structure,which means convert the discrete feature from int to factor. After doing this, we can make EDA and Data visualization.</a:t>
            </a:r>
            <a:endParaRPr b="1" sz="1300"/>
          </a:p>
          <a:p>
            <a:pPr indent="0" lvl="0" marL="0" rtl="0" algn="l">
              <a:spcBef>
                <a:spcPts val="0"/>
              </a:spcBef>
              <a:spcAft>
                <a:spcPts val="0"/>
              </a:spcAft>
              <a:buNone/>
            </a:pPr>
            <a:r>
              <a:rPr b="1" lang="en" sz="1300"/>
              <a:t>3.In the data visualization section we created a heatmap to see the correlation between 10 numerical variables. </a:t>
            </a:r>
            <a:endParaRPr b="1" sz="1300"/>
          </a:p>
          <a:p>
            <a:pPr indent="0" lvl="0" marL="0" rtl="0" algn="l">
              <a:spcBef>
                <a:spcPts val="0"/>
              </a:spcBef>
              <a:spcAft>
                <a:spcPts val="0"/>
              </a:spcAft>
              <a:buClr>
                <a:schemeClr val="dk1"/>
              </a:buClr>
              <a:buSzPts val="1100"/>
              <a:buFont typeface="Arial"/>
              <a:buNone/>
            </a:pPr>
            <a:r>
              <a:rPr b="1" lang="en" sz="1300"/>
              <a:t>4.We found a relatively high correlation between the type of page and the time spent on t</a:t>
            </a:r>
            <a:r>
              <a:rPr b="1" lang="en" sz="1300"/>
              <a:t>hat page.</a:t>
            </a:r>
            <a:endParaRPr b="1" sz="1300"/>
          </a:p>
          <a:p>
            <a:pPr indent="0" lvl="0" marL="0" rtl="0" algn="l">
              <a:spcBef>
                <a:spcPts val="0"/>
              </a:spcBef>
              <a:spcAft>
                <a:spcPts val="0"/>
              </a:spcAft>
              <a:buNone/>
            </a:pPr>
            <a:r>
              <a:t/>
            </a:r>
            <a:endParaRPr b="1" sz="1300"/>
          </a:p>
        </p:txBody>
      </p:sp>
      <p:sp>
        <p:nvSpPr>
          <p:cNvPr id="115" name="Google Shape;115;g1b491a2055b_0_36:notes"/>
          <p:cNvSpPr txBox="1"/>
          <p:nvPr>
            <p:ph idx="12" type="sldNum"/>
          </p:nvPr>
        </p:nvSpPr>
        <p:spPr>
          <a:xfrm>
            <a:off x="3884612" y="8685212"/>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sz="14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b491a2055b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b491a2055b_0_2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300"/>
              <a:t>1.Then we use pairs.panels to create the correlation, density and histogram of the two features. </a:t>
            </a:r>
            <a:endParaRPr b="1" sz="1300"/>
          </a:p>
          <a:p>
            <a:pPr indent="0" lvl="0" marL="0" rtl="0" algn="l">
              <a:spcBef>
                <a:spcPts val="0"/>
              </a:spcBef>
              <a:spcAft>
                <a:spcPts val="0"/>
              </a:spcAft>
              <a:buClr>
                <a:schemeClr val="dk1"/>
              </a:buClr>
              <a:buSzPts val="1100"/>
              <a:buFont typeface="Arial"/>
              <a:buNone/>
            </a:pPr>
            <a:r>
              <a:rPr b="1" lang="en" sz="1300"/>
              <a:t>2.At this point we find that ProductRelated&amp;ProductRelated_Duration, have the second highest correlation value. </a:t>
            </a:r>
            <a:endParaRPr b="1" sz="1300"/>
          </a:p>
          <a:p>
            <a:pPr indent="0" lvl="0" marL="0" rtl="0" algn="l">
              <a:spcBef>
                <a:spcPts val="0"/>
              </a:spcBef>
              <a:spcAft>
                <a:spcPts val="0"/>
              </a:spcAft>
              <a:buClr>
                <a:schemeClr val="dk1"/>
              </a:buClr>
              <a:buSzPts val="1100"/>
              <a:buFont typeface="Arial"/>
              <a:buNone/>
            </a:pPr>
            <a:r>
              <a:rPr b="1" lang="en" sz="1300"/>
              <a:t>3.BounceRates and ExitRates, have the highest correlation value.          cor</a:t>
            </a:r>
            <a:endParaRPr b="1" sz="1300"/>
          </a:p>
          <a:p>
            <a:pPr indent="0" lvl="0" marL="0" rtl="0" algn="l">
              <a:spcBef>
                <a:spcPts val="0"/>
              </a:spcBef>
              <a:spcAft>
                <a:spcPts val="0"/>
              </a:spcAft>
              <a:buNone/>
            </a:pPr>
            <a:r>
              <a:t/>
            </a:r>
            <a:endParaRPr b="1" sz="1300"/>
          </a:p>
        </p:txBody>
      </p:sp>
      <p:sp>
        <p:nvSpPr>
          <p:cNvPr id="137" name="Google Shape;137;g1b491a2055b_0_28:notes"/>
          <p:cNvSpPr txBox="1"/>
          <p:nvPr>
            <p:ph idx="12" type="sldNum"/>
          </p:nvPr>
        </p:nvSpPr>
        <p:spPr>
          <a:xfrm>
            <a:off x="3884612" y="8685212"/>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sz="14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b491a2055b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b491a2055b_0_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300"/>
              <a:t>1.Then we used barplot to display popular shopping months and found out “May” is the most popular one.</a:t>
            </a:r>
            <a:endParaRPr b="1" sz="1300"/>
          </a:p>
          <a:p>
            <a:pPr indent="0" lvl="0" marL="0" rtl="0" algn="l">
              <a:spcBef>
                <a:spcPts val="0"/>
              </a:spcBef>
              <a:spcAft>
                <a:spcPts val="0"/>
              </a:spcAft>
              <a:buClr>
                <a:schemeClr val="dk1"/>
              </a:buClr>
              <a:buSzPts val="1100"/>
              <a:buFont typeface="Arial"/>
              <a:buNone/>
            </a:pPr>
            <a:r>
              <a:rPr b="1" lang="en" sz="1300"/>
              <a:t>2.Another figure displayed the different types of visitors and found out “returning_visitor” has many more numbers.</a:t>
            </a:r>
            <a:endParaRPr b="1" sz="1300"/>
          </a:p>
          <a:p>
            <a:pPr indent="0" lvl="0" marL="0" rtl="0" algn="l">
              <a:spcBef>
                <a:spcPts val="0"/>
              </a:spcBef>
              <a:spcAft>
                <a:spcPts val="0"/>
              </a:spcAft>
              <a:buClr>
                <a:schemeClr val="dk1"/>
              </a:buClr>
              <a:buSzPts val="1100"/>
              <a:buFont typeface="Arial"/>
              <a:buNone/>
            </a:pPr>
            <a:r>
              <a:t/>
            </a:r>
            <a:endParaRPr b="1" sz="1300"/>
          </a:p>
          <a:p>
            <a:pPr indent="0" lvl="0" marL="0" rtl="0" algn="l">
              <a:spcBef>
                <a:spcPts val="0"/>
              </a:spcBef>
              <a:spcAft>
                <a:spcPts val="0"/>
              </a:spcAft>
              <a:buNone/>
            </a:pPr>
            <a:r>
              <a:t/>
            </a:r>
            <a:endParaRPr/>
          </a:p>
        </p:txBody>
      </p:sp>
      <p:sp>
        <p:nvSpPr>
          <p:cNvPr id="152" name="Google Shape;152;g1b491a2055b_0_6:notes"/>
          <p:cNvSpPr txBox="1"/>
          <p:nvPr>
            <p:ph idx="12" type="sldNum"/>
          </p:nvPr>
        </p:nvSpPr>
        <p:spPr>
          <a:xfrm>
            <a:off x="3884612" y="8685212"/>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sz="14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aea112c7f1_0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aea112c7f1_0_4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g1aea112c7f1_0_41:notes"/>
          <p:cNvSpPr txBox="1"/>
          <p:nvPr>
            <p:ph idx="12" type="sldNum"/>
          </p:nvPr>
        </p:nvSpPr>
        <p:spPr>
          <a:xfrm>
            <a:off x="3884612" y="8685212"/>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sz="14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52" name="Google Shape;52;p13"/>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rm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53" name="Google Shape;53;p13"/>
          <p:cNvSpPr txBox="1"/>
          <p:nvPr>
            <p:ph idx="10" type="dt"/>
          </p:nvPr>
        </p:nvSpPr>
        <p:spPr>
          <a:xfrm>
            <a:off x="457200" y="4683919"/>
            <a:ext cx="2133600" cy="3570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4" name="Google Shape;54;p13"/>
          <p:cNvSpPr txBox="1"/>
          <p:nvPr>
            <p:ph idx="11" type="ftr"/>
          </p:nvPr>
        </p:nvSpPr>
        <p:spPr>
          <a:xfrm>
            <a:off x="3124200" y="4683919"/>
            <a:ext cx="2895600" cy="3570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5" name="Google Shape;55;p13"/>
          <p:cNvSpPr txBox="1"/>
          <p:nvPr>
            <p:ph idx="12" type="sldNum"/>
          </p:nvPr>
        </p:nvSpPr>
        <p:spPr>
          <a:xfrm>
            <a:off x="6553200" y="4683919"/>
            <a:ext cx="2133600" cy="357000"/>
          </a:xfrm>
          <a:prstGeom prst="rect">
            <a:avLst/>
          </a:prstGeom>
          <a:noFill/>
          <a:ln>
            <a:noFill/>
          </a:ln>
        </p:spPr>
        <p:txBody>
          <a:bodyPr anchorCtr="0" anchor="t" bIns="45700" lIns="91425" spcFirstLastPara="1" rIns="91425" wrap="square" tIns="45700">
            <a:normAutofit/>
          </a:bodyPr>
          <a:lstStyle>
            <a:lvl1pPr indent="0" lvl="0"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5.png"/><Relationship Id="rId5"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15.png"/><Relationship Id="rId5"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15.png"/><Relationship Id="rId5"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15.png"/><Relationship Id="rId5"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15.png"/><Relationship Id="rId5"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15.png"/><Relationship Id="rId5"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15.png"/><Relationship Id="rId5"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15.png"/><Relationship Id="rId5"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15.png"/><Relationship Id="rId4" Type="http://schemas.openxmlformats.org/officeDocument/2006/relationships/image" Target="../media/image3.png"/><Relationship Id="rId5"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15.png"/><Relationship Id="rId4" Type="http://schemas.openxmlformats.org/officeDocument/2006/relationships/image" Target="../media/image33.png"/><Relationship Id="rId5" Type="http://schemas.openxmlformats.org/officeDocument/2006/relationships/image" Target="../media/image3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3.png"/><Relationship Id="rId4" Type="http://schemas.openxmlformats.org/officeDocument/2006/relationships/image" Target="../media/image15.png"/><Relationship Id="rId5"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15.png"/><Relationship Id="rId4" Type="http://schemas.openxmlformats.org/officeDocument/2006/relationships/image" Target="../media/image25.png"/><Relationship Id="rId5"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3.png"/><Relationship Id="rId4" Type="http://schemas.openxmlformats.org/officeDocument/2006/relationships/image" Target="../media/image15.png"/><Relationship Id="rId5" Type="http://schemas.openxmlformats.org/officeDocument/2006/relationships/image" Target="../media/image3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15.png"/><Relationship Id="rId4" Type="http://schemas.openxmlformats.org/officeDocument/2006/relationships/image" Target="../media/image35.png"/><Relationship Id="rId5"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3.png"/><Relationship Id="rId4" Type="http://schemas.openxmlformats.org/officeDocument/2006/relationships/image" Target="../media/image15.png"/><Relationship Id="rId5" Type="http://schemas.openxmlformats.org/officeDocument/2006/relationships/image" Target="../media/image2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15.png"/><Relationship Id="rId4" Type="http://schemas.openxmlformats.org/officeDocument/2006/relationships/image" Target="../media/image20.png"/><Relationship Id="rId5"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5.png"/><Relationship Id="rId5"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3.png"/><Relationship Id="rId4" Type="http://schemas.openxmlformats.org/officeDocument/2006/relationships/image" Target="../media/image15.png"/><Relationship Id="rId5" Type="http://schemas.openxmlformats.org/officeDocument/2006/relationships/image" Target="../media/image3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3.png"/><Relationship Id="rId4" Type="http://schemas.openxmlformats.org/officeDocument/2006/relationships/image" Target="../media/image15.png"/><Relationship Id="rId5"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3.png"/><Relationship Id="rId4" Type="http://schemas.openxmlformats.org/officeDocument/2006/relationships/image" Target="../media/image15.png"/><Relationship Id="rId5" Type="http://schemas.openxmlformats.org/officeDocument/2006/relationships/image" Target="../media/image2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3.png"/><Relationship Id="rId4" Type="http://schemas.openxmlformats.org/officeDocument/2006/relationships/image" Target="../media/image15.png"/><Relationship Id="rId5" Type="http://schemas.openxmlformats.org/officeDocument/2006/relationships/image" Target="../media/image2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3.png"/><Relationship Id="rId4" Type="http://schemas.openxmlformats.org/officeDocument/2006/relationships/image" Target="../media/image15.png"/><Relationship Id="rId5" Type="http://schemas.openxmlformats.org/officeDocument/2006/relationships/image" Target="../media/image1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image" Target="../media/image3.png"/><Relationship Id="rId4" Type="http://schemas.openxmlformats.org/officeDocument/2006/relationships/image" Target="../media/image15.png"/><Relationship Id="rId5" Type="http://schemas.openxmlformats.org/officeDocument/2006/relationships/image" Target="../media/image38.png"/><Relationship Id="rId6" Type="http://schemas.openxmlformats.org/officeDocument/2006/relationships/image" Target="../media/image29.png"/><Relationship Id="rId7" Type="http://schemas.openxmlformats.org/officeDocument/2006/relationships/image" Target="../media/image3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3.png"/><Relationship Id="rId4" Type="http://schemas.openxmlformats.org/officeDocument/2006/relationships/image" Target="../media/image15.png"/><Relationship Id="rId5" Type="http://schemas.openxmlformats.org/officeDocument/2006/relationships/image" Target="../media/image3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 Id="rId3" Type="http://schemas.openxmlformats.org/officeDocument/2006/relationships/image" Target="../media/image3.png"/><Relationship Id="rId4" Type="http://schemas.openxmlformats.org/officeDocument/2006/relationships/image" Target="../media/image15.png"/><Relationship Id="rId5" Type="http://schemas.openxmlformats.org/officeDocument/2006/relationships/image" Target="../media/image3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 Id="rId3" Type="http://schemas.openxmlformats.org/officeDocument/2006/relationships/image" Target="../media/image3.png"/><Relationship Id="rId4" Type="http://schemas.openxmlformats.org/officeDocument/2006/relationships/image" Target="../media/image1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 Id="rId3" Type="http://schemas.openxmlformats.org/officeDocument/2006/relationships/image" Target="../media/image3.pn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 Id="rId3" Type="http://schemas.openxmlformats.org/officeDocument/2006/relationships/image" Target="../media/image3.png"/><Relationship Id="rId4" Type="http://schemas.openxmlformats.org/officeDocument/2006/relationships/image" Target="../media/image1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 Id="rId3" Type="http://schemas.openxmlformats.org/officeDocument/2006/relationships/image" Target="../media/image3.png"/><Relationship Id="rId4" Type="http://schemas.openxmlformats.org/officeDocument/2006/relationships/image" Target="../media/image1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 Id="rId3" Type="http://schemas.openxmlformats.org/officeDocument/2006/relationships/image" Target="../media/image3.png"/><Relationship Id="rId4" Type="http://schemas.openxmlformats.org/officeDocument/2006/relationships/image" Target="../media/image1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 Id="rId3" Type="http://schemas.openxmlformats.org/officeDocument/2006/relationships/image" Target="../media/image3.png"/><Relationship Id="rId4" Type="http://schemas.openxmlformats.org/officeDocument/2006/relationships/image" Target="../media/image1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 Id="rId3" Type="http://schemas.openxmlformats.org/officeDocument/2006/relationships/image" Target="../media/image3.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5.pn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5.png"/><Relationship Id="rId5"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5.png"/><Relationship Id="rId5" Type="http://schemas.openxmlformats.org/officeDocument/2006/relationships/image" Target="../media/image2.png"/><Relationship Id="rId6"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5.png"/><Relationship Id="rId5" Type="http://schemas.openxmlformats.org/officeDocument/2006/relationships/image" Target="../media/image10.png"/><Relationship Id="rId6"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0" y="0"/>
            <a:ext cx="7449900" cy="7065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002060"/>
              </a:buClr>
              <a:buSzPts val="3600"/>
              <a:buFont typeface="Belleza"/>
              <a:buNone/>
            </a:pPr>
            <a:r>
              <a:rPr b="1" lang="en" sz="2700">
                <a:solidFill>
                  <a:srgbClr val="002060"/>
                </a:solidFill>
              </a:rPr>
              <a:t>EECS-6690</a:t>
            </a:r>
            <a:endParaRPr sz="4300"/>
          </a:p>
        </p:txBody>
      </p:sp>
      <p:grpSp>
        <p:nvGrpSpPr>
          <p:cNvPr id="61" name="Google Shape;61;p14"/>
          <p:cNvGrpSpPr/>
          <p:nvPr/>
        </p:nvGrpSpPr>
        <p:grpSpPr>
          <a:xfrm>
            <a:off x="-150" y="4761900"/>
            <a:ext cx="9144000" cy="381600"/>
            <a:chOff x="-150" y="4761900"/>
            <a:chExt cx="9144000" cy="381600"/>
          </a:xfrm>
        </p:grpSpPr>
        <p:sp>
          <p:nvSpPr>
            <p:cNvPr id="62" name="Google Shape;62;p14"/>
            <p:cNvSpPr/>
            <p:nvPr/>
          </p:nvSpPr>
          <p:spPr>
            <a:xfrm>
              <a:off x="-150" y="4761900"/>
              <a:ext cx="9144000" cy="381600"/>
            </a:xfrm>
            <a:prstGeom prst="rect">
              <a:avLst/>
            </a:prstGeom>
            <a:solidFill>
              <a:srgbClr val="002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3" name="Google Shape;63;p14"/>
            <p:cNvPicPr preferRelativeResize="0"/>
            <p:nvPr/>
          </p:nvPicPr>
          <p:blipFill>
            <a:blip r:embed="rId3">
              <a:alphaModFix/>
            </a:blip>
            <a:stretch>
              <a:fillRect/>
            </a:stretch>
          </p:blipFill>
          <p:spPr>
            <a:xfrm>
              <a:off x="84625" y="4830825"/>
              <a:ext cx="1997205" cy="243750"/>
            </a:xfrm>
            <a:prstGeom prst="rect">
              <a:avLst/>
            </a:prstGeom>
            <a:noFill/>
            <a:ln>
              <a:noFill/>
            </a:ln>
          </p:spPr>
        </p:pic>
      </p:grpSp>
      <p:pic>
        <p:nvPicPr>
          <p:cNvPr id="64" name="Google Shape;64;p14"/>
          <p:cNvPicPr preferRelativeResize="0"/>
          <p:nvPr/>
        </p:nvPicPr>
        <p:blipFill rotWithShape="1">
          <a:blip r:embed="rId4">
            <a:alphaModFix/>
          </a:blip>
          <a:srcRect b="0" l="0" r="20280" t="0"/>
          <a:stretch/>
        </p:blipFill>
        <p:spPr>
          <a:xfrm>
            <a:off x="6208625" y="467325"/>
            <a:ext cx="2935225" cy="4001525"/>
          </a:xfrm>
          <a:prstGeom prst="rect">
            <a:avLst/>
          </a:prstGeom>
          <a:noFill/>
          <a:ln>
            <a:noFill/>
          </a:ln>
        </p:spPr>
      </p:pic>
      <p:sp>
        <p:nvSpPr>
          <p:cNvPr id="65" name="Google Shape;65;p14"/>
          <p:cNvSpPr txBox="1"/>
          <p:nvPr/>
        </p:nvSpPr>
        <p:spPr>
          <a:xfrm>
            <a:off x="215850" y="990500"/>
            <a:ext cx="5543100" cy="978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b="1" lang="en" sz="2400">
                <a:solidFill>
                  <a:schemeClr val="dk1"/>
                </a:solidFill>
                <a:latin typeface="Times New Roman"/>
                <a:ea typeface="Times New Roman"/>
                <a:cs typeface="Times New Roman"/>
                <a:sym typeface="Times New Roman"/>
              </a:rPr>
              <a:t>Multiple ML Models on Prediction of Online Shoppers Purchasing Intension</a:t>
            </a:r>
            <a:endParaRPr b="1" sz="100"/>
          </a:p>
        </p:txBody>
      </p:sp>
      <p:sp>
        <p:nvSpPr>
          <p:cNvPr id="66" name="Google Shape;66;p14"/>
          <p:cNvSpPr txBox="1"/>
          <p:nvPr/>
        </p:nvSpPr>
        <p:spPr>
          <a:xfrm>
            <a:off x="1577725" y="2571750"/>
            <a:ext cx="4443000" cy="1983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                                                         </a:t>
            </a:r>
            <a:endParaRPr b="1">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latin typeface="Times New Roman"/>
                <a:ea typeface="Times New Roman"/>
                <a:cs typeface="Times New Roman"/>
                <a:sym typeface="Times New Roman"/>
              </a:rPr>
              <a:t>                                                         Kangrui Li kl3350                     </a:t>
            </a:r>
            <a:endParaRPr b="1">
              <a:solidFill>
                <a:schemeClr val="dk1"/>
              </a:solidFill>
              <a:latin typeface="Times New Roman"/>
              <a:ea typeface="Times New Roman"/>
              <a:cs typeface="Times New Roman"/>
              <a:sym typeface="Times New Roman"/>
            </a:endParaRPr>
          </a:p>
          <a:p>
            <a:pPr indent="0" lvl="0" marL="0" rtl="0" algn="ctr">
              <a:lnSpc>
                <a:spcPct val="115000"/>
              </a:lnSpc>
              <a:spcBef>
                <a:spcPts val="0"/>
              </a:spcBef>
              <a:spcAft>
                <a:spcPts val="0"/>
              </a:spcAft>
              <a:buClr>
                <a:schemeClr val="dk1"/>
              </a:buClr>
              <a:buSzPts val="1100"/>
              <a:buFont typeface="Arial"/>
              <a:buNone/>
            </a:pPr>
            <a:r>
              <a:rPr b="1" lang="en">
                <a:solidFill>
                  <a:schemeClr val="dk1"/>
                </a:solidFill>
                <a:latin typeface="Times New Roman"/>
                <a:ea typeface="Times New Roman"/>
                <a:cs typeface="Times New Roman"/>
                <a:sym typeface="Times New Roman"/>
              </a:rPr>
              <a:t>                                                        Yuhang Wang yw3733</a:t>
            </a:r>
            <a:endParaRPr b="1">
              <a:solidFill>
                <a:schemeClr val="dk1"/>
              </a:solidFill>
              <a:latin typeface="Times New Roman"/>
              <a:ea typeface="Times New Roman"/>
              <a:cs typeface="Times New Roman"/>
              <a:sym typeface="Times New Roman"/>
            </a:endParaRPr>
          </a:p>
          <a:p>
            <a:pPr indent="0" lvl="0" marL="0" rtl="0" algn="ctr">
              <a:lnSpc>
                <a:spcPct val="115000"/>
              </a:lnSpc>
              <a:spcBef>
                <a:spcPts val="0"/>
              </a:spcBef>
              <a:spcAft>
                <a:spcPts val="0"/>
              </a:spcAft>
              <a:buClr>
                <a:schemeClr val="dk1"/>
              </a:buClr>
              <a:buSzPts val="1100"/>
              <a:buFont typeface="Arial"/>
              <a:buNone/>
            </a:pPr>
            <a:r>
              <a:rPr b="1" lang="en">
                <a:solidFill>
                  <a:schemeClr val="dk1"/>
                </a:solidFill>
                <a:latin typeface="Times New Roman"/>
                <a:ea typeface="Times New Roman"/>
                <a:cs typeface="Times New Roman"/>
                <a:sym typeface="Times New Roman"/>
              </a:rPr>
              <a:t>                                                     Linyang Han lh3096  </a:t>
            </a:r>
            <a:endParaRPr b="1">
              <a:solidFill>
                <a:schemeClr val="dk1"/>
              </a:solidFill>
              <a:latin typeface="Times New Roman"/>
              <a:ea typeface="Times New Roman"/>
              <a:cs typeface="Times New Roman"/>
              <a:sym typeface="Times New Roman"/>
            </a:endParaRPr>
          </a:p>
          <a:p>
            <a:pPr indent="0" lvl="0" marL="0" rtl="0" algn="ctr">
              <a:lnSpc>
                <a:spcPct val="115000"/>
              </a:lnSpc>
              <a:spcBef>
                <a:spcPts val="0"/>
              </a:spcBef>
              <a:spcAft>
                <a:spcPts val="0"/>
              </a:spcAft>
              <a:buClr>
                <a:schemeClr val="dk1"/>
              </a:buClr>
              <a:buSzPts val="1100"/>
              <a:buFont typeface="Arial"/>
              <a:buNone/>
            </a:pPr>
            <a:r>
              <a:rPr b="1" lang="en">
                <a:solidFill>
                  <a:schemeClr val="dk1"/>
                </a:solidFill>
                <a:latin typeface="Times New Roman"/>
                <a:ea typeface="Times New Roman"/>
                <a:cs typeface="Times New Roman"/>
                <a:sym typeface="Times New Roman"/>
              </a:rPr>
              <a:t>                                                       Zheyuan Song zs2527</a:t>
            </a:r>
            <a:endParaRPr b="1">
              <a:solidFill>
                <a:schemeClr val="dk1"/>
              </a:solidFill>
              <a:latin typeface="Times New Roman"/>
              <a:ea typeface="Times New Roman"/>
              <a:cs typeface="Times New Roman"/>
              <a:sym typeface="Times New Roman"/>
            </a:endParaRPr>
          </a:p>
          <a:p>
            <a:pPr indent="0" lvl="0" marL="0" rtl="0" algn="r">
              <a:lnSpc>
                <a:spcPct val="90000"/>
              </a:lnSpc>
              <a:spcBef>
                <a:spcPts val="100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p23"/>
          <p:cNvPicPr preferRelativeResize="0"/>
          <p:nvPr/>
        </p:nvPicPr>
        <p:blipFill rotWithShape="1">
          <a:blip r:embed="rId3">
            <a:alphaModFix/>
          </a:blip>
          <a:srcRect b="0" l="0" r="20280" t="0"/>
          <a:stretch/>
        </p:blipFill>
        <p:spPr>
          <a:xfrm>
            <a:off x="6208625" y="467325"/>
            <a:ext cx="2935225" cy="4001525"/>
          </a:xfrm>
          <a:prstGeom prst="rect">
            <a:avLst/>
          </a:prstGeom>
          <a:noFill/>
          <a:ln>
            <a:noFill/>
          </a:ln>
        </p:spPr>
      </p:pic>
      <p:grpSp>
        <p:nvGrpSpPr>
          <p:cNvPr id="179" name="Google Shape;179;p23"/>
          <p:cNvGrpSpPr/>
          <p:nvPr/>
        </p:nvGrpSpPr>
        <p:grpSpPr>
          <a:xfrm>
            <a:off x="-150" y="4761900"/>
            <a:ext cx="9144000" cy="381600"/>
            <a:chOff x="-150" y="4761900"/>
            <a:chExt cx="9144000" cy="381600"/>
          </a:xfrm>
        </p:grpSpPr>
        <p:sp>
          <p:nvSpPr>
            <p:cNvPr id="180" name="Google Shape;180;p23"/>
            <p:cNvSpPr/>
            <p:nvPr/>
          </p:nvSpPr>
          <p:spPr>
            <a:xfrm>
              <a:off x="-150" y="4761900"/>
              <a:ext cx="9144000" cy="381600"/>
            </a:xfrm>
            <a:prstGeom prst="rect">
              <a:avLst/>
            </a:prstGeom>
            <a:solidFill>
              <a:srgbClr val="002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1" name="Google Shape;181;p23"/>
            <p:cNvPicPr preferRelativeResize="0"/>
            <p:nvPr/>
          </p:nvPicPr>
          <p:blipFill>
            <a:blip r:embed="rId4">
              <a:alphaModFix/>
            </a:blip>
            <a:stretch>
              <a:fillRect/>
            </a:stretch>
          </p:blipFill>
          <p:spPr>
            <a:xfrm>
              <a:off x="84625" y="4830825"/>
              <a:ext cx="1997205" cy="243750"/>
            </a:xfrm>
            <a:prstGeom prst="rect">
              <a:avLst/>
            </a:prstGeom>
            <a:noFill/>
            <a:ln>
              <a:noFill/>
            </a:ln>
          </p:spPr>
        </p:pic>
      </p:grpSp>
      <p:sp>
        <p:nvSpPr>
          <p:cNvPr id="182" name="Google Shape;182;p23"/>
          <p:cNvSpPr/>
          <p:nvPr/>
        </p:nvSpPr>
        <p:spPr>
          <a:xfrm>
            <a:off x="1915600" y="250400"/>
            <a:ext cx="3672300" cy="70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3"/>
          <p:cNvSpPr/>
          <p:nvPr/>
        </p:nvSpPr>
        <p:spPr>
          <a:xfrm>
            <a:off x="1915600" y="2536400"/>
            <a:ext cx="3672300" cy="70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3"/>
          <p:cNvSpPr/>
          <p:nvPr/>
        </p:nvSpPr>
        <p:spPr>
          <a:xfrm>
            <a:off x="1915600" y="1317200"/>
            <a:ext cx="3672300" cy="70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3"/>
          <p:cNvSpPr txBox="1"/>
          <p:nvPr/>
        </p:nvSpPr>
        <p:spPr>
          <a:xfrm>
            <a:off x="2218675" y="264925"/>
            <a:ext cx="3213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a:t>
            </a:r>
            <a:r>
              <a:rPr lang="en"/>
              <a:t>eal-time online shopper behavior analysis system</a:t>
            </a:r>
            <a:endParaRPr/>
          </a:p>
        </p:txBody>
      </p:sp>
      <p:sp>
        <p:nvSpPr>
          <p:cNvPr id="186" name="Google Shape;186;p23"/>
          <p:cNvSpPr txBox="1"/>
          <p:nvPr/>
        </p:nvSpPr>
        <p:spPr>
          <a:xfrm>
            <a:off x="2042475" y="1437525"/>
            <a:ext cx="345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Module: RF; SVM; MLP</a:t>
            </a:r>
            <a:endParaRPr/>
          </a:p>
        </p:txBody>
      </p:sp>
      <p:sp>
        <p:nvSpPr>
          <p:cNvPr id="187" name="Google Shape;187;p23"/>
          <p:cNvSpPr txBox="1"/>
          <p:nvPr/>
        </p:nvSpPr>
        <p:spPr>
          <a:xfrm>
            <a:off x="2042475" y="2679975"/>
            <a:ext cx="345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a:t>
            </a:r>
            <a:r>
              <a:rPr lang="en"/>
              <a:t>redict a visitor's purchase intent</a:t>
            </a:r>
            <a:endParaRPr/>
          </a:p>
        </p:txBody>
      </p:sp>
      <p:sp>
        <p:nvSpPr>
          <p:cNvPr id="188" name="Google Shape;188;p23"/>
          <p:cNvSpPr/>
          <p:nvPr/>
        </p:nvSpPr>
        <p:spPr>
          <a:xfrm>
            <a:off x="1915600" y="3679400"/>
            <a:ext cx="3672300" cy="70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3"/>
          <p:cNvSpPr txBox="1"/>
          <p:nvPr/>
        </p:nvSpPr>
        <p:spPr>
          <a:xfrm>
            <a:off x="2062200" y="3707825"/>
            <a:ext cx="3369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a:t>
            </a:r>
            <a:r>
              <a:rPr lang="en"/>
              <a:t>dentify visitors who are in-market but likely to leave shopping site</a:t>
            </a:r>
            <a:endParaRPr/>
          </a:p>
        </p:txBody>
      </p:sp>
      <p:sp>
        <p:nvSpPr>
          <p:cNvPr id="190" name="Google Shape;190;p23"/>
          <p:cNvSpPr txBox="1"/>
          <p:nvPr/>
        </p:nvSpPr>
        <p:spPr>
          <a:xfrm>
            <a:off x="135625" y="239950"/>
            <a:ext cx="155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Original Paper</a:t>
            </a:r>
            <a:endParaRPr b="1"/>
          </a:p>
        </p:txBody>
      </p:sp>
      <p:sp>
        <p:nvSpPr>
          <p:cNvPr id="191" name="Google Shape;191;p23"/>
          <p:cNvSpPr/>
          <p:nvPr/>
        </p:nvSpPr>
        <p:spPr>
          <a:xfrm>
            <a:off x="3453350" y="970275"/>
            <a:ext cx="542400" cy="3468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3"/>
          <p:cNvSpPr/>
          <p:nvPr/>
        </p:nvSpPr>
        <p:spPr>
          <a:xfrm>
            <a:off x="3557675" y="2044875"/>
            <a:ext cx="354600" cy="4914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3"/>
          <p:cNvSpPr/>
          <p:nvPr/>
        </p:nvSpPr>
        <p:spPr>
          <a:xfrm>
            <a:off x="3609850" y="3244675"/>
            <a:ext cx="281700" cy="434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4"/>
          <p:cNvSpPr txBox="1"/>
          <p:nvPr>
            <p:ph type="title"/>
          </p:nvPr>
        </p:nvSpPr>
        <p:spPr>
          <a:xfrm>
            <a:off x="0" y="0"/>
            <a:ext cx="4548600" cy="9648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 sz="3400"/>
              <a:t>Model Evaluation</a:t>
            </a:r>
            <a:endParaRPr sz="3400"/>
          </a:p>
        </p:txBody>
      </p:sp>
      <p:pic>
        <p:nvPicPr>
          <p:cNvPr id="200" name="Google Shape;200;p24"/>
          <p:cNvPicPr preferRelativeResize="0"/>
          <p:nvPr/>
        </p:nvPicPr>
        <p:blipFill rotWithShape="1">
          <a:blip r:embed="rId3">
            <a:alphaModFix/>
          </a:blip>
          <a:srcRect b="0" l="0" r="20280" t="0"/>
          <a:stretch/>
        </p:blipFill>
        <p:spPr>
          <a:xfrm>
            <a:off x="6208625" y="467325"/>
            <a:ext cx="2935225" cy="4001525"/>
          </a:xfrm>
          <a:prstGeom prst="rect">
            <a:avLst/>
          </a:prstGeom>
          <a:noFill/>
          <a:ln>
            <a:noFill/>
          </a:ln>
        </p:spPr>
      </p:pic>
      <p:grpSp>
        <p:nvGrpSpPr>
          <p:cNvPr id="201" name="Google Shape;201;p24"/>
          <p:cNvGrpSpPr/>
          <p:nvPr/>
        </p:nvGrpSpPr>
        <p:grpSpPr>
          <a:xfrm>
            <a:off x="-150" y="4761900"/>
            <a:ext cx="9144000" cy="381600"/>
            <a:chOff x="-150" y="4761900"/>
            <a:chExt cx="9144000" cy="381600"/>
          </a:xfrm>
        </p:grpSpPr>
        <p:sp>
          <p:nvSpPr>
            <p:cNvPr id="202" name="Google Shape;202;p24"/>
            <p:cNvSpPr/>
            <p:nvPr/>
          </p:nvSpPr>
          <p:spPr>
            <a:xfrm>
              <a:off x="-150" y="4761900"/>
              <a:ext cx="9144000" cy="381600"/>
            </a:xfrm>
            <a:prstGeom prst="rect">
              <a:avLst/>
            </a:prstGeom>
            <a:solidFill>
              <a:srgbClr val="002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3" name="Google Shape;203;p24"/>
            <p:cNvPicPr preferRelativeResize="0"/>
            <p:nvPr/>
          </p:nvPicPr>
          <p:blipFill>
            <a:blip r:embed="rId4">
              <a:alphaModFix/>
            </a:blip>
            <a:stretch>
              <a:fillRect/>
            </a:stretch>
          </p:blipFill>
          <p:spPr>
            <a:xfrm>
              <a:off x="84625" y="4830825"/>
              <a:ext cx="1997205" cy="243750"/>
            </a:xfrm>
            <a:prstGeom prst="rect">
              <a:avLst/>
            </a:prstGeom>
            <a:noFill/>
            <a:ln>
              <a:noFill/>
            </a:ln>
          </p:spPr>
        </p:pic>
      </p:grpSp>
      <p:sp>
        <p:nvSpPr>
          <p:cNvPr id="204" name="Google Shape;204;p24"/>
          <p:cNvSpPr txBox="1"/>
          <p:nvPr/>
        </p:nvSpPr>
        <p:spPr>
          <a:xfrm>
            <a:off x="370875" y="1298100"/>
            <a:ext cx="51339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t>Accuracy:</a:t>
            </a:r>
            <a:r>
              <a:rPr lang="en" sz="1800"/>
              <a:t> (TP+TN)/(TP+FP+TN+FN)</a:t>
            </a:r>
            <a:endParaRPr sz="1800"/>
          </a:p>
        </p:txBody>
      </p:sp>
      <p:sp>
        <p:nvSpPr>
          <p:cNvPr id="205" name="Google Shape;205;p24"/>
          <p:cNvSpPr txBox="1"/>
          <p:nvPr/>
        </p:nvSpPr>
        <p:spPr>
          <a:xfrm>
            <a:off x="370875" y="3946500"/>
            <a:ext cx="8325300" cy="71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t>TP:# of true positives  </a:t>
            </a:r>
            <a:r>
              <a:rPr lang="en" sz="1600">
                <a:solidFill>
                  <a:schemeClr val="dk1"/>
                </a:solidFill>
              </a:rPr>
              <a:t>TN:# of true negatives     precision = TP/(TP+FP)</a:t>
            </a:r>
            <a:endParaRPr sz="1600">
              <a:solidFill>
                <a:schemeClr val="dk1"/>
              </a:solidFill>
            </a:endParaRPr>
          </a:p>
          <a:p>
            <a:pPr indent="0" lvl="0" marL="0" rtl="0" algn="l">
              <a:lnSpc>
                <a:spcPct val="115000"/>
              </a:lnSpc>
              <a:spcBef>
                <a:spcPts val="0"/>
              </a:spcBef>
              <a:spcAft>
                <a:spcPts val="0"/>
              </a:spcAft>
              <a:buNone/>
            </a:pPr>
            <a:r>
              <a:rPr lang="en" sz="1600">
                <a:solidFill>
                  <a:schemeClr val="dk1"/>
                </a:solidFill>
              </a:rPr>
              <a:t>FP:# of false positives  FN:# of false negatives  recall = TP/(TP+FN)</a:t>
            </a:r>
            <a:endParaRPr sz="1600"/>
          </a:p>
        </p:txBody>
      </p:sp>
      <p:sp>
        <p:nvSpPr>
          <p:cNvPr id="206" name="Google Shape;206;p24"/>
          <p:cNvSpPr txBox="1"/>
          <p:nvPr/>
        </p:nvSpPr>
        <p:spPr>
          <a:xfrm>
            <a:off x="370875" y="1870175"/>
            <a:ext cx="51339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t>True Positive Rate</a:t>
            </a:r>
            <a:r>
              <a:rPr lang="en" sz="1800"/>
              <a:t>: TP/(TP+FN)</a:t>
            </a:r>
            <a:endParaRPr sz="1800"/>
          </a:p>
        </p:txBody>
      </p:sp>
      <p:sp>
        <p:nvSpPr>
          <p:cNvPr id="207" name="Google Shape;207;p24"/>
          <p:cNvSpPr txBox="1"/>
          <p:nvPr/>
        </p:nvSpPr>
        <p:spPr>
          <a:xfrm>
            <a:off x="370875" y="2416950"/>
            <a:ext cx="51339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t>True Negative Rate</a:t>
            </a:r>
            <a:r>
              <a:rPr lang="en" sz="1800"/>
              <a:t>: TN/(FP+TN)</a:t>
            </a:r>
            <a:endParaRPr sz="1800"/>
          </a:p>
        </p:txBody>
      </p:sp>
      <p:sp>
        <p:nvSpPr>
          <p:cNvPr id="208" name="Google Shape;208;p24"/>
          <p:cNvSpPr txBox="1"/>
          <p:nvPr/>
        </p:nvSpPr>
        <p:spPr>
          <a:xfrm>
            <a:off x="370875" y="3100488"/>
            <a:ext cx="51339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t>F1 Score = 2*(precision*recall)/(precision+recall)</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5"/>
          <p:cNvSpPr txBox="1"/>
          <p:nvPr>
            <p:ph type="title"/>
          </p:nvPr>
        </p:nvSpPr>
        <p:spPr>
          <a:xfrm>
            <a:off x="-150" y="0"/>
            <a:ext cx="7281000" cy="8493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 sz="3400"/>
              <a:t>SVM(without oversampling)</a:t>
            </a:r>
            <a:endParaRPr sz="3400"/>
          </a:p>
        </p:txBody>
      </p:sp>
      <p:pic>
        <p:nvPicPr>
          <p:cNvPr id="215" name="Google Shape;215;p25"/>
          <p:cNvPicPr preferRelativeResize="0"/>
          <p:nvPr/>
        </p:nvPicPr>
        <p:blipFill rotWithShape="1">
          <a:blip r:embed="rId3">
            <a:alphaModFix/>
          </a:blip>
          <a:srcRect b="0" l="0" r="20280" t="0"/>
          <a:stretch/>
        </p:blipFill>
        <p:spPr>
          <a:xfrm>
            <a:off x="6208625" y="467325"/>
            <a:ext cx="2935225" cy="4001525"/>
          </a:xfrm>
          <a:prstGeom prst="rect">
            <a:avLst/>
          </a:prstGeom>
          <a:noFill/>
          <a:ln>
            <a:noFill/>
          </a:ln>
        </p:spPr>
      </p:pic>
      <p:grpSp>
        <p:nvGrpSpPr>
          <p:cNvPr id="216" name="Google Shape;216;p25"/>
          <p:cNvGrpSpPr/>
          <p:nvPr/>
        </p:nvGrpSpPr>
        <p:grpSpPr>
          <a:xfrm>
            <a:off x="-150" y="4761900"/>
            <a:ext cx="9144000" cy="381600"/>
            <a:chOff x="-150" y="4761900"/>
            <a:chExt cx="9144000" cy="381600"/>
          </a:xfrm>
        </p:grpSpPr>
        <p:sp>
          <p:nvSpPr>
            <p:cNvPr id="217" name="Google Shape;217;p25"/>
            <p:cNvSpPr/>
            <p:nvPr/>
          </p:nvSpPr>
          <p:spPr>
            <a:xfrm>
              <a:off x="-150" y="4761900"/>
              <a:ext cx="9144000" cy="381600"/>
            </a:xfrm>
            <a:prstGeom prst="rect">
              <a:avLst/>
            </a:prstGeom>
            <a:solidFill>
              <a:srgbClr val="002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8" name="Google Shape;218;p25"/>
            <p:cNvPicPr preferRelativeResize="0"/>
            <p:nvPr/>
          </p:nvPicPr>
          <p:blipFill>
            <a:blip r:embed="rId4">
              <a:alphaModFix/>
            </a:blip>
            <a:stretch>
              <a:fillRect/>
            </a:stretch>
          </p:blipFill>
          <p:spPr>
            <a:xfrm>
              <a:off x="84625" y="4830825"/>
              <a:ext cx="1997205" cy="243750"/>
            </a:xfrm>
            <a:prstGeom prst="rect">
              <a:avLst/>
            </a:prstGeom>
            <a:noFill/>
            <a:ln>
              <a:noFill/>
            </a:ln>
          </p:spPr>
        </p:pic>
      </p:grpSp>
      <p:pic>
        <p:nvPicPr>
          <p:cNvPr id="219" name="Google Shape;219;p25"/>
          <p:cNvPicPr preferRelativeResize="0"/>
          <p:nvPr/>
        </p:nvPicPr>
        <p:blipFill>
          <a:blip r:embed="rId5">
            <a:alphaModFix/>
          </a:blip>
          <a:stretch>
            <a:fillRect/>
          </a:stretch>
        </p:blipFill>
        <p:spPr>
          <a:xfrm>
            <a:off x="327625" y="733625"/>
            <a:ext cx="5200701" cy="2266950"/>
          </a:xfrm>
          <a:prstGeom prst="rect">
            <a:avLst/>
          </a:prstGeom>
          <a:noFill/>
          <a:ln>
            <a:noFill/>
          </a:ln>
        </p:spPr>
      </p:pic>
      <p:graphicFrame>
        <p:nvGraphicFramePr>
          <p:cNvPr id="220" name="Google Shape;220;p25"/>
          <p:cNvGraphicFramePr/>
          <p:nvPr/>
        </p:nvGraphicFramePr>
        <p:xfrm>
          <a:off x="0" y="3369296"/>
          <a:ext cx="3000000" cy="3000000"/>
        </p:xfrm>
        <a:graphic>
          <a:graphicData uri="http://schemas.openxmlformats.org/drawingml/2006/table">
            <a:tbl>
              <a:tblPr>
                <a:noFill/>
                <a:tableStyleId>{402B9D91-95A9-4226-A89B-22245EFFA3EE}</a:tableStyleId>
              </a:tblPr>
              <a:tblGrid>
                <a:gridCol w="1014500"/>
                <a:gridCol w="1059375"/>
                <a:gridCol w="1382575"/>
                <a:gridCol w="1526225"/>
                <a:gridCol w="942650"/>
              </a:tblGrid>
              <a:tr h="432825">
                <a:tc>
                  <a:txBody>
                    <a:bodyPr/>
                    <a:lstStyle/>
                    <a:p>
                      <a:pPr indent="0" lvl="0" marL="0" rtl="0" algn="ctr">
                        <a:lnSpc>
                          <a:spcPct val="115000"/>
                        </a:lnSpc>
                        <a:spcBef>
                          <a:spcPts val="1200"/>
                        </a:spcBef>
                        <a:spcAft>
                          <a:spcPts val="0"/>
                        </a:spcAft>
                        <a:buNone/>
                      </a:pPr>
                      <a:r>
                        <a:rPr lang="en" sz="900"/>
                        <a:t>Classifier</a:t>
                      </a:r>
                      <a:endParaRPr sz="900"/>
                    </a:p>
                  </a:txBody>
                  <a:tcPr marT="0" marB="0" marR="0" marL="0">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 sz="900"/>
                        <a:t>Accuracy (%)</a:t>
                      </a:r>
                      <a:endParaRPr sz="900"/>
                    </a:p>
                  </a:txBody>
                  <a:tcPr marT="0" marB="0" marR="0" marL="0">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 sz="900"/>
                        <a:t>True-positive rate (TPR)</a:t>
                      </a:r>
                      <a:endParaRPr sz="900"/>
                    </a:p>
                  </a:txBody>
                  <a:tcPr marT="0" marB="0" marR="0" marL="0">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 sz="900"/>
                        <a:t>True-negative rate (TNR)</a:t>
                      </a:r>
                      <a:endParaRPr sz="900"/>
                    </a:p>
                  </a:txBody>
                  <a:tcPr marT="0" marB="0" marR="0" marL="0">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 sz="900"/>
                        <a:t>F1 Score</a:t>
                      </a:r>
                      <a:endParaRPr sz="900"/>
                    </a:p>
                  </a:txBody>
                  <a:tcPr marT="0" marB="0" marR="0" marL="0">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432825">
                <a:tc>
                  <a:txBody>
                    <a:bodyPr/>
                    <a:lstStyle/>
                    <a:p>
                      <a:pPr indent="0" lvl="0" marL="0" rtl="0" algn="ctr">
                        <a:lnSpc>
                          <a:spcPct val="115000"/>
                        </a:lnSpc>
                        <a:spcBef>
                          <a:spcPts val="1200"/>
                        </a:spcBef>
                        <a:spcAft>
                          <a:spcPts val="0"/>
                        </a:spcAft>
                        <a:buNone/>
                      </a:pPr>
                      <a:r>
                        <a:rPr lang="en" sz="900"/>
                        <a:t>Original paper</a:t>
                      </a:r>
                      <a:endParaRPr sz="900"/>
                    </a:p>
                  </a:txBody>
                  <a:tcPr marT="0" marB="0" marR="0" marL="0">
                    <a:lnT cap="flat" cmpd="sng" w="19050">
                      <a:solidFill>
                        <a:srgbClr val="000000"/>
                      </a:solidFill>
                      <a:prstDash val="solid"/>
                      <a:round/>
                      <a:headEnd len="sm" w="sm" type="none"/>
                      <a:tailEnd len="sm" w="sm" type="none"/>
                    </a:lnT>
                  </a:tcPr>
                </a:tc>
                <a:tc>
                  <a:txBody>
                    <a:bodyPr/>
                    <a:lstStyle/>
                    <a:p>
                      <a:pPr indent="0" lvl="0" marL="0" rtl="0" algn="ctr">
                        <a:lnSpc>
                          <a:spcPct val="115000"/>
                        </a:lnSpc>
                        <a:spcBef>
                          <a:spcPts val="1200"/>
                        </a:spcBef>
                        <a:spcAft>
                          <a:spcPts val="0"/>
                        </a:spcAft>
                        <a:buNone/>
                      </a:pPr>
                      <a:r>
                        <a:rPr lang="en" sz="900"/>
                        <a:t>88.3</a:t>
                      </a:r>
                      <a:endParaRPr sz="900"/>
                    </a:p>
                  </a:txBody>
                  <a:tcPr marT="0" marB="0" marR="0" marL="0">
                    <a:lnT cap="flat" cmpd="sng" w="19050">
                      <a:solidFill>
                        <a:srgbClr val="000000"/>
                      </a:solidFill>
                      <a:prstDash val="solid"/>
                      <a:round/>
                      <a:headEnd len="sm" w="sm" type="none"/>
                      <a:tailEnd len="sm" w="sm" type="none"/>
                    </a:lnT>
                  </a:tcPr>
                </a:tc>
                <a:tc>
                  <a:txBody>
                    <a:bodyPr/>
                    <a:lstStyle/>
                    <a:p>
                      <a:pPr indent="0" lvl="0" marL="0" rtl="0" algn="ctr">
                        <a:lnSpc>
                          <a:spcPct val="115000"/>
                        </a:lnSpc>
                        <a:spcBef>
                          <a:spcPts val="1200"/>
                        </a:spcBef>
                        <a:spcAft>
                          <a:spcPts val="0"/>
                        </a:spcAft>
                        <a:buNone/>
                      </a:pPr>
                      <a:r>
                        <a:rPr lang="en" sz="900"/>
                        <a:t>0.42</a:t>
                      </a:r>
                      <a:endParaRPr sz="900"/>
                    </a:p>
                  </a:txBody>
                  <a:tcPr marT="0" marB="0" marR="0" marL="0">
                    <a:lnT cap="flat" cmpd="sng" w="19050">
                      <a:solidFill>
                        <a:srgbClr val="000000"/>
                      </a:solidFill>
                      <a:prstDash val="solid"/>
                      <a:round/>
                      <a:headEnd len="sm" w="sm" type="none"/>
                      <a:tailEnd len="sm" w="sm" type="none"/>
                    </a:lnT>
                  </a:tcPr>
                </a:tc>
                <a:tc>
                  <a:txBody>
                    <a:bodyPr/>
                    <a:lstStyle/>
                    <a:p>
                      <a:pPr indent="0" lvl="0" marL="0" rtl="0" algn="ctr">
                        <a:lnSpc>
                          <a:spcPct val="115000"/>
                        </a:lnSpc>
                        <a:spcBef>
                          <a:spcPts val="1200"/>
                        </a:spcBef>
                        <a:spcAft>
                          <a:spcPts val="0"/>
                        </a:spcAft>
                        <a:buNone/>
                      </a:pPr>
                      <a:r>
                        <a:rPr lang="en" sz="900"/>
                        <a:t>0.97</a:t>
                      </a:r>
                      <a:endParaRPr sz="900"/>
                    </a:p>
                  </a:txBody>
                  <a:tcPr marT="0" marB="0" marR="0" marL="0">
                    <a:lnT cap="flat" cmpd="sng" w="19050">
                      <a:solidFill>
                        <a:srgbClr val="000000"/>
                      </a:solidFill>
                      <a:prstDash val="solid"/>
                      <a:round/>
                      <a:headEnd len="sm" w="sm" type="none"/>
                      <a:tailEnd len="sm" w="sm" type="none"/>
                    </a:lnT>
                  </a:tcPr>
                </a:tc>
                <a:tc>
                  <a:txBody>
                    <a:bodyPr/>
                    <a:lstStyle/>
                    <a:p>
                      <a:pPr indent="0" lvl="0" marL="0" rtl="0" algn="ctr">
                        <a:lnSpc>
                          <a:spcPct val="115000"/>
                        </a:lnSpc>
                        <a:spcBef>
                          <a:spcPts val="1200"/>
                        </a:spcBef>
                        <a:spcAft>
                          <a:spcPts val="0"/>
                        </a:spcAft>
                        <a:buNone/>
                      </a:pPr>
                      <a:r>
                        <a:rPr lang="en" sz="900"/>
                        <a:t>0.52</a:t>
                      </a:r>
                      <a:endParaRPr sz="900"/>
                    </a:p>
                  </a:txBody>
                  <a:tcPr marT="0" marB="0" marR="0" marL="0">
                    <a:lnT cap="flat" cmpd="sng" w="19050">
                      <a:solidFill>
                        <a:srgbClr val="000000"/>
                      </a:solidFill>
                      <a:prstDash val="solid"/>
                      <a:round/>
                      <a:headEnd len="sm" w="sm" type="none"/>
                      <a:tailEnd len="sm" w="sm" type="none"/>
                    </a:lnT>
                  </a:tcPr>
                </a:tc>
              </a:tr>
              <a:tr h="432825">
                <a:tc>
                  <a:txBody>
                    <a:bodyPr/>
                    <a:lstStyle/>
                    <a:p>
                      <a:pPr indent="0" lvl="0" marL="0" rtl="0" algn="ctr">
                        <a:lnSpc>
                          <a:spcPct val="115000"/>
                        </a:lnSpc>
                        <a:spcBef>
                          <a:spcPts val="1200"/>
                        </a:spcBef>
                        <a:spcAft>
                          <a:spcPts val="0"/>
                        </a:spcAft>
                        <a:buNone/>
                      </a:pPr>
                      <a:r>
                        <a:rPr lang="en" sz="900"/>
                        <a:t>Reproduced</a:t>
                      </a:r>
                      <a:endParaRPr sz="900"/>
                    </a:p>
                  </a:txBody>
                  <a:tcPr marT="0" marB="0" marR="0" marL="0">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 sz="900"/>
                        <a:t>88.7</a:t>
                      </a:r>
                      <a:endParaRPr sz="900"/>
                    </a:p>
                  </a:txBody>
                  <a:tcPr marT="0" marB="0" marR="0" marL="0">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 sz="900"/>
                        <a:t>0.79</a:t>
                      </a:r>
                      <a:endParaRPr sz="900"/>
                    </a:p>
                  </a:txBody>
                  <a:tcPr marT="0" marB="0" marR="0" marL="0">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 sz="900"/>
                        <a:t>0.90</a:t>
                      </a:r>
                      <a:endParaRPr sz="900"/>
                    </a:p>
                  </a:txBody>
                  <a:tcPr marT="0" marB="0" marR="0" marL="0">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 sz="900"/>
                        <a:t>0.51</a:t>
                      </a:r>
                      <a:endParaRPr sz="900"/>
                    </a:p>
                  </a:txBody>
                  <a:tcPr marT="0" marB="0" marR="0" marL="0">
                    <a:lnB cap="flat" cmpd="sng" w="19050">
                      <a:solidFill>
                        <a:srgbClr val="000000"/>
                      </a:solidFill>
                      <a:prstDash val="solid"/>
                      <a:round/>
                      <a:headEnd len="sm" w="sm" type="none"/>
                      <a:tailEnd len="sm" w="sm" type="none"/>
                    </a:lnB>
                  </a:tcPr>
                </a:tc>
              </a:tr>
            </a:tbl>
          </a:graphicData>
        </a:graphic>
      </p:graphicFrame>
      <p:sp>
        <p:nvSpPr>
          <p:cNvPr id="221" name="Google Shape;221;p25"/>
          <p:cNvSpPr txBox="1"/>
          <p:nvPr/>
        </p:nvSpPr>
        <p:spPr>
          <a:xfrm>
            <a:off x="1826713" y="2865525"/>
            <a:ext cx="2271900" cy="5514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b="1" lang="en"/>
              <a:t>SVM vanilla</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6"/>
          <p:cNvSpPr txBox="1"/>
          <p:nvPr>
            <p:ph type="title"/>
          </p:nvPr>
        </p:nvSpPr>
        <p:spPr>
          <a:xfrm>
            <a:off x="-150" y="0"/>
            <a:ext cx="7281000" cy="8493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 sz="3400"/>
              <a:t>SVM(with oversampling)</a:t>
            </a:r>
            <a:endParaRPr sz="3400"/>
          </a:p>
        </p:txBody>
      </p:sp>
      <p:pic>
        <p:nvPicPr>
          <p:cNvPr id="228" name="Google Shape;228;p26"/>
          <p:cNvPicPr preferRelativeResize="0"/>
          <p:nvPr/>
        </p:nvPicPr>
        <p:blipFill rotWithShape="1">
          <a:blip r:embed="rId3">
            <a:alphaModFix/>
          </a:blip>
          <a:srcRect b="0" l="0" r="20280" t="0"/>
          <a:stretch/>
        </p:blipFill>
        <p:spPr>
          <a:xfrm>
            <a:off x="6208625" y="467325"/>
            <a:ext cx="2935225" cy="4001525"/>
          </a:xfrm>
          <a:prstGeom prst="rect">
            <a:avLst/>
          </a:prstGeom>
          <a:noFill/>
          <a:ln>
            <a:noFill/>
          </a:ln>
        </p:spPr>
      </p:pic>
      <p:grpSp>
        <p:nvGrpSpPr>
          <p:cNvPr id="229" name="Google Shape;229;p26"/>
          <p:cNvGrpSpPr/>
          <p:nvPr/>
        </p:nvGrpSpPr>
        <p:grpSpPr>
          <a:xfrm>
            <a:off x="-150" y="4761900"/>
            <a:ext cx="9144000" cy="381600"/>
            <a:chOff x="-150" y="4761900"/>
            <a:chExt cx="9144000" cy="381600"/>
          </a:xfrm>
        </p:grpSpPr>
        <p:sp>
          <p:nvSpPr>
            <p:cNvPr id="230" name="Google Shape;230;p26"/>
            <p:cNvSpPr/>
            <p:nvPr/>
          </p:nvSpPr>
          <p:spPr>
            <a:xfrm>
              <a:off x="-150" y="4761900"/>
              <a:ext cx="9144000" cy="381600"/>
            </a:xfrm>
            <a:prstGeom prst="rect">
              <a:avLst/>
            </a:prstGeom>
            <a:solidFill>
              <a:srgbClr val="002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1" name="Google Shape;231;p26"/>
            <p:cNvPicPr preferRelativeResize="0"/>
            <p:nvPr/>
          </p:nvPicPr>
          <p:blipFill>
            <a:blip r:embed="rId4">
              <a:alphaModFix/>
            </a:blip>
            <a:stretch>
              <a:fillRect/>
            </a:stretch>
          </p:blipFill>
          <p:spPr>
            <a:xfrm>
              <a:off x="84625" y="4830825"/>
              <a:ext cx="1997205" cy="243750"/>
            </a:xfrm>
            <a:prstGeom prst="rect">
              <a:avLst/>
            </a:prstGeom>
            <a:noFill/>
            <a:ln>
              <a:noFill/>
            </a:ln>
          </p:spPr>
        </p:pic>
      </p:grpSp>
      <p:pic>
        <p:nvPicPr>
          <p:cNvPr id="232" name="Google Shape;232;p26"/>
          <p:cNvPicPr preferRelativeResize="0"/>
          <p:nvPr/>
        </p:nvPicPr>
        <p:blipFill>
          <a:blip r:embed="rId5">
            <a:alphaModFix/>
          </a:blip>
          <a:stretch>
            <a:fillRect/>
          </a:stretch>
        </p:blipFill>
        <p:spPr>
          <a:xfrm>
            <a:off x="296500" y="849300"/>
            <a:ext cx="5061525" cy="2206300"/>
          </a:xfrm>
          <a:prstGeom prst="rect">
            <a:avLst/>
          </a:prstGeom>
          <a:noFill/>
          <a:ln>
            <a:noFill/>
          </a:ln>
        </p:spPr>
      </p:pic>
      <p:graphicFrame>
        <p:nvGraphicFramePr>
          <p:cNvPr id="233" name="Google Shape;233;p26"/>
          <p:cNvGraphicFramePr/>
          <p:nvPr/>
        </p:nvGraphicFramePr>
        <p:xfrm>
          <a:off x="-150" y="3399150"/>
          <a:ext cx="3000000" cy="3000000"/>
        </p:xfrm>
        <a:graphic>
          <a:graphicData uri="http://schemas.openxmlformats.org/drawingml/2006/table">
            <a:tbl>
              <a:tblPr>
                <a:noFill/>
                <a:tableStyleId>{402B9D91-95A9-4226-A89B-22245EFFA3EE}</a:tableStyleId>
              </a:tblPr>
              <a:tblGrid>
                <a:gridCol w="1076325"/>
                <a:gridCol w="1123950"/>
                <a:gridCol w="1466850"/>
                <a:gridCol w="1619250"/>
                <a:gridCol w="1000125"/>
              </a:tblGrid>
              <a:tr h="468050">
                <a:tc>
                  <a:txBody>
                    <a:bodyPr/>
                    <a:lstStyle/>
                    <a:p>
                      <a:pPr indent="0" lvl="0" marL="0" rtl="0" algn="ctr">
                        <a:lnSpc>
                          <a:spcPct val="115000"/>
                        </a:lnSpc>
                        <a:spcBef>
                          <a:spcPts val="1200"/>
                        </a:spcBef>
                        <a:spcAft>
                          <a:spcPts val="0"/>
                        </a:spcAft>
                        <a:buNone/>
                      </a:pPr>
                      <a:r>
                        <a:rPr lang="en" sz="1000"/>
                        <a:t>Classifier</a:t>
                      </a:r>
                      <a:endParaRPr sz="1000"/>
                    </a:p>
                  </a:txBody>
                  <a:tcPr marT="0" marB="0" marR="0" marL="0">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 sz="1000"/>
                        <a:t>Accuracy (%)</a:t>
                      </a:r>
                      <a:endParaRPr sz="1000"/>
                    </a:p>
                  </a:txBody>
                  <a:tcPr marT="0" marB="0" marR="0" marL="0">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 sz="1000"/>
                        <a:t>True-positive rate (TPR)</a:t>
                      </a:r>
                      <a:endParaRPr sz="1000"/>
                    </a:p>
                  </a:txBody>
                  <a:tcPr marT="0" marB="0" marR="0" marL="0">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 sz="1000"/>
                        <a:t>True-negative rate (TNR)</a:t>
                      </a:r>
                      <a:endParaRPr sz="1000"/>
                    </a:p>
                  </a:txBody>
                  <a:tcPr marT="0" marB="0" marR="0" marL="0">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 sz="1000"/>
                        <a:t>F1 Score</a:t>
                      </a:r>
                      <a:endParaRPr sz="1000"/>
                    </a:p>
                  </a:txBody>
                  <a:tcPr marT="0" marB="0" marR="0" marL="0">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408050">
                <a:tc>
                  <a:txBody>
                    <a:bodyPr/>
                    <a:lstStyle/>
                    <a:p>
                      <a:pPr indent="0" lvl="0" marL="0" rtl="0" algn="ctr">
                        <a:lnSpc>
                          <a:spcPct val="115000"/>
                        </a:lnSpc>
                        <a:spcBef>
                          <a:spcPts val="1200"/>
                        </a:spcBef>
                        <a:spcAft>
                          <a:spcPts val="0"/>
                        </a:spcAft>
                        <a:buNone/>
                      </a:pPr>
                      <a:r>
                        <a:rPr lang="en" sz="1000"/>
                        <a:t>Original paper</a:t>
                      </a:r>
                      <a:endParaRPr sz="1000"/>
                    </a:p>
                  </a:txBody>
                  <a:tcPr marT="0" marB="0" marR="0" marL="0">
                    <a:lnT cap="flat" cmpd="sng" w="19050">
                      <a:solidFill>
                        <a:srgbClr val="000000"/>
                      </a:solidFill>
                      <a:prstDash val="solid"/>
                      <a:round/>
                      <a:headEnd len="sm" w="sm" type="none"/>
                      <a:tailEnd len="sm" w="sm" type="none"/>
                    </a:lnT>
                  </a:tcPr>
                </a:tc>
                <a:tc>
                  <a:txBody>
                    <a:bodyPr/>
                    <a:lstStyle/>
                    <a:p>
                      <a:pPr indent="0" lvl="0" marL="0" rtl="0" algn="ctr">
                        <a:lnSpc>
                          <a:spcPct val="115000"/>
                        </a:lnSpc>
                        <a:spcBef>
                          <a:spcPts val="1200"/>
                        </a:spcBef>
                        <a:spcAft>
                          <a:spcPts val="0"/>
                        </a:spcAft>
                        <a:buNone/>
                      </a:pPr>
                      <a:r>
                        <a:rPr lang="en" sz="1000"/>
                        <a:t>84.3</a:t>
                      </a:r>
                      <a:endParaRPr sz="1000"/>
                    </a:p>
                  </a:txBody>
                  <a:tcPr marT="0" marB="0" marR="0" marL="0">
                    <a:lnT cap="flat" cmpd="sng" w="19050">
                      <a:solidFill>
                        <a:srgbClr val="000000"/>
                      </a:solidFill>
                      <a:prstDash val="solid"/>
                      <a:round/>
                      <a:headEnd len="sm" w="sm" type="none"/>
                      <a:tailEnd len="sm" w="sm" type="none"/>
                    </a:lnT>
                  </a:tcPr>
                </a:tc>
                <a:tc>
                  <a:txBody>
                    <a:bodyPr/>
                    <a:lstStyle/>
                    <a:p>
                      <a:pPr indent="0" lvl="0" marL="0" rtl="0" algn="ctr">
                        <a:lnSpc>
                          <a:spcPct val="115000"/>
                        </a:lnSpc>
                        <a:spcBef>
                          <a:spcPts val="1200"/>
                        </a:spcBef>
                        <a:spcAft>
                          <a:spcPts val="0"/>
                        </a:spcAft>
                        <a:buNone/>
                      </a:pPr>
                      <a:r>
                        <a:rPr lang="en" sz="1000"/>
                        <a:t>0.75</a:t>
                      </a:r>
                      <a:endParaRPr sz="1000"/>
                    </a:p>
                  </a:txBody>
                  <a:tcPr marT="0" marB="0" marR="0" marL="0">
                    <a:lnT cap="flat" cmpd="sng" w="19050">
                      <a:solidFill>
                        <a:srgbClr val="000000"/>
                      </a:solidFill>
                      <a:prstDash val="solid"/>
                      <a:round/>
                      <a:headEnd len="sm" w="sm" type="none"/>
                      <a:tailEnd len="sm" w="sm" type="none"/>
                    </a:lnT>
                  </a:tcPr>
                </a:tc>
                <a:tc>
                  <a:txBody>
                    <a:bodyPr/>
                    <a:lstStyle/>
                    <a:p>
                      <a:pPr indent="0" lvl="0" marL="0" rtl="0" algn="ctr">
                        <a:lnSpc>
                          <a:spcPct val="115000"/>
                        </a:lnSpc>
                        <a:spcBef>
                          <a:spcPts val="1200"/>
                        </a:spcBef>
                        <a:spcAft>
                          <a:spcPts val="0"/>
                        </a:spcAft>
                        <a:buNone/>
                      </a:pPr>
                      <a:r>
                        <a:rPr lang="en" sz="1000"/>
                        <a:t>0.93</a:t>
                      </a:r>
                      <a:endParaRPr sz="1000"/>
                    </a:p>
                  </a:txBody>
                  <a:tcPr marT="0" marB="0" marR="0" marL="0">
                    <a:lnT cap="flat" cmpd="sng" w="19050">
                      <a:solidFill>
                        <a:srgbClr val="000000"/>
                      </a:solidFill>
                      <a:prstDash val="solid"/>
                      <a:round/>
                      <a:headEnd len="sm" w="sm" type="none"/>
                      <a:tailEnd len="sm" w="sm" type="none"/>
                    </a:lnT>
                  </a:tcPr>
                </a:tc>
                <a:tc>
                  <a:txBody>
                    <a:bodyPr/>
                    <a:lstStyle/>
                    <a:p>
                      <a:pPr indent="0" lvl="0" marL="0" rtl="0" algn="ctr">
                        <a:lnSpc>
                          <a:spcPct val="115000"/>
                        </a:lnSpc>
                        <a:spcBef>
                          <a:spcPts val="1200"/>
                        </a:spcBef>
                        <a:spcAft>
                          <a:spcPts val="0"/>
                        </a:spcAft>
                        <a:buNone/>
                      </a:pPr>
                      <a:r>
                        <a:rPr lang="en" sz="1000"/>
                        <a:t>0.82</a:t>
                      </a:r>
                      <a:endParaRPr sz="1000"/>
                    </a:p>
                  </a:txBody>
                  <a:tcPr marT="0" marB="0" marR="0" marL="0">
                    <a:lnT cap="flat" cmpd="sng" w="19050">
                      <a:solidFill>
                        <a:srgbClr val="000000"/>
                      </a:solidFill>
                      <a:prstDash val="solid"/>
                      <a:round/>
                      <a:headEnd len="sm" w="sm" type="none"/>
                      <a:tailEnd len="sm" w="sm" type="none"/>
                    </a:lnT>
                  </a:tcPr>
                </a:tc>
              </a:tr>
              <a:tr h="408050">
                <a:tc>
                  <a:txBody>
                    <a:bodyPr/>
                    <a:lstStyle/>
                    <a:p>
                      <a:pPr indent="0" lvl="0" marL="0" rtl="0" algn="ctr">
                        <a:lnSpc>
                          <a:spcPct val="115000"/>
                        </a:lnSpc>
                        <a:spcBef>
                          <a:spcPts val="1200"/>
                        </a:spcBef>
                        <a:spcAft>
                          <a:spcPts val="0"/>
                        </a:spcAft>
                        <a:buNone/>
                      </a:pPr>
                      <a:r>
                        <a:rPr lang="en" sz="1000"/>
                        <a:t>Reproduced</a:t>
                      </a:r>
                      <a:endParaRPr sz="1000"/>
                    </a:p>
                  </a:txBody>
                  <a:tcPr marT="0" marB="0" marR="0" marL="0">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 sz="1000"/>
                        <a:t>87.5</a:t>
                      </a:r>
                      <a:endParaRPr sz="1000"/>
                    </a:p>
                  </a:txBody>
                  <a:tcPr marT="0" marB="0" marR="0" marL="0">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 sz="1000"/>
                        <a:t>0.54</a:t>
                      </a:r>
                      <a:endParaRPr sz="1000"/>
                    </a:p>
                  </a:txBody>
                  <a:tcPr marT="0" marB="0" marR="0" marL="0">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 sz="1000"/>
                        <a:t>0.95</a:t>
                      </a:r>
                      <a:endParaRPr sz="1000"/>
                    </a:p>
                  </a:txBody>
                  <a:tcPr marT="0" marB="0" marR="0" marL="0">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 sz="1000"/>
                        <a:t>0.63</a:t>
                      </a:r>
                      <a:endParaRPr sz="1000"/>
                    </a:p>
                  </a:txBody>
                  <a:tcPr marT="0" marB="0" marR="0" marL="0">
                    <a:lnB cap="flat" cmpd="sng" w="19050">
                      <a:solidFill>
                        <a:srgbClr val="000000"/>
                      </a:solidFill>
                      <a:prstDash val="solid"/>
                      <a:round/>
                      <a:headEnd len="sm" w="sm" type="none"/>
                      <a:tailEnd len="sm" w="sm" type="none"/>
                    </a:lnB>
                  </a:tcPr>
                </a:tc>
              </a:tr>
            </a:tbl>
          </a:graphicData>
        </a:graphic>
      </p:graphicFrame>
      <p:sp>
        <p:nvSpPr>
          <p:cNvPr id="234" name="Google Shape;234;p26"/>
          <p:cNvSpPr txBox="1"/>
          <p:nvPr/>
        </p:nvSpPr>
        <p:spPr>
          <a:xfrm>
            <a:off x="1392125" y="2858350"/>
            <a:ext cx="3009600" cy="645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b="1" lang="en"/>
              <a:t>SVM vanilla</a:t>
            </a:r>
            <a:endParaRPr b="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7"/>
          <p:cNvSpPr txBox="1"/>
          <p:nvPr>
            <p:ph type="title"/>
          </p:nvPr>
        </p:nvSpPr>
        <p:spPr>
          <a:xfrm>
            <a:off x="-150" y="0"/>
            <a:ext cx="7281000" cy="8493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 sz="3400"/>
              <a:t>SVM(without oversampling)</a:t>
            </a:r>
            <a:endParaRPr sz="3400"/>
          </a:p>
        </p:txBody>
      </p:sp>
      <p:pic>
        <p:nvPicPr>
          <p:cNvPr id="241" name="Google Shape;241;p27"/>
          <p:cNvPicPr preferRelativeResize="0"/>
          <p:nvPr/>
        </p:nvPicPr>
        <p:blipFill rotWithShape="1">
          <a:blip r:embed="rId3">
            <a:alphaModFix/>
          </a:blip>
          <a:srcRect b="0" l="0" r="20280" t="0"/>
          <a:stretch/>
        </p:blipFill>
        <p:spPr>
          <a:xfrm>
            <a:off x="6208625" y="467325"/>
            <a:ext cx="2935225" cy="4001525"/>
          </a:xfrm>
          <a:prstGeom prst="rect">
            <a:avLst/>
          </a:prstGeom>
          <a:noFill/>
          <a:ln>
            <a:noFill/>
          </a:ln>
        </p:spPr>
      </p:pic>
      <p:grpSp>
        <p:nvGrpSpPr>
          <p:cNvPr id="242" name="Google Shape;242;p27"/>
          <p:cNvGrpSpPr/>
          <p:nvPr/>
        </p:nvGrpSpPr>
        <p:grpSpPr>
          <a:xfrm>
            <a:off x="-150" y="4761900"/>
            <a:ext cx="9144000" cy="381600"/>
            <a:chOff x="-150" y="4761900"/>
            <a:chExt cx="9144000" cy="381600"/>
          </a:xfrm>
        </p:grpSpPr>
        <p:sp>
          <p:nvSpPr>
            <p:cNvPr id="243" name="Google Shape;243;p27"/>
            <p:cNvSpPr/>
            <p:nvPr/>
          </p:nvSpPr>
          <p:spPr>
            <a:xfrm>
              <a:off x="-150" y="4761900"/>
              <a:ext cx="9144000" cy="381600"/>
            </a:xfrm>
            <a:prstGeom prst="rect">
              <a:avLst/>
            </a:prstGeom>
            <a:solidFill>
              <a:srgbClr val="002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4" name="Google Shape;244;p27"/>
            <p:cNvPicPr preferRelativeResize="0"/>
            <p:nvPr/>
          </p:nvPicPr>
          <p:blipFill>
            <a:blip r:embed="rId4">
              <a:alphaModFix/>
            </a:blip>
            <a:stretch>
              <a:fillRect/>
            </a:stretch>
          </p:blipFill>
          <p:spPr>
            <a:xfrm>
              <a:off x="84625" y="4830825"/>
              <a:ext cx="1997205" cy="243750"/>
            </a:xfrm>
            <a:prstGeom prst="rect">
              <a:avLst/>
            </a:prstGeom>
            <a:noFill/>
            <a:ln>
              <a:noFill/>
            </a:ln>
          </p:spPr>
        </p:pic>
      </p:grpSp>
      <p:pic>
        <p:nvPicPr>
          <p:cNvPr id="245" name="Google Shape;245;p27"/>
          <p:cNvPicPr preferRelativeResize="0"/>
          <p:nvPr/>
        </p:nvPicPr>
        <p:blipFill>
          <a:blip r:embed="rId5">
            <a:alphaModFix/>
          </a:blip>
          <a:stretch>
            <a:fillRect/>
          </a:stretch>
        </p:blipFill>
        <p:spPr>
          <a:xfrm>
            <a:off x="-150" y="731400"/>
            <a:ext cx="5253376" cy="2268375"/>
          </a:xfrm>
          <a:prstGeom prst="rect">
            <a:avLst/>
          </a:prstGeom>
          <a:noFill/>
          <a:ln>
            <a:noFill/>
          </a:ln>
        </p:spPr>
      </p:pic>
      <p:graphicFrame>
        <p:nvGraphicFramePr>
          <p:cNvPr id="246" name="Google Shape;246;p27"/>
          <p:cNvGraphicFramePr/>
          <p:nvPr/>
        </p:nvGraphicFramePr>
        <p:xfrm>
          <a:off x="104800" y="3250338"/>
          <a:ext cx="3000000" cy="3000000"/>
        </p:xfrm>
        <a:graphic>
          <a:graphicData uri="http://schemas.openxmlformats.org/drawingml/2006/table">
            <a:tbl>
              <a:tblPr>
                <a:noFill/>
                <a:tableStyleId>{402B9D91-95A9-4226-A89B-22245EFFA3EE}</a:tableStyleId>
              </a:tblPr>
              <a:tblGrid>
                <a:gridCol w="1009825"/>
                <a:gridCol w="1054450"/>
                <a:gridCol w="1376175"/>
                <a:gridCol w="1519175"/>
                <a:gridCol w="938275"/>
              </a:tblGrid>
              <a:tr h="444175">
                <a:tc>
                  <a:txBody>
                    <a:bodyPr/>
                    <a:lstStyle/>
                    <a:p>
                      <a:pPr indent="0" lvl="0" marL="0" rtl="0" algn="ctr">
                        <a:lnSpc>
                          <a:spcPct val="115000"/>
                        </a:lnSpc>
                        <a:spcBef>
                          <a:spcPts val="1200"/>
                        </a:spcBef>
                        <a:spcAft>
                          <a:spcPts val="0"/>
                        </a:spcAft>
                        <a:buNone/>
                      </a:pPr>
                      <a:r>
                        <a:rPr lang="en" sz="1000"/>
                        <a:t>Classifier</a:t>
                      </a:r>
                      <a:endParaRPr sz="1000"/>
                    </a:p>
                  </a:txBody>
                  <a:tcPr marT="0" marB="0" marR="0" marL="0">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 sz="1000"/>
                        <a:t>Accuracy (%)</a:t>
                      </a:r>
                      <a:endParaRPr sz="1000"/>
                    </a:p>
                  </a:txBody>
                  <a:tcPr marT="0" marB="0" marR="0" marL="0">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 sz="1000"/>
                        <a:t>True-positive rate (TPR)</a:t>
                      </a:r>
                      <a:endParaRPr sz="1000"/>
                    </a:p>
                  </a:txBody>
                  <a:tcPr marT="0" marB="0" marR="0" marL="0">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 sz="1000"/>
                        <a:t>True-negative rate (TNR)</a:t>
                      </a:r>
                      <a:endParaRPr sz="1000"/>
                    </a:p>
                  </a:txBody>
                  <a:tcPr marT="0" marB="0" marR="0" marL="0">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 sz="1000"/>
                        <a:t>F1 Score</a:t>
                      </a:r>
                      <a:endParaRPr sz="1000"/>
                    </a:p>
                  </a:txBody>
                  <a:tcPr marT="0" marB="0" marR="0" marL="0">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445425">
                <a:tc>
                  <a:txBody>
                    <a:bodyPr/>
                    <a:lstStyle/>
                    <a:p>
                      <a:pPr indent="0" lvl="0" marL="0" rtl="0" algn="ctr">
                        <a:lnSpc>
                          <a:spcPct val="115000"/>
                        </a:lnSpc>
                        <a:spcBef>
                          <a:spcPts val="1200"/>
                        </a:spcBef>
                        <a:spcAft>
                          <a:spcPts val="0"/>
                        </a:spcAft>
                        <a:buNone/>
                      </a:pPr>
                      <a:r>
                        <a:rPr lang="en" sz="1000"/>
                        <a:t>Original paper</a:t>
                      </a:r>
                      <a:endParaRPr sz="1000"/>
                    </a:p>
                  </a:txBody>
                  <a:tcPr marT="0" marB="0" marR="0" marL="0">
                    <a:lnT cap="flat" cmpd="sng" w="19050">
                      <a:solidFill>
                        <a:srgbClr val="000000"/>
                      </a:solidFill>
                      <a:prstDash val="solid"/>
                      <a:round/>
                      <a:headEnd len="sm" w="sm" type="none"/>
                      <a:tailEnd len="sm" w="sm" type="none"/>
                    </a:lnT>
                  </a:tcPr>
                </a:tc>
                <a:tc>
                  <a:txBody>
                    <a:bodyPr/>
                    <a:lstStyle/>
                    <a:p>
                      <a:pPr indent="0" lvl="0" marL="0" rtl="0" algn="ctr">
                        <a:lnSpc>
                          <a:spcPct val="115000"/>
                        </a:lnSpc>
                        <a:spcBef>
                          <a:spcPts val="1200"/>
                        </a:spcBef>
                        <a:spcAft>
                          <a:spcPts val="0"/>
                        </a:spcAft>
                        <a:buNone/>
                      </a:pPr>
                      <a:r>
                        <a:rPr lang="en" sz="1000"/>
                        <a:t>86.1</a:t>
                      </a:r>
                      <a:endParaRPr sz="1000"/>
                    </a:p>
                  </a:txBody>
                  <a:tcPr marT="0" marB="0" marR="0" marL="0">
                    <a:lnT cap="flat" cmpd="sng" w="19050">
                      <a:solidFill>
                        <a:srgbClr val="000000"/>
                      </a:solidFill>
                      <a:prstDash val="solid"/>
                      <a:round/>
                      <a:headEnd len="sm" w="sm" type="none"/>
                      <a:tailEnd len="sm" w="sm" type="none"/>
                    </a:lnT>
                  </a:tcPr>
                </a:tc>
                <a:tc>
                  <a:txBody>
                    <a:bodyPr/>
                    <a:lstStyle/>
                    <a:p>
                      <a:pPr indent="0" lvl="0" marL="0" rtl="0" algn="ctr">
                        <a:lnSpc>
                          <a:spcPct val="115000"/>
                        </a:lnSpc>
                        <a:spcBef>
                          <a:spcPts val="1200"/>
                        </a:spcBef>
                        <a:spcAft>
                          <a:spcPts val="0"/>
                        </a:spcAft>
                        <a:buNone/>
                      </a:pPr>
                      <a:r>
                        <a:rPr lang="en" sz="1000"/>
                        <a:t>0.46</a:t>
                      </a:r>
                      <a:endParaRPr sz="1000"/>
                    </a:p>
                  </a:txBody>
                  <a:tcPr marT="0" marB="0" marR="0" marL="0">
                    <a:lnT cap="flat" cmpd="sng" w="19050">
                      <a:solidFill>
                        <a:srgbClr val="000000"/>
                      </a:solidFill>
                      <a:prstDash val="solid"/>
                      <a:round/>
                      <a:headEnd len="sm" w="sm" type="none"/>
                      <a:tailEnd len="sm" w="sm" type="none"/>
                    </a:lnT>
                  </a:tcPr>
                </a:tc>
                <a:tc>
                  <a:txBody>
                    <a:bodyPr/>
                    <a:lstStyle/>
                    <a:p>
                      <a:pPr indent="0" lvl="0" marL="0" rtl="0" algn="ctr">
                        <a:lnSpc>
                          <a:spcPct val="115000"/>
                        </a:lnSpc>
                        <a:spcBef>
                          <a:spcPts val="1200"/>
                        </a:spcBef>
                        <a:spcAft>
                          <a:spcPts val="0"/>
                        </a:spcAft>
                        <a:buNone/>
                      </a:pPr>
                      <a:r>
                        <a:rPr lang="en" sz="1000"/>
                        <a:t>0.92</a:t>
                      </a:r>
                      <a:endParaRPr sz="1000"/>
                    </a:p>
                  </a:txBody>
                  <a:tcPr marT="0" marB="0" marR="0" marL="0">
                    <a:lnT cap="flat" cmpd="sng" w="19050">
                      <a:solidFill>
                        <a:srgbClr val="000000"/>
                      </a:solidFill>
                      <a:prstDash val="solid"/>
                      <a:round/>
                      <a:headEnd len="sm" w="sm" type="none"/>
                      <a:tailEnd len="sm" w="sm" type="none"/>
                    </a:lnT>
                  </a:tcPr>
                </a:tc>
                <a:tc>
                  <a:txBody>
                    <a:bodyPr/>
                    <a:lstStyle/>
                    <a:p>
                      <a:pPr indent="0" lvl="0" marL="0" rtl="0" algn="ctr">
                        <a:lnSpc>
                          <a:spcPct val="115000"/>
                        </a:lnSpc>
                        <a:spcBef>
                          <a:spcPts val="1200"/>
                        </a:spcBef>
                        <a:spcAft>
                          <a:spcPts val="0"/>
                        </a:spcAft>
                        <a:buNone/>
                      </a:pPr>
                      <a:r>
                        <a:rPr lang="en" sz="1000"/>
                        <a:t>0.53</a:t>
                      </a:r>
                      <a:endParaRPr sz="1000"/>
                    </a:p>
                  </a:txBody>
                  <a:tcPr marT="0" marB="0" marR="0" marL="0">
                    <a:lnT cap="flat" cmpd="sng" w="19050">
                      <a:solidFill>
                        <a:srgbClr val="000000"/>
                      </a:solidFill>
                      <a:prstDash val="solid"/>
                      <a:round/>
                      <a:headEnd len="sm" w="sm" type="none"/>
                      <a:tailEnd len="sm" w="sm" type="none"/>
                    </a:lnT>
                  </a:tcPr>
                </a:tc>
              </a:tr>
              <a:tr h="445425">
                <a:tc>
                  <a:txBody>
                    <a:bodyPr/>
                    <a:lstStyle/>
                    <a:p>
                      <a:pPr indent="0" lvl="0" marL="0" rtl="0" algn="ctr">
                        <a:lnSpc>
                          <a:spcPct val="115000"/>
                        </a:lnSpc>
                        <a:spcBef>
                          <a:spcPts val="1200"/>
                        </a:spcBef>
                        <a:spcAft>
                          <a:spcPts val="0"/>
                        </a:spcAft>
                        <a:buNone/>
                      </a:pPr>
                      <a:r>
                        <a:rPr lang="en" sz="1000"/>
                        <a:t>Reproduced</a:t>
                      </a:r>
                      <a:endParaRPr sz="1000"/>
                    </a:p>
                  </a:txBody>
                  <a:tcPr marT="0" marB="0" marR="0" marL="0">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 sz="1000"/>
                        <a:t>89.1</a:t>
                      </a:r>
                      <a:endParaRPr sz="1000"/>
                    </a:p>
                  </a:txBody>
                  <a:tcPr marT="0" marB="0" marR="0" marL="0">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 sz="1000"/>
                        <a:t>0.69</a:t>
                      </a:r>
                      <a:endParaRPr sz="1000"/>
                    </a:p>
                  </a:txBody>
                  <a:tcPr marT="0" marB="0" marR="0" marL="0">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 sz="1000"/>
                        <a:t>0.91</a:t>
                      </a:r>
                      <a:endParaRPr sz="1000"/>
                    </a:p>
                  </a:txBody>
                  <a:tcPr marT="0" marB="0" marR="0" marL="0">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 sz="1000"/>
                        <a:t>0.57</a:t>
                      </a:r>
                      <a:endParaRPr sz="1000"/>
                    </a:p>
                  </a:txBody>
                  <a:tcPr marT="0" marB="0" marR="0" marL="0">
                    <a:lnB cap="flat" cmpd="sng" w="19050">
                      <a:solidFill>
                        <a:srgbClr val="000000"/>
                      </a:solidFill>
                      <a:prstDash val="solid"/>
                      <a:round/>
                      <a:headEnd len="sm" w="sm" type="none"/>
                      <a:tailEnd len="sm" w="sm" type="none"/>
                    </a:lnB>
                  </a:tcPr>
                </a:tc>
              </a:tr>
            </a:tbl>
          </a:graphicData>
        </a:graphic>
      </p:graphicFrame>
      <p:sp>
        <p:nvSpPr>
          <p:cNvPr id="247" name="Google Shape;247;p27"/>
          <p:cNvSpPr txBox="1"/>
          <p:nvPr/>
        </p:nvSpPr>
        <p:spPr>
          <a:xfrm>
            <a:off x="2066350" y="2827638"/>
            <a:ext cx="1765200" cy="619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b="1" lang="en"/>
              <a:t>SVM rbf</a:t>
            </a:r>
            <a:endParaRPr b="1"/>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8"/>
          <p:cNvSpPr txBox="1"/>
          <p:nvPr>
            <p:ph type="title"/>
          </p:nvPr>
        </p:nvSpPr>
        <p:spPr>
          <a:xfrm>
            <a:off x="-150" y="0"/>
            <a:ext cx="7281000" cy="8493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 sz="3400"/>
              <a:t>SVM(with oversampling)</a:t>
            </a:r>
            <a:endParaRPr sz="3400"/>
          </a:p>
        </p:txBody>
      </p:sp>
      <p:pic>
        <p:nvPicPr>
          <p:cNvPr id="254" name="Google Shape;254;p28"/>
          <p:cNvPicPr preferRelativeResize="0"/>
          <p:nvPr/>
        </p:nvPicPr>
        <p:blipFill rotWithShape="1">
          <a:blip r:embed="rId3">
            <a:alphaModFix/>
          </a:blip>
          <a:srcRect b="0" l="0" r="20280" t="0"/>
          <a:stretch/>
        </p:blipFill>
        <p:spPr>
          <a:xfrm>
            <a:off x="6208625" y="467325"/>
            <a:ext cx="2935225" cy="4001525"/>
          </a:xfrm>
          <a:prstGeom prst="rect">
            <a:avLst/>
          </a:prstGeom>
          <a:noFill/>
          <a:ln>
            <a:noFill/>
          </a:ln>
        </p:spPr>
      </p:pic>
      <p:grpSp>
        <p:nvGrpSpPr>
          <p:cNvPr id="255" name="Google Shape;255;p28"/>
          <p:cNvGrpSpPr/>
          <p:nvPr/>
        </p:nvGrpSpPr>
        <p:grpSpPr>
          <a:xfrm>
            <a:off x="-150" y="4761900"/>
            <a:ext cx="9144000" cy="381600"/>
            <a:chOff x="-150" y="4761900"/>
            <a:chExt cx="9144000" cy="381600"/>
          </a:xfrm>
        </p:grpSpPr>
        <p:sp>
          <p:nvSpPr>
            <p:cNvPr id="256" name="Google Shape;256;p28"/>
            <p:cNvSpPr/>
            <p:nvPr/>
          </p:nvSpPr>
          <p:spPr>
            <a:xfrm>
              <a:off x="-150" y="4761900"/>
              <a:ext cx="9144000" cy="381600"/>
            </a:xfrm>
            <a:prstGeom prst="rect">
              <a:avLst/>
            </a:prstGeom>
            <a:solidFill>
              <a:srgbClr val="002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7" name="Google Shape;257;p28"/>
            <p:cNvPicPr preferRelativeResize="0"/>
            <p:nvPr/>
          </p:nvPicPr>
          <p:blipFill>
            <a:blip r:embed="rId4">
              <a:alphaModFix/>
            </a:blip>
            <a:stretch>
              <a:fillRect/>
            </a:stretch>
          </p:blipFill>
          <p:spPr>
            <a:xfrm>
              <a:off x="84625" y="4830825"/>
              <a:ext cx="1997205" cy="243750"/>
            </a:xfrm>
            <a:prstGeom prst="rect">
              <a:avLst/>
            </a:prstGeom>
            <a:noFill/>
            <a:ln>
              <a:noFill/>
            </a:ln>
          </p:spPr>
        </p:pic>
      </p:grpSp>
      <p:graphicFrame>
        <p:nvGraphicFramePr>
          <p:cNvPr id="258" name="Google Shape;258;p28"/>
          <p:cNvGraphicFramePr/>
          <p:nvPr/>
        </p:nvGraphicFramePr>
        <p:xfrm>
          <a:off x="-150" y="3473725"/>
          <a:ext cx="3000000" cy="3000000"/>
        </p:xfrm>
        <a:graphic>
          <a:graphicData uri="http://schemas.openxmlformats.org/drawingml/2006/table">
            <a:tbl>
              <a:tblPr>
                <a:noFill/>
                <a:tableStyleId>{402B9D91-95A9-4226-A89B-22245EFFA3EE}</a:tableStyleId>
              </a:tblPr>
              <a:tblGrid>
                <a:gridCol w="1076325"/>
                <a:gridCol w="1123950"/>
                <a:gridCol w="1466850"/>
                <a:gridCol w="1619250"/>
                <a:gridCol w="1000125"/>
              </a:tblGrid>
              <a:tr h="436600">
                <a:tc>
                  <a:txBody>
                    <a:bodyPr/>
                    <a:lstStyle/>
                    <a:p>
                      <a:pPr indent="0" lvl="0" marL="0" rtl="0" algn="ctr">
                        <a:lnSpc>
                          <a:spcPct val="115000"/>
                        </a:lnSpc>
                        <a:spcBef>
                          <a:spcPts val="1200"/>
                        </a:spcBef>
                        <a:spcAft>
                          <a:spcPts val="0"/>
                        </a:spcAft>
                        <a:buNone/>
                      </a:pPr>
                      <a:r>
                        <a:rPr lang="en" sz="1000"/>
                        <a:t>Classifier</a:t>
                      </a:r>
                      <a:endParaRPr sz="1000"/>
                    </a:p>
                  </a:txBody>
                  <a:tcPr marT="0" marB="0" marR="0" marL="0">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 sz="1000"/>
                        <a:t>Accuracy (%)</a:t>
                      </a:r>
                      <a:endParaRPr sz="1000"/>
                    </a:p>
                  </a:txBody>
                  <a:tcPr marT="0" marB="0" marR="0" marL="0">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 sz="1000"/>
                        <a:t>True-positive rate (TPR)</a:t>
                      </a:r>
                      <a:endParaRPr sz="1000"/>
                    </a:p>
                  </a:txBody>
                  <a:tcPr marT="0" marB="0" marR="0" marL="0">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 sz="1000"/>
                        <a:t>True-negative rate (TNR)</a:t>
                      </a:r>
                      <a:endParaRPr sz="1000"/>
                    </a:p>
                  </a:txBody>
                  <a:tcPr marT="0" marB="0" marR="0" marL="0">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 sz="1000"/>
                        <a:t>F1 Score</a:t>
                      </a:r>
                      <a:endParaRPr sz="1000"/>
                    </a:p>
                  </a:txBody>
                  <a:tcPr marT="0" marB="0" marR="0" marL="0">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80625">
                <a:tc>
                  <a:txBody>
                    <a:bodyPr/>
                    <a:lstStyle/>
                    <a:p>
                      <a:pPr indent="0" lvl="0" marL="0" rtl="0" algn="ctr">
                        <a:lnSpc>
                          <a:spcPct val="115000"/>
                        </a:lnSpc>
                        <a:spcBef>
                          <a:spcPts val="1200"/>
                        </a:spcBef>
                        <a:spcAft>
                          <a:spcPts val="0"/>
                        </a:spcAft>
                        <a:buNone/>
                      </a:pPr>
                      <a:r>
                        <a:rPr lang="en" sz="1000"/>
                        <a:t>Original paper</a:t>
                      </a:r>
                      <a:endParaRPr sz="1000"/>
                    </a:p>
                  </a:txBody>
                  <a:tcPr marT="0" marB="0" marR="0" marL="0">
                    <a:lnT cap="flat" cmpd="sng" w="19050">
                      <a:solidFill>
                        <a:srgbClr val="000000"/>
                      </a:solidFill>
                      <a:prstDash val="solid"/>
                      <a:round/>
                      <a:headEnd len="sm" w="sm" type="none"/>
                      <a:tailEnd len="sm" w="sm" type="none"/>
                    </a:lnT>
                  </a:tcPr>
                </a:tc>
                <a:tc>
                  <a:txBody>
                    <a:bodyPr/>
                    <a:lstStyle/>
                    <a:p>
                      <a:pPr indent="0" lvl="0" marL="0" rtl="0" algn="ctr">
                        <a:lnSpc>
                          <a:spcPct val="115000"/>
                        </a:lnSpc>
                        <a:spcBef>
                          <a:spcPts val="1200"/>
                        </a:spcBef>
                        <a:spcAft>
                          <a:spcPts val="0"/>
                        </a:spcAft>
                        <a:buNone/>
                      </a:pPr>
                      <a:r>
                        <a:rPr lang="en" sz="1000"/>
                        <a:t>84.9</a:t>
                      </a:r>
                      <a:endParaRPr sz="1000"/>
                    </a:p>
                  </a:txBody>
                  <a:tcPr marT="0" marB="0" marR="0" marL="0">
                    <a:lnT cap="flat" cmpd="sng" w="19050">
                      <a:solidFill>
                        <a:srgbClr val="000000"/>
                      </a:solidFill>
                      <a:prstDash val="solid"/>
                      <a:round/>
                      <a:headEnd len="sm" w="sm" type="none"/>
                      <a:tailEnd len="sm" w="sm" type="none"/>
                    </a:lnT>
                  </a:tcPr>
                </a:tc>
                <a:tc>
                  <a:txBody>
                    <a:bodyPr/>
                    <a:lstStyle/>
                    <a:p>
                      <a:pPr indent="0" lvl="0" marL="0" rtl="0" algn="ctr">
                        <a:lnSpc>
                          <a:spcPct val="115000"/>
                        </a:lnSpc>
                        <a:spcBef>
                          <a:spcPts val="1200"/>
                        </a:spcBef>
                        <a:spcAft>
                          <a:spcPts val="0"/>
                        </a:spcAft>
                        <a:buNone/>
                      </a:pPr>
                      <a:r>
                        <a:rPr lang="en" sz="1000"/>
                        <a:t>0.75</a:t>
                      </a:r>
                      <a:endParaRPr sz="1000"/>
                    </a:p>
                  </a:txBody>
                  <a:tcPr marT="0" marB="0" marR="0" marL="0">
                    <a:lnT cap="flat" cmpd="sng" w="19050">
                      <a:solidFill>
                        <a:srgbClr val="000000"/>
                      </a:solidFill>
                      <a:prstDash val="solid"/>
                      <a:round/>
                      <a:headEnd len="sm" w="sm" type="none"/>
                      <a:tailEnd len="sm" w="sm" type="none"/>
                    </a:lnT>
                  </a:tcPr>
                </a:tc>
                <a:tc>
                  <a:txBody>
                    <a:bodyPr/>
                    <a:lstStyle/>
                    <a:p>
                      <a:pPr indent="0" lvl="0" marL="0" rtl="0" algn="ctr">
                        <a:lnSpc>
                          <a:spcPct val="115000"/>
                        </a:lnSpc>
                        <a:spcBef>
                          <a:spcPts val="1200"/>
                        </a:spcBef>
                        <a:spcAft>
                          <a:spcPts val="0"/>
                        </a:spcAft>
                        <a:buNone/>
                      </a:pPr>
                      <a:r>
                        <a:rPr lang="en" sz="1000"/>
                        <a:t>0.94</a:t>
                      </a:r>
                      <a:endParaRPr sz="1000"/>
                    </a:p>
                  </a:txBody>
                  <a:tcPr marT="0" marB="0" marR="0" marL="0">
                    <a:lnT cap="flat" cmpd="sng" w="19050">
                      <a:solidFill>
                        <a:srgbClr val="000000"/>
                      </a:solidFill>
                      <a:prstDash val="solid"/>
                      <a:round/>
                      <a:headEnd len="sm" w="sm" type="none"/>
                      <a:tailEnd len="sm" w="sm" type="none"/>
                    </a:lnT>
                  </a:tcPr>
                </a:tc>
                <a:tc>
                  <a:txBody>
                    <a:bodyPr/>
                    <a:lstStyle/>
                    <a:p>
                      <a:pPr indent="0" lvl="0" marL="0" rtl="0" algn="ctr">
                        <a:lnSpc>
                          <a:spcPct val="115000"/>
                        </a:lnSpc>
                        <a:spcBef>
                          <a:spcPts val="1200"/>
                        </a:spcBef>
                        <a:spcAft>
                          <a:spcPts val="0"/>
                        </a:spcAft>
                        <a:buNone/>
                      </a:pPr>
                      <a:r>
                        <a:rPr lang="en" sz="1000"/>
                        <a:t>0.82</a:t>
                      </a:r>
                      <a:endParaRPr sz="1000"/>
                    </a:p>
                  </a:txBody>
                  <a:tcPr marT="0" marB="0" marR="0" marL="0">
                    <a:lnT cap="flat" cmpd="sng" w="19050">
                      <a:solidFill>
                        <a:srgbClr val="000000"/>
                      </a:solidFill>
                      <a:prstDash val="solid"/>
                      <a:round/>
                      <a:headEnd len="sm" w="sm" type="none"/>
                      <a:tailEnd len="sm" w="sm" type="none"/>
                    </a:lnT>
                  </a:tcPr>
                </a:tc>
              </a:tr>
              <a:tr h="380625">
                <a:tc>
                  <a:txBody>
                    <a:bodyPr/>
                    <a:lstStyle/>
                    <a:p>
                      <a:pPr indent="0" lvl="0" marL="0" rtl="0" algn="ctr">
                        <a:lnSpc>
                          <a:spcPct val="115000"/>
                        </a:lnSpc>
                        <a:spcBef>
                          <a:spcPts val="1200"/>
                        </a:spcBef>
                        <a:spcAft>
                          <a:spcPts val="0"/>
                        </a:spcAft>
                        <a:buNone/>
                      </a:pPr>
                      <a:r>
                        <a:rPr lang="en" sz="1000"/>
                        <a:t>Reproduced</a:t>
                      </a:r>
                      <a:endParaRPr sz="1000"/>
                    </a:p>
                  </a:txBody>
                  <a:tcPr marT="0" marB="0" marR="0" marL="0">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 sz="1000"/>
                        <a:t>86.1</a:t>
                      </a:r>
                      <a:endParaRPr sz="1000"/>
                    </a:p>
                  </a:txBody>
                  <a:tcPr marT="0" marB="0" marR="0" marL="0">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 sz="1000"/>
                        <a:t>0.52</a:t>
                      </a:r>
                      <a:endParaRPr sz="1000"/>
                    </a:p>
                  </a:txBody>
                  <a:tcPr marT="0" marB="0" marR="0" marL="0">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 sz="1000"/>
                        <a:t>0.95</a:t>
                      </a:r>
                      <a:endParaRPr sz="1000"/>
                    </a:p>
                  </a:txBody>
                  <a:tcPr marT="0" marB="0" marR="0" marL="0">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 sz="1000"/>
                        <a:t>0.61</a:t>
                      </a:r>
                      <a:endParaRPr sz="1000"/>
                    </a:p>
                  </a:txBody>
                  <a:tcPr marT="0" marB="0" marR="0" marL="0">
                    <a:lnB cap="flat" cmpd="sng" w="19050">
                      <a:solidFill>
                        <a:srgbClr val="000000"/>
                      </a:solidFill>
                      <a:prstDash val="solid"/>
                      <a:round/>
                      <a:headEnd len="sm" w="sm" type="none"/>
                      <a:tailEnd len="sm" w="sm" type="none"/>
                    </a:lnB>
                  </a:tcPr>
                </a:tc>
              </a:tr>
            </a:tbl>
          </a:graphicData>
        </a:graphic>
      </p:graphicFrame>
      <p:sp>
        <p:nvSpPr>
          <p:cNvPr id="259" name="Google Shape;259;p28"/>
          <p:cNvSpPr txBox="1"/>
          <p:nvPr/>
        </p:nvSpPr>
        <p:spPr>
          <a:xfrm>
            <a:off x="1418325" y="2895175"/>
            <a:ext cx="2994000" cy="6324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b="1" lang="en"/>
              <a:t>SVM rbf</a:t>
            </a:r>
            <a:endParaRPr b="1"/>
          </a:p>
        </p:txBody>
      </p:sp>
      <p:pic>
        <p:nvPicPr>
          <p:cNvPr id="260" name="Google Shape;260;p28"/>
          <p:cNvPicPr preferRelativeResize="0"/>
          <p:nvPr/>
        </p:nvPicPr>
        <p:blipFill>
          <a:blip r:embed="rId5">
            <a:alphaModFix/>
          </a:blip>
          <a:stretch>
            <a:fillRect/>
          </a:stretch>
        </p:blipFill>
        <p:spPr>
          <a:xfrm>
            <a:off x="440675" y="849300"/>
            <a:ext cx="4949300" cy="22030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9"/>
          <p:cNvSpPr txBox="1"/>
          <p:nvPr>
            <p:ph type="title"/>
          </p:nvPr>
        </p:nvSpPr>
        <p:spPr>
          <a:xfrm>
            <a:off x="-150" y="0"/>
            <a:ext cx="7401900" cy="8493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sz="3400"/>
              <a:t>Random Forest</a:t>
            </a:r>
            <a:r>
              <a:rPr lang="en" sz="3400"/>
              <a:t>(without oversampling)</a:t>
            </a:r>
            <a:endParaRPr sz="3400"/>
          </a:p>
        </p:txBody>
      </p:sp>
      <p:pic>
        <p:nvPicPr>
          <p:cNvPr id="267" name="Google Shape;267;p29"/>
          <p:cNvPicPr preferRelativeResize="0"/>
          <p:nvPr/>
        </p:nvPicPr>
        <p:blipFill rotWithShape="1">
          <a:blip r:embed="rId3">
            <a:alphaModFix/>
          </a:blip>
          <a:srcRect b="0" l="0" r="20280" t="0"/>
          <a:stretch/>
        </p:blipFill>
        <p:spPr>
          <a:xfrm>
            <a:off x="6208625" y="467325"/>
            <a:ext cx="2935225" cy="4001525"/>
          </a:xfrm>
          <a:prstGeom prst="rect">
            <a:avLst/>
          </a:prstGeom>
          <a:noFill/>
          <a:ln>
            <a:noFill/>
          </a:ln>
        </p:spPr>
      </p:pic>
      <p:grpSp>
        <p:nvGrpSpPr>
          <p:cNvPr id="268" name="Google Shape;268;p29"/>
          <p:cNvGrpSpPr/>
          <p:nvPr/>
        </p:nvGrpSpPr>
        <p:grpSpPr>
          <a:xfrm>
            <a:off x="-150" y="4761900"/>
            <a:ext cx="9144000" cy="381600"/>
            <a:chOff x="-150" y="4761900"/>
            <a:chExt cx="9144000" cy="381600"/>
          </a:xfrm>
        </p:grpSpPr>
        <p:sp>
          <p:nvSpPr>
            <p:cNvPr id="269" name="Google Shape;269;p29"/>
            <p:cNvSpPr/>
            <p:nvPr/>
          </p:nvSpPr>
          <p:spPr>
            <a:xfrm>
              <a:off x="-150" y="4761900"/>
              <a:ext cx="9144000" cy="381600"/>
            </a:xfrm>
            <a:prstGeom prst="rect">
              <a:avLst/>
            </a:prstGeom>
            <a:solidFill>
              <a:srgbClr val="002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0" name="Google Shape;270;p29"/>
            <p:cNvPicPr preferRelativeResize="0"/>
            <p:nvPr/>
          </p:nvPicPr>
          <p:blipFill>
            <a:blip r:embed="rId4">
              <a:alphaModFix/>
            </a:blip>
            <a:stretch>
              <a:fillRect/>
            </a:stretch>
          </p:blipFill>
          <p:spPr>
            <a:xfrm>
              <a:off x="84625" y="4830825"/>
              <a:ext cx="1997205" cy="243750"/>
            </a:xfrm>
            <a:prstGeom prst="rect">
              <a:avLst/>
            </a:prstGeom>
            <a:noFill/>
            <a:ln>
              <a:noFill/>
            </a:ln>
          </p:spPr>
        </p:pic>
      </p:grpSp>
      <p:pic>
        <p:nvPicPr>
          <p:cNvPr id="271" name="Google Shape;271;p29"/>
          <p:cNvPicPr preferRelativeResize="0"/>
          <p:nvPr/>
        </p:nvPicPr>
        <p:blipFill>
          <a:blip r:embed="rId5">
            <a:alphaModFix/>
          </a:blip>
          <a:stretch>
            <a:fillRect/>
          </a:stretch>
        </p:blipFill>
        <p:spPr>
          <a:xfrm>
            <a:off x="131000" y="707425"/>
            <a:ext cx="5402124" cy="2393550"/>
          </a:xfrm>
          <a:prstGeom prst="rect">
            <a:avLst/>
          </a:prstGeom>
          <a:noFill/>
          <a:ln>
            <a:noFill/>
          </a:ln>
        </p:spPr>
      </p:pic>
      <p:graphicFrame>
        <p:nvGraphicFramePr>
          <p:cNvPr id="272" name="Google Shape;272;p29"/>
          <p:cNvGraphicFramePr/>
          <p:nvPr/>
        </p:nvGraphicFramePr>
        <p:xfrm>
          <a:off x="0" y="3337938"/>
          <a:ext cx="3000000" cy="3000000"/>
        </p:xfrm>
        <a:graphic>
          <a:graphicData uri="http://schemas.openxmlformats.org/drawingml/2006/table">
            <a:tbl>
              <a:tblPr>
                <a:noFill/>
                <a:tableStyleId>{402B9D91-95A9-4226-A89B-22245EFFA3EE}</a:tableStyleId>
              </a:tblPr>
              <a:tblGrid>
                <a:gridCol w="1076325"/>
                <a:gridCol w="1123950"/>
                <a:gridCol w="1466850"/>
                <a:gridCol w="1619250"/>
                <a:gridCol w="1000125"/>
              </a:tblGrid>
              <a:tr h="454075">
                <a:tc>
                  <a:txBody>
                    <a:bodyPr/>
                    <a:lstStyle/>
                    <a:p>
                      <a:pPr indent="0" lvl="0" marL="0" rtl="0" algn="ctr">
                        <a:lnSpc>
                          <a:spcPct val="115000"/>
                        </a:lnSpc>
                        <a:spcBef>
                          <a:spcPts val="1200"/>
                        </a:spcBef>
                        <a:spcAft>
                          <a:spcPts val="0"/>
                        </a:spcAft>
                        <a:buNone/>
                      </a:pPr>
                      <a:r>
                        <a:rPr lang="en" sz="1000"/>
                        <a:t>Classifier</a:t>
                      </a:r>
                      <a:endParaRPr sz="1000"/>
                    </a:p>
                  </a:txBody>
                  <a:tcPr marT="0" marB="0" marR="0" marL="0">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 sz="1000"/>
                        <a:t>Accuracy (%)</a:t>
                      </a:r>
                      <a:endParaRPr sz="1000"/>
                    </a:p>
                  </a:txBody>
                  <a:tcPr marT="0" marB="0" marR="0" marL="0">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 sz="1000"/>
                        <a:t>True-positive rate (TPR)</a:t>
                      </a:r>
                      <a:endParaRPr sz="1000"/>
                    </a:p>
                  </a:txBody>
                  <a:tcPr marT="0" marB="0" marR="0" marL="0">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 sz="1000"/>
                        <a:t>True-negative rate (TNR)</a:t>
                      </a:r>
                      <a:endParaRPr sz="1000"/>
                    </a:p>
                  </a:txBody>
                  <a:tcPr marT="0" marB="0" marR="0" marL="0">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 sz="1000"/>
                        <a:t>F1 Score</a:t>
                      </a:r>
                      <a:endParaRPr sz="1000"/>
                    </a:p>
                  </a:txBody>
                  <a:tcPr marT="0" marB="0" marR="0" marL="0">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445050">
                <a:tc>
                  <a:txBody>
                    <a:bodyPr/>
                    <a:lstStyle/>
                    <a:p>
                      <a:pPr indent="0" lvl="0" marL="0" rtl="0" algn="ctr">
                        <a:lnSpc>
                          <a:spcPct val="115000"/>
                        </a:lnSpc>
                        <a:spcBef>
                          <a:spcPts val="1200"/>
                        </a:spcBef>
                        <a:spcAft>
                          <a:spcPts val="0"/>
                        </a:spcAft>
                        <a:buNone/>
                      </a:pPr>
                      <a:r>
                        <a:rPr lang="en" sz="1000"/>
                        <a:t>Original paper</a:t>
                      </a:r>
                      <a:endParaRPr sz="1000"/>
                    </a:p>
                  </a:txBody>
                  <a:tcPr marT="0" marB="0" marR="0" marL="0">
                    <a:lnT cap="flat" cmpd="sng" w="19050">
                      <a:solidFill>
                        <a:srgbClr val="000000"/>
                      </a:solidFill>
                      <a:prstDash val="solid"/>
                      <a:round/>
                      <a:headEnd len="sm" w="sm" type="none"/>
                      <a:tailEnd len="sm" w="sm" type="none"/>
                    </a:lnT>
                  </a:tcPr>
                </a:tc>
                <a:tc>
                  <a:txBody>
                    <a:bodyPr/>
                    <a:lstStyle/>
                    <a:p>
                      <a:pPr indent="0" lvl="0" marL="0" rtl="0" algn="ctr">
                        <a:lnSpc>
                          <a:spcPct val="115000"/>
                        </a:lnSpc>
                        <a:spcBef>
                          <a:spcPts val="1200"/>
                        </a:spcBef>
                        <a:spcAft>
                          <a:spcPts val="0"/>
                        </a:spcAft>
                        <a:buNone/>
                      </a:pPr>
                      <a:r>
                        <a:rPr lang="en" sz="1000"/>
                        <a:t>89.5</a:t>
                      </a:r>
                      <a:endParaRPr sz="1000"/>
                    </a:p>
                  </a:txBody>
                  <a:tcPr marT="0" marB="0" marR="0" marL="0">
                    <a:lnT cap="flat" cmpd="sng" w="19050">
                      <a:solidFill>
                        <a:srgbClr val="000000"/>
                      </a:solidFill>
                      <a:prstDash val="solid"/>
                      <a:round/>
                      <a:headEnd len="sm" w="sm" type="none"/>
                      <a:tailEnd len="sm" w="sm" type="none"/>
                    </a:lnT>
                  </a:tcPr>
                </a:tc>
                <a:tc>
                  <a:txBody>
                    <a:bodyPr/>
                    <a:lstStyle/>
                    <a:p>
                      <a:pPr indent="0" lvl="0" marL="0" rtl="0" algn="ctr">
                        <a:lnSpc>
                          <a:spcPct val="115000"/>
                        </a:lnSpc>
                        <a:spcBef>
                          <a:spcPts val="1200"/>
                        </a:spcBef>
                        <a:spcAft>
                          <a:spcPts val="0"/>
                        </a:spcAft>
                        <a:buNone/>
                      </a:pPr>
                      <a:r>
                        <a:rPr lang="en" sz="1000"/>
                        <a:t>0.57</a:t>
                      </a:r>
                      <a:endParaRPr sz="1000"/>
                    </a:p>
                  </a:txBody>
                  <a:tcPr marT="0" marB="0" marR="0" marL="0">
                    <a:lnT cap="flat" cmpd="sng" w="19050">
                      <a:solidFill>
                        <a:srgbClr val="000000"/>
                      </a:solidFill>
                      <a:prstDash val="solid"/>
                      <a:round/>
                      <a:headEnd len="sm" w="sm" type="none"/>
                      <a:tailEnd len="sm" w="sm" type="none"/>
                    </a:lnT>
                  </a:tcPr>
                </a:tc>
                <a:tc>
                  <a:txBody>
                    <a:bodyPr/>
                    <a:lstStyle/>
                    <a:p>
                      <a:pPr indent="0" lvl="0" marL="0" rtl="0" algn="ctr">
                        <a:lnSpc>
                          <a:spcPct val="115000"/>
                        </a:lnSpc>
                        <a:spcBef>
                          <a:spcPts val="1200"/>
                        </a:spcBef>
                        <a:spcAft>
                          <a:spcPts val="0"/>
                        </a:spcAft>
                        <a:buNone/>
                      </a:pPr>
                      <a:r>
                        <a:rPr lang="en" sz="1000"/>
                        <a:t>0.96</a:t>
                      </a:r>
                      <a:endParaRPr sz="1000"/>
                    </a:p>
                  </a:txBody>
                  <a:tcPr marT="0" marB="0" marR="0" marL="0">
                    <a:lnT cap="flat" cmpd="sng" w="19050">
                      <a:solidFill>
                        <a:srgbClr val="000000"/>
                      </a:solidFill>
                      <a:prstDash val="solid"/>
                      <a:round/>
                      <a:headEnd len="sm" w="sm" type="none"/>
                      <a:tailEnd len="sm" w="sm" type="none"/>
                    </a:lnT>
                  </a:tcPr>
                </a:tc>
                <a:tc>
                  <a:txBody>
                    <a:bodyPr/>
                    <a:lstStyle/>
                    <a:p>
                      <a:pPr indent="0" lvl="0" marL="0" rtl="0" algn="ctr">
                        <a:lnSpc>
                          <a:spcPct val="115000"/>
                        </a:lnSpc>
                        <a:spcBef>
                          <a:spcPts val="1200"/>
                        </a:spcBef>
                        <a:spcAft>
                          <a:spcPts val="0"/>
                        </a:spcAft>
                        <a:buNone/>
                      </a:pPr>
                      <a:r>
                        <a:rPr lang="en" sz="1000"/>
                        <a:t>0.58</a:t>
                      </a:r>
                      <a:endParaRPr sz="1000"/>
                    </a:p>
                  </a:txBody>
                  <a:tcPr marT="0" marB="0" marR="0" marL="0">
                    <a:lnT cap="flat" cmpd="sng" w="19050">
                      <a:solidFill>
                        <a:srgbClr val="000000"/>
                      </a:solidFill>
                      <a:prstDash val="solid"/>
                      <a:round/>
                      <a:headEnd len="sm" w="sm" type="none"/>
                      <a:tailEnd len="sm" w="sm" type="none"/>
                    </a:lnT>
                  </a:tcPr>
                </a:tc>
              </a:tr>
              <a:tr h="445050">
                <a:tc>
                  <a:txBody>
                    <a:bodyPr/>
                    <a:lstStyle/>
                    <a:p>
                      <a:pPr indent="0" lvl="0" marL="0" rtl="0" algn="ctr">
                        <a:lnSpc>
                          <a:spcPct val="115000"/>
                        </a:lnSpc>
                        <a:spcBef>
                          <a:spcPts val="1200"/>
                        </a:spcBef>
                        <a:spcAft>
                          <a:spcPts val="0"/>
                        </a:spcAft>
                        <a:buNone/>
                      </a:pPr>
                      <a:r>
                        <a:rPr lang="en" sz="1000"/>
                        <a:t>Reproduced</a:t>
                      </a:r>
                      <a:endParaRPr sz="1000"/>
                    </a:p>
                  </a:txBody>
                  <a:tcPr marT="0" marB="0" marR="0" marL="0">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 sz="1000"/>
                        <a:t>89.5</a:t>
                      </a:r>
                      <a:endParaRPr sz="1000"/>
                    </a:p>
                  </a:txBody>
                  <a:tcPr marT="0" marB="0" marR="0" marL="0">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 sz="1000"/>
                        <a:t>0.66</a:t>
                      </a:r>
                      <a:endParaRPr sz="1000"/>
                    </a:p>
                  </a:txBody>
                  <a:tcPr marT="0" marB="0" marR="0" marL="0">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 sz="1000"/>
                        <a:t>0.93</a:t>
                      </a:r>
                      <a:endParaRPr sz="1000"/>
                    </a:p>
                  </a:txBody>
                  <a:tcPr marT="0" marB="0" marR="0" marL="0">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 sz="1000"/>
                        <a:t>0.63</a:t>
                      </a:r>
                      <a:endParaRPr sz="1000"/>
                    </a:p>
                  </a:txBody>
                  <a:tcPr marT="0" marB="0" marR="0" marL="0">
                    <a:lnB cap="flat" cmpd="sng" w="19050">
                      <a:solidFill>
                        <a:srgbClr val="000000"/>
                      </a:solidFill>
                      <a:prstDash val="solid"/>
                      <a:round/>
                      <a:headEnd len="sm" w="sm" type="none"/>
                      <a:tailEnd len="sm" w="sm" type="none"/>
                    </a:lnB>
                  </a:tcPr>
                </a:tc>
              </a:tr>
            </a:tbl>
          </a:graphicData>
        </a:graphic>
      </p:graphicFrame>
      <p:sp>
        <p:nvSpPr>
          <p:cNvPr id="273" name="Google Shape;273;p29"/>
          <p:cNvSpPr txBox="1"/>
          <p:nvPr/>
        </p:nvSpPr>
        <p:spPr>
          <a:xfrm>
            <a:off x="1816150" y="2751075"/>
            <a:ext cx="2205600" cy="774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b="1" lang="en"/>
              <a:t>Random Forest</a:t>
            </a:r>
            <a:endParaRPr b="1"/>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0"/>
          <p:cNvSpPr txBox="1"/>
          <p:nvPr>
            <p:ph type="title"/>
          </p:nvPr>
        </p:nvSpPr>
        <p:spPr>
          <a:xfrm>
            <a:off x="-150" y="0"/>
            <a:ext cx="7401900" cy="8493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 sz="3400"/>
              <a:t>Random Forest(with oversampling)</a:t>
            </a:r>
            <a:endParaRPr sz="3400"/>
          </a:p>
        </p:txBody>
      </p:sp>
      <p:pic>
        <p:nvPicPr>
          <p:cNvPr id="280" name="Google Shape;280;p30"/>
          <p:cNvPicPr preferRelativeResize="0"/>
          <p:nvPr/>
        </p:nvPicPr>
        <p:blipFill rotWithShape="1">
          <a:blip r:embed="rId3">
            <a:alphaModFix/>
          </a:blip>
          <a:srcRect b="0" l="0" r="20280" t="0"/>
          <a:stretch/>
        </p:blipFill>
        <p:spPr>
          <a:xfrm>
            <a:off x="6208625" y="467325"/>
            <a:ext cx="2935225" cy="4001525"/>
          </a:xfrm>
          <a:prstGeom prst="rect">
            <a:avLst/>
          </a:prstGeom>
          <a:noFill/>
          <a:ln>
            <a:noFill/>
          </a:ln>
        </p:spPr>
      </p:pic>
      <p:grpSp>
        <p:nvGrpSpPr>
          <p:cNvPr id="281" name="Google Shape;281;p30"/>
          <p:cNvGrpSpPr/>
          <p:nvPr/>
        </p:nvGrpSpPr>
        <p:grpSpPr>
          <a:xfrm>
            <a:off x="-150" y="4761900"/>
            <a:ext cx="9144000" cy="381600"/>
            <a:chOff x="-150" y="4761900"/>
            <a:chExt cx="9144000" cy="381600"/>
          </a:xfrm>
        </p:grpSpPr>
        <p:sp>
          <p:nvSpPr>
            <p:cNvPr id="282" name="Google Shape;282;p30"/>
            <p:cNvSpPr/>
            <p:nvPr/>
          </p:nvSpPr>
          <p:spPr>
            <a:xfrm>
              <a:off x="-150" y="4761900"/>
              <a:ext cx="9144000" cy="381600"/>
            </a:xfrm>
            <a:prstGeom prst="rect">
              <a:avLst/>
            </a:prstGeom>
            <a:solidFill>
              <a:srgbClr val="002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3" name="Google Shape;283;p30"/>
            <p:cNvPicPr preferRelativeResize="0"/>
            <p:nvPr/>
          </p:nvPicPr>
          <p:blipFill>
            <a:blip r:embed="rId4">
              <a:alphaModFix/>
            </a:blip>
            <a:stretch>
              <a:fillRect/>
            </a:stretch>
          </p:blipFill>
          <p:spPr>
            <a:xfrm>
              <a:off x="84625" y="4830825"/>
              <a:ext cx="1997205" cy="243750"/>
            </a:xfrm>
            <a:prstGeom prst="rect">
              <a:avLst/>
            </a:prstGeom>
            <a:noFill/>
            <a:ln>
              <a:noFill/>
            </a:ln>
          </p:spPr>
        </p:pic>
      </p:grpSp>
      <p:graphicFrame>
        <p:nvGraphicFramePr>
          <p:cNvPr id="284" name="Google Shape;284;p30"/>
          <p:cNvGraphicFramePr/>
          <p:nvPr/>
        </p:nvGraphicFramePr>
        <p:xfrm>
          <a:off x="-150" y="3388713"/>
          <a:ext cx="3000000" cy="3000000"/>
        </p:xfrm>
        <a:graphic>
          <a:graphicData uri="http://schemas.openxmlformats.org/drawingml/2006/table">
            <a:tbl>
              <a:tblPr>
                <a:noFill/>
                <a:tableStyleId>{402B9D91-95A9-4226-A89B-22245EFFA3EE}</a:tableStyleId>
              </a:tblPr>
              <a:tblGrid>
                <a:gridCol w="1076325"/>
                <a:gridCol w="1123950"/>
                <a:gridCol w="1466850"/>
                <a:gridCol w="1619250"/>
                <a:gridCol w="1000125"/>
              </a:tblGrid>
              <a:tr h="469925">
                <a:tc>
                  <a:txBody>
                    <a:bodyPr/>
                    <a:lstStyle/>
                    <a:p>
                      <a:pPr indent="0" lvl="0" marL="0" rtl="0" algn="ctr">
                        <a:lnSpc>
                          <a:spcPct val="115000"/>
                        </a:lnSpc>
                        <a:spcBef>
                          <a:spcPts val="1200"/>
                        </a:spcBef>
                        <a:spcAft>
                          <a:spcPts val="0"/>
                        </a:spcAft>
                        <a:buNone/>
                      </a:pPr>
                      <a:r>
                        <a:rPr lang="en" sz="1000"/>
                        <a:t>Classifier</a:t>
                      </a:r>
                      <a:endParaRPr sz="1000"/>
                    </a:p>
                  </a:txBody>
                  <a:tcPr marT="0" marB="0" marR="0" marL="0">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 sz="1000"/>
                        <a:t>Accuracy (%)</a:t>
                      </a:r>
                      <a:endParaRPr sz="1000"/>
                    </a:p>
                  </a:txBody>
                  <a:tcPr marT="0" marB="0" marR="0" marL="0">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 sz="1000"/>
                        <a:t>True-positive rate (TPR)</a:t>
                      </a:r>
                      <a:endParaRPr sz="1000"/>
                    </a:p>
                  </a:txBody>
                  <a:tcPr marT="0" marB="0" marR="0" marL="0">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 sz="1000"/>
                        <a:t>True-negative rate (TNR)</a:t>
                      </a:r>
                      <a:endParaRPr sz="1000"/>
                    </a:p>
                  </a:txBody>
                  <a:tcPr marT="0" marB="0" marR="0" marL="0">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 sz="1000"/>
                        <a:t>F1 Score</a:t>
                      </a:r>
                      <a:endParaRPr sz="1000"/>
                    </a:p>
                  </a:txBody>
                  <a:tcPr marT="0" marB="0" marR="0" marL="0">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409675">
                <a:tc>
                  <a:txBody>
                    <a:bodyPr/>
                    <a:lstStyle/>
                    <a:p>
                      <a:pPr indent="0" lvl="0" marL="0" rtl="0" algn="ctr">
                        <a:lnSpc>
                          <a:spcPct val="115000"/>
                        </a:lnSpc>
                        <a:spcBef>
                          <a:spcPts val="1200"/>
                        </a:spcBef>
                        <a:spcAft>
                          <a:spcPts val="0"/>
                        </a:spcAft>
                        <a:buNone/>
                      </a:pPr>
                      <a:r>
                        <a:rPr lang="en" sz="1000"/>
                        <a:t>Original paper</a:t>
                      </a:r>
                      <a:endParaRPr sz="1000"/>
                    </a:p>
                  </a:txBody>
                  <a:tcPr marT="0" marB="0" marR="0" marL="0">
                    <a:lnT cap="flat" cmpd="sng" w="19050">
                      <a:solidFill>
                        <a:srgbClr val="000000"/>
                      </a:solidFill>
                      <a:prstDash val="solid"/>
                      <a:round/>
                      <a:headEnd len="sm" w="sm" type="none"/>
                      <a:tailEnd len="sm" w="sm" type="none"/>
                    </a:lnT>
                  </a:tcPr>
                </a:tc>
                <a:tc>
                  <a:txBody>
                    <a:bodyPr/>
                    <a:lstStyle/>
                    <a:p>
                      <a:pPr indent="0" lvl="0" marL="0" rtl="0" algn="ctr">
                        <a:lnSpc>
                          <a:spcPct val="115000"/>
                        </a:lnSpc>
                        <a:spcBef>
                          <a:spcPts val="1200"/>
                        </a:spcBef>
                        <a:spcAft>
                          <a:spcPts val="0"/>
                        </a:spcAft>
                        <a:buNone/>
                      </a:pPr>
                      <a:r>
                        <a:rPr lang="en" sz="1000"/>
                        <a:t>82.3</a:t>
                      </a:r>
                      <a:endParaRPr sz="1000"/>
                    </a:p>
                  </a:txBody>
                  <a:tcPr marT="0" marB="0" marR="0" marL="0">
                    <a:lnT cap="flat" cmpd="sng" w="19050">
                      <a:solidFill>
                        <a:srgbClr val="000000"/>
                      </a:solidFill>
                      <a:prstDash val="solid"/>
                      <a:round/>
                      <a:headEnd len="sm" w="sm" type="none"/>
                      <a:tailEnd len="sm" w="sm" type="none"/>
                    </a:lnT>
                  </a:tcPr>
                </a:tc>
                <a:tc>
                  <a:txBody>
                    <a:bodyPr/>
                    <a:lstStyle/>
                    <a:p>
                      <a:pPr indent="0" lvl="0" marL="0" rtl="0" algn="ctr">
                        <a:lnSpc>
                          <a:spcPct val="115000"/>
                        </a:lnSpc>
                        <a:spcBef>
                          <a:spcPts val="1200"/>
                        </a:spcBef>
                        <a:spcAft>
                          <a:spcPts val="0"/>
                        </a:spcAft>
                        <a:buNone/>
                      </a:pPr>
                      <a:r>
                        <a:rPr lang="en" sz="1000"/>
                        <a:t>0.74</a:t>
                      </a:r>
                      <a:endParaRPr sz="1000"/>
                    </a:p>
                  </a:txBody>
                  <a:tcPr marT="0" marB="0" marR="0" marL="0">
                    <a:lnT cap="flat" cmpd="sng" w="19050">
                      <a:solidFill>
                        <a:srgbClr val="000000"/>
                      </a:solidFill>
                      <a:prstDash val="solid"/>
                      <a:round/>
                      <a:headEnd len="sm" w="sm" type="none"/>
                      <a:tailEnd len="sm" w="sm" type="none"/>
                    </a:lnT>
                  </a:tcPr>
                </a:tc>
                <a:tc>
                  <a:txBody>
                    <a:bodyPr/>
                    <a:lstStyle/>
                    <a:p>
                      <a:pPr indent="0" lvl="0" marL="0" rtl="0" algn="ctr">
                        <a:lnSpc>
                          <a:spcPct val="115000"/>
                        </a:lnSpc>
                        <a:spcBef>
                          <a:spcPts val="1200"/>
                        </a:spcBef>
                        <a:spcAft>
                          <a:spcPts val="0"/>
                        </a:spcAft>
                        <a:buNone/>
                      </a:pPr>
                      <a:r>
                        <a:rPr lang="en" sz="1000"/>
                        <a:t>0.90</a:t>
                      </a:r>
                      <a:endParaRPr sz="1000"/>
                    </a:p>
                  </a:txBody>
                  <a:tcPr marT="0" marB="0" marR="0" marL="0">
                    <a:lnT cap="flat" cmpd="sng" w="19050">
                      <a:solidFill>
                        <a:srgbClr val="000000"/>
                      </a:solidFill>
                      <a:prstDash val="solid"/>
                      <a:round/>
                      <a:headEnd len="sm" w="sm" type="none"/>
                      <a:tailEnd len="sm" w="sm" type="none"/>
                    </a:lnT>
                  </a:tcPr>
                </a:tc>
                <a:tc>
                  <a:txBody>
                    <a:bodyPr/>
                    <a:lstStyle/>
                    <a:p>
                      <a:pPr indent="0" lvl="0" marL="0" rtl="0" algn="ctr">
                        <a:lnSpc>
                          <a:spcPct val="115000"/>
                        </a:lnSpc>
                        <a:spcBef>
                          <a:spcPts val="1200"/>
                        </a:spcBef>
                        <a:spcAft>
                          <a:spcPts val="0"/>
                        </a:spcAft>
                        <a:buNone/>
                      </a:pPr>
                      <a:r>
                        <a:rPr lang="en" sz="1000"/>
                        <a:t>0.81</a:t>
                      </a:r>
                      <a:endParaRPr sz="1000"/>
                    </a:p>
                  </a:txBody>
                  <a:tcPr marT="0" marB="0" marR="0" marL="0">
                    <a:lnT cap="flat" cmpd="sng" w="19050">
                      <a:solidFill>
                        <a:srgbClr val="000000"/>
                      </a:solidFill>
                      <a:prstDash val="solid"/>
                      <a:round/>
                      <a:headEnd len="sm" w="sm" type="none"/>
                      <a:tailEnd len="sm" w="sm" type="none"/>
                    </a:lnT>
                  </a:tcPr>
                </a:tc>
              </a:tr>
              <a:tr h="409675">
                <a:tc>
                  <a:txBody>
                    <a:bodyPr/>
                    <a:lstStyle/>
                    <a:p>
                      <a:pPr indent="0" lvl="0" marL="0" rtl="0" algn="ctr">
                        <a:lnSpc>
                          <a:spcPct val="115000"/>
                        </a:lnSpc>
                        <a:spcBef>
                          <a:spcPts val="1200"/>
                        </a:spcBef>
                        <a:spcAft>
                          <a:spcPts val="0"/>
                        </a:spcAft>
                        <a:buNone/>
                      </a:pPr>
                      <a:r>
                        <a:rPr lang="en" sz="1000"/>
                        <a:t>Reproduced</a:t>
                      </a:r>
                      <a:endParaRPr sz="1000"/>
                    </a:p>
                  </a:txBody>
                  <a:tcPr marT="0" marB="0" marR="0" marL="0">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 sz="1000"/>
                        <a:t>89.9</a:t>
                      </a:r>
                      <a:endParaRPr sz="1000"/>
                    </a:p>
                  </a:txBody>
                  <a:tcPr marT="0" marB="0" marR="0" marL="0">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 sz="1000"/>
                        <a:t>0.67</a:t>
                      </a:r>
                      <a:endParaRPr sz="1000"/>
                    </a:p>
                  </a:txBody>
                  <a:tcPr marT="0" marB="0" marR="0" marL="0">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 sz="1000"/>
                        <a:t>0.94</a:t>
                      </a:r>
                      <a:endParaRPr sz="1000"/>
                    </a:p>
                  </a:txBody>
                  <a:tcPr marT="0" marB="0" marR="0" marL="0">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 sz="1000"/>
                        <a:t>0.66</a:t>
                      </a:r>
                      <a:endParaRPr sz="1000"/>
                    </a:p>
                  </a:txBody>
                  <a:tcPr marT="0" marB="0" marR="0" marL="0">
                    <a:lnB cap="flat" cmpd="sng" w="19050">
                      <a:solidFill>
                        <a:srgbClr val="000000"/>
                      </a:solidFill>
                      <a:prstDash val="solid"/>
                      <a:round/>
                      <a:headEnd len="sm" w="sm" type="none"/>
                      <a:tailEnd len="sm" w="sm" type="none"/>
                    </a:lnB>
                  </a:tcPr>
                </a:tc>
              </a:tr>
            </a:tbl>
          </a:graphicData>
        </a:graphic>
      </p:graphicFrame>
      <p:sp>
        <p:nvSpPr>
          <p:cNvPr id="285" name="Google Shape;285;p30"/>
          <p:cNvSpPr txBox="1"/>
          <p:nvPr/>
        </p:nvSpPr>
        <p:spPr>
          <a:xfrm>
            <a:off x="1470000" y="2882050"/>
            <a:ext cx="2935200" cy="654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b="1" lang="en"/>
              <a:t>Random Forest</a:t>
            </a:r>
            <a:endParaRPr b="1"/>
          </a:p>
        </p:txBody>
      </p:sp>
      <p:pic>
        <p:nvPicPr>
          <p:cNvPr id="286" name="Google Shape;286;p30"/>
          <p:cNvPicPr preferRelativeResize="0"/>
          <p:nvPr/>
        </p:nvPicPr>
        <p:blipFill>
          <a:blip r:embed="rId5">
            <a:alphaModFix/>
          </a:blip>
          <a:stretch>
            <a:fillRect/>
          </a:stretch>
        </p:blipFill>
        <p:spPr>
          <a:xfrm>
            <a:off x="270300" y="765750"/>
            <a:ext cx="5192526" cy="23006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1"/>
          <p:cNvSpPr txBox="1"/>
          <p:nvPr>
            <p:ph type="title"/>
          </p:nvPr>
        </p:nvSpPr>
        <p:spPr>
          <a:xfrm>
            <a:off x="-150" y="0"/>
            <a:ext cx="9222900" cy="8493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sz="3400"/>
              <a:t>Multiple Layer Perceptron</a:t>
            </a:r>
            <a:r>
              <a:rPr lang="en" sz="3400"/>
              <a:t>(without oversampling)</a:t>
            </a:r>
            <a:endParaRPr sz="3400"/>
          </a:p>
        </p:txBody>
      </p:sp>
      <p:pic>
        <p:nvPicPr>
          <p:cNvPr id="293" name="Google Shape;293;p31"/>
          <p:cNvPicPr preferRelativeResize="0"/>
          <p:nvPr/>
        </p:nvPicPr>
        <p:blipFill rotWithShape="1">
          <a:blip r:embed="rId3">
            <a:alphaModFix/>
          </a:blip>
          <a:srcRect b="0" l="0" r="20280" t="0"/>
          <a:stretch/>
        </p:blipFill>
        <p:spPr>
          <a:xfrm>
            <a:off x="6208625" y="467325"/>
            <a:ext cx="2935225" cy="4001525"/>
          </a:xfrm>
          <a:prstGeom prst="rect">
            <a:avLst/>
          </a:prstGeom>
          <a:noFill/>
          <a:ln>
            <a:noFill/>
          </a:ln>
        </p:spPr>
      </p:pic>
      <p:grpSp>
        <p:nvGrpSpPr>
          <p:cNvPr id="294" name="Google Shape;294;p31"/>
          <p:cNvGrpSpPr/>
          <p:nvPr/>
        </p:nvGrpSpPr>
        <p:grpSpPr>
          <a:xfrm>
            <a:off x="-150" y="4761900"/>
            <a:ext cx="9144000" cy="381600"/>
            <a:chOff x="-150" y="4761900"/>
            <a:chExt cx="9144000" cy="381600"/>
          </a:xfrm>
        </p:grpSpPr>
        <p:sp>
          <p:nvSpPr>
            <p:cNvPr id="295" name="Google Shape;295;p31"/>
            <p:cNvSpPr/>
            <p:nvPr/>
          </p:nvSpPr>
          <p:spPr>
            <a:xfrm>
              <a:off x="-150" y="4761900"/>
              <a:ext cx="9144000" cy="381600"/>
            </a:xfrm>
            <a:prstGeom prst="rect">
              <a:avLst/>
            </a:prstGeom>
            <a:solidFill>
              <a:srgbClr val="002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6" name="Google Shape;296;p31"/>
            <p:cNvPicPr preferRelativeResize="0"/>
            <p:nvPr/>
          </p:nvPicPr>
          <p:blipFill>
            <a:blip r:embed="rId4">
              <a:alphaModFix/>
            </a:blip>
            <a:stretch>
              <a:fillRect/>
            </a:stretch>
          </p:blipFill>
          <p:spPr>
            <a:xfrm>
              <a:off x="84625" y="4830825"/>
              <a:ext cx="1997205" cy="243750"/>
            </a:xfrm>
            <a:prstGeom prst="rect">
              <a:avLst/>
            </a:prstGeom>
            <a:noFill/>
            <a:ln>
              <a:noFill/>
            </a:ln>
          </p:spPr>
        </p:pic>
      </p:grpSp>
      <p:pic>
        <p:nvPicPr>
          <p:cNvPr id="297" name="Google Shape;297;p31"/>
          <p:cNvPicPr preferRelativeResize="0"/>
          <p:nvPr/>
        </p:nvPicPr>
        <p:blipFill>
          <a:blip r:embed="rId5">
            <a:alphaModFix/>
          </a:blip>
          <a:stretch>
            <a:fillRect/>
          </a:stretch>
        </p:blipFill>
        <p:spPr>
          <a:xfrm>
            <a:off x="152400" y="779000"/>
            <a:ext cx="5306026" cy="2378175"/>
          </a:xfrm>
          <a:prstGeom prst="rect">
            <a:avLst/>
          </a:prstGeom>
          <a:noFill/>
          <a:ln>
            <a:noFill/>
          </a:ln>
        </p:spPr>
      </p:pic>
      <p:graphicFrame>
        <p:nvGraphicFramePr>
          <p:cNvPr id="298" name="Google Shape;298;p31"/>
          <p:cNvGraphicFramePr/>
          <p:nvPr/>
        </p:nvGraphicFramePr>
        <p:xfrm>
          <a:off x="152400" y="3426225"/>
          <a:ext cx="3000000" cy="3000000"/>
        </p:xfrm>
        <a:graphic>
          <a:graphicData uri="http://schemas.openxmlformats.org/drawingml/2006/table">
            <a:tbl>
              <a:tblPr>
                <a:noFill/>
                <a:tableStyleId>{402B9D91-95A9-4226-A89B-22245EFFA3EE}</a:tableStyleId>
              </a:tblPr>
              <a:tblGrid>
                <a:gridCol w="1033275"/>
                <a:gridCol w="1079000"/>
                <a:gridCol w="1408175"/>
                <a:gridCol w="1554475"/>
                <a:gridCol w="960100"/>
              </a:tblGrid>
              <a:tr h="469950">
                <a:tc>
                  <a:txBody>
                    <a:bodyPr/>
                    <a:lstStyle/>
                    <a:p>
                      <a:pPr indent="0" lvl="0" marL="0" rtl="0" algn="ctr">
                        <a:lnSpc>
                          <a:spcPct val="115000"/>
                        </a:lnSpc>
                        <a:spcBef>
                          <a:spcPts val="1200"/>
                        </a:spcBef>
                        <a:spcAft>
                          <a:spcPts val="0"/>
                        </a:spcAft>
                        <a:buNone/>
                      </a:pPr>
                      <a:r>
                        <a:rPr lang="en" sz="1000"/>
                        <a:t>Classifier</a:t>
                      </a:r>
                      <a:endParaRPr sz="1000"/>
                    </a:p>
                  </a:txBody>
                  <a:tcPr marT="0" marB="0" marR="0" marL="0">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 sz="1000"/>
                        <a:t>Accuracy (%)</a:t>
                      </a:r>
                      <a:endParaRPr sz="1000"/>
                    </a:p>
                  </a:txBody>
                  <a:tcPr marT="0" marB="0" marR="0" marL="0">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 sz="1000"/>
                        <a:t>True-positive rate (TPR)</a:t>
                      </a:r>
                      <a:endParaRPr sz="1000"/>
                    </a:p>
                  </a:txBody>
                  <a:tcPr marT="0" marB="0" marR="0" marL="0">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 sz="1000"/>
                        <a:t>True-negative rate (TNR)</a:t>
                      </a:r>
                      <a:endParaRPr sz="1000"/>
                    </a:p>
                  </a:txBody>
                  <a:tcPr marT="0" marB="0" marR="0" marL="0">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 sz="1000"/>
                        <a:t>F1 Score</a:t>
                      </a:r>
                      <a:endParaRPr sz="1000"/>
                    </a:p>
                  </a:txBody>
                  <a:tcPr marT="0" marB="0" marR="0" marL="0">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469950">
                <a:tc>
                  <a:txBody>
                    <a:bodyPr/>
                    <a:lstStyle/>
                    <a:p>
                      <a:pPr indent="0" lvl="0" marL="0" rtl="0" algn="ctr">
                        <a:lnSpc>
                          <a:spcPct val="115000"/>
                        </a:lnSpc>
                        <a:spcBef>
                          <a:spcPts val="1200"/>
                        </a:spcBef>
                        <a:spcAft>
                          <a:spcPts val="0"/>
                        </a:spcAft>
                        <a:buNone/>
                      </a:pPr>
                      <a:r>
                        <a:rPr lang="en" sz="1000"/>
                        <a:t>Original paper</a:t>
                      </a:r>
                      <a:endParaRPr sz="1000"/>
                    </a:p>
                  </a:txBody>
                  <a:tcPr marT="0" marB="0" marR="0" marL="0">
                    <a:lnT cap="flat" cmpd="sng" w="19050">
                      <a:solidFill>
                        <a:srgbClr val="000000"/>
                      </a:solidFill>
                      <a:prstDash val="solid"/>
                      <a:round/>
                      <a:headEnd len="sm" w="sm" type="none"/>
                      <a:tailEnd len="sm" w="sm" type="none"/>
                    </a:lnT>
                  </a:tcPr>
                </a:tc>
                <a:tc>
                  <a:txBody>
                    <a:bodyPr/>
                    <a:lstStyle/>
                    <a:p>
                      <a:pPr indent="0" lvl="0" marL="0" rtl="0" algn="ctr">
                        <a:lnSpc>
                          <a:spcPct val="115000"/>
                        </a:lnSpc>
                        <a:spcBef>
                          <a:spcPts val="1200"/>
                        </a:spcBef>
                        <a:spcAft>
                          <a:spcPts val="0"/>
                        </a:spcAft>
                        <a:buNone/>
                      </a:pPr>
                      <a:r>
                        <a:rPr lang="en" sz="1000"/>
                        <a:t>87.1</a:t>
                      </a:r>
                      <a:endParaRPr sz="1000"/>
                    </a:p>
                  </a:txBody>
                  <a:tcPr marT="0" marB="0" marR="0" marL="0">
                    <a:lnT cap="flat" cmpd="sng" w="19050">
                      <a:solidFill>
                        <a:srgbClr val="000000"/>
                      </a:solidFill>
                      <a:prstDash val="solid"/>
                      <a:round/>
                      <a:headEnd len="sm" w="sm" type="none"/>
                      <a:tailEnd len="sm" w="sm" type="none"/>
                    </a:lnT>
                  </a:tcPr>
                </a:tc>
                <a:tc>
                  <a:txBody>
                    <a:bodyPr/>
                    <a:lstStyle/>
                    <a:p>
                      <a:pPr indent="0" lvl="0" marL="0" rtl="0" algn="ctr">
                        <a:lnSpc>
                          <a:spcPct val="115000"/>
                        </a:lnSpc>
                        <a:spcBef>
                          <a:spcPts val="1200"/>
                        </a:spcBef>
                        <a:spcAft>
                          <a:spcPts val="0"/>
                        </a:spcAft>
                        <a:buNone/>
                      </a:pPr>
                      <a:r>
                        <a:rPr lang="en" sz="1000"/>
                        <a:t>0.54</a:t>
                      </a:r>
                      <a:endParaRPr sz="1000"/>
                    </a:p>
                  </a:txBody>
                  <a:tcPr marT="0" marB="0" marR="0" marL="0">
                    <a:lnT cap="flat" cmpd="sng" w="19050">
                      <a:solidFill>
                        <a:srgbClr val="000000"/>
                      </a:solidFill>
                      <a:prstDash val="solid"/>
                      <a:round/>
                      <a:headEnd len="sm" w="sm" type="none"/>
                      <a:tailEnd len="sm" w="sm" type="none"/>
                    </a:lnT>
                  </a:tcPr>
                </a:tc>
                <a:tc>
                  <a:txBody>
                    <a:bodyPr/>
                    <a:lstStyle/>
                    <a:p>
                      <a:pPr indent="0" lvl="0" marL="0" rtl="0" algn="ctr">
                        <a:lnSpc>
                          <a:spcPct val="115000"/>
                        </a:lnSpc>
                        <a:spcBef>
                          <a:spcPts val="1200"/>
                        </a:spcBef>
                        <a:spcAft>
                          <a:spcPts val="0"/>
                        </a:spcAft>
                        <a:buNone/>
                      </a:pPr>
                      <a:r>
                        <a:rPr lang="en" sz="1000"/>
                        <a:t>0.93</a:t>
                      </a:r>
                      <a:endParaRPr sz="1000"/>
                    </a:p>
                  </a:txBody>
                  <a:tcPr marT="0" marB="0" marR="0" marL="0">
                    <a:lnT cap="flat" cmpd="sng" w="19050">
                      <a:solidFill>
                        <a:srgbClr val="000000"/>
                      </a:solidFill>
                      <a:prstDash val="solid"/>
                      <a:round/>
                      <a:headEnd len="sm" w="sm" type="none"/>
                      <a:tailEnd len="sm" w="sm" type="none"/>
                    </a:lnT>
                  </a:tcPr>
                </a:tc>
                <a:tc>
                  <a:txBody>
                    <a:bodyPr/>
                    <a:lstStyle/>
                    <a:p>
                      <a:pPr indent="0" lvl="0" marL="0" rtl="0" algn="ctr">
                        <a:lnSpc>
                          <a:spcPct val="115000"/>
                        </a:lnSpc>
                        <a:spcBef>
                          <a:spcPts val="1200"/>
                        </a:spcBef>
                        <a:spcAft>
                          <a:spcPts val="0"/>
                        </a:spcAft>
                        <a:buNone/>
                      </a:pPr>
                      <a:r>
                        <a:rPr lang="en" sz="1000"/>
                        <a:t>0.56</a:t>
                      </a:r>
                      <a:endParaRPr sz="1000"/>
                    </a:p>
                  </a:txBody>
                  <a:tcPr marT="0" marB="0" marR="0" marL="0">
                    <a:lnT cap="flat" cmpd="sng" w="19050">
                      <a:solidFill>
                        <a:srgbClr val="000000"/>
                      </a:solidFill>
                      <a:prstDash val="solid"/>
                      <a:round/>
                      <a:headEnd len="sm" w="sm" type="none"/>
                      <a:tailEnd len="sm" w="sm" type="none"/>
                    </a:lnT>
                  </a:tcPr>
                </a:tc>
              </a:tr>
              <a:tr h="349425">
                <a:tc>
                  <a:txBody>
                    <a:bodyPr/>
                    <a:lstStyle/>
                    <a:p>
                      <a:pPr indent="0" lvl="0" marL="0" rtl="0" algn="ctr">
                        <a:lnSpc>
                          <a:spcPct val="115000"/>
                        </a:lnSpc>
                        <a:spcBef>
                          <a:spcPts val="1200"/>
                        </a:spcBef>
                        <a:spcAft>
                          <a:spcPts val="0"/>
                        </a:spcAft>
                        <a:buNone/>
                      </a:pPr>
                      <a:r>
                        <a:rPr lang="en" sz="1000"/>
                        <a:t>Reproduced</a:t>
                      </a:r>
                      <a:endParaRPr sz="1000"/>
                    </a:p>
                  </a:txBody>
                  <a:tcPr marT="0" marB="0" marR="0" marL="0">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 sz="1000"/>
                        <a:t>86.7</a:t>
                      </a:r>
                      <a:endParaRPr sz="1000"/>
                    </a:p>
                  </a:txBody>
                  <a:tcPr marT="0" marB="0" marR="0" marL="0">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 sz="1000"/>
                        <a:t>0.19</a:t>
                      </a:r>
                      <a:endParaRPr sz="1000"/>
                    </a:p>
                  </a:txBody>
                  <a:tcPr marT="0" marB="0" marR="0" marL="0">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 sz="1000"/>
                        <a:t>0.98</a:t>
                      </a:r>
                      <a:endParaRPr sz="1000"/>
                    </a:p>
                  </a:txBody>
                  <a:tcPr marT="0" marB="0" marR="0" marL="0">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 sz="1000"/>
                        <a:t>0.30</a:t>
                      </a:r>
                      <a:endParaRPr sz="1000"/>
                    </a:p>
                  </a:txBody>
                  <a:tcPr marT="0" marB="0" marR="0" marL="0">
                    <a:lnB cap="flat" cmpd="sng" w="19050">
                      <a:solidFill>
                        <a:srgbClr val="000000"/>
                      </a:solidFill>
                      <a:prstDash val="solid"/>
                      <a:round/>
                      <a:headEnd len="sm" w="sm" type="none"/>
                      <a:tailEnd len="sm" w="sm" type="none"/>
                    </a:lnB>
                  </a:tcPr>
                </a:tc>
              </a:tr>
            </a:tbl>
          </a:graphicData>
        </a:graphic>
      </p:graphicFrame>
      <p:sp>
        <p:nvSpPr>
          <p:cNvPr id="299" name="Google Shape;299;p31"/>
          <p:cNvSpPr txBox="1"/>
          <p:nvPr/>
        </p:nvSpPr>
        <p:spPr>
          <a:xfrm>
            <a:off x="1470725" y="2855850"/>
            <a:ext cx="2996400" cy="6717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b="1" lang="en"/>
              <a:t>MLP(# of hidden layers: 40)</a:t>
            </a:r>
            <a:endParaRPr b="1"/>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2"/>
          <p:cNvSpPr txBox="1"/>
          <p:nvPr>
            <p:ph type="title"/>
          </p:nvPr>
        </p:nvSpPr>
        <p:spPr>
          <a:xfrm>
            <a:off x="-150" y="0"/>
            <a:ext cx="9222900" cy="8493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 sz="3400"/>
              <a:t>Multiple Layer Perceptron(with oversampling)</a:t>
            </a:r>
            <a:endParaRPr sz="3400"/>
          </a:p>
        </p:txBody>
      </p:sp>
      <p:pic>
        <p:nvPicPr>
          <p:cNvPr id="306" name="Google Shape;306;p32"/>
          <p:cNvPicPr preferRelativeResize="0"/>
          <p:nvPr/>
        </p:nvPicPr>
        <p:blipFill rotWithShape="1">
          <a:blip r:embed="rId3">
            <a:alphaModFix/>
          </a:blip>
          <a:srcRect b="0" l="0" r="20280" t="0"/>
          <a:stretch/>
        </p:blipFill>
        <p:spPr>
          <a:xfrm>
            <a:off x="6208625" y="467325"/>
            <a:ext cx="2935225" cy="4001525"/>
          </a:xfrm>
          <a:prstGeom prst="rect">
            <a:avLst/>
          </a:prstGeom>
          <a:noFill/>
          <a:ln>
            <a:noFill/>
          </a:ln>
        </p:spPr>
      </p:pic>
      <p:grpSp>
        <p:nvGrpSpPr>
          <p:cNvPr id="307" name="Google Shape;307;p32"/>
          <p:cNvGrpSpPr/>
          <p:nvPr/>
        </p:nvGrpSpPr>
        <p:grpSpPr>
          <a:xfrm>
            <a:off x="-150" y="4761900"/>
            <a:ext cx="9144000" cy="381600"/>
            <a:chOff x="-150" y="4761900"/>
            <a:chExt cx="9144000" cy="381600"/>
          </a:xfrm>
        </p:grpSpPr>
        <p:sp>
          <p:nvSpPr>
            <p:cNvPr id="308" name="Google Shape;308;p32"/>
            <p:cNvSpPr/>
            <p:nvPr/>
          </p:nvSpPr>
          <p:spPr>
            <a:xfrm>
              <a:off x="-150" y="4761900"/>
              <a:ext cx="9144000" cy="381600"/>
            </a:xfrm>
            <a:prstGeom prst="rect">
              <a:avLst/>
            </a:prstGeom>
            <a:solidFill>
              <a:srgbClr val="002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9" name="Google Shape;309;p32"/>
            <p:cNvPicPr preferRelativeResize="0"/>
            <p:nvPr/>
          </p:nvPicPr>
          <p:blipFill>
            <a:blip r:embed="rId4">
              <a:alphaModFix/>
            </a:blip>
            <a:stretch>
              <a:fillRect/>
            </a:stretch>
          </p:blipFill>
          <p:spPr>
            <a:xfrm>
              <a:off x="84625" y="4830825"/>
              <a:ext cx="1997205" cy="243750"/>
            </a:xfrm>
            <a:prstGeom prst="rect">
              <a:avLst/>
            </a:prstGeom>
            <a:noFill/>
            <a:ln>
              <a:noFill/>
            </a:ln>
          </p:spPr>
        </p:pic>
      </p:grpSp>
      <p:graphicFrame>
        <p:nvGraphicFramePr>
          <p:cNvPr id="310" name="Google Shape;310;p32"/>
          <p:cNvGraphicFramePr/>
          <p:nvPr/>
        </p:nvGraphicFramePr>
        <p:xfrm>
          <a:off x="-150" y="3394025"/>
          <a:ext cx="3000000" cy="3000000"/>
        </p:xfrm>
        <a:graphic>
          <a:graphicData uri="http://schemas.openxmlformats.org/drawingml/2006/table">
            <a:tbl>
              <a:tblPr>
                <a:noFill/>
                <a:tableStyleId>{402B9D91-95A9-4226-A89B-22245EFFA3EE}</a:tableStyleId>
              </a:tblPr>
              <a:tblGrid>
                <a:gridCol w="1076325"/>
                <a:gridCol w="1123950"/>
                <a:gridCol w="1466850"/>
                <a:gridCol w="1619250"/>
                <a:gridCol w="1000125"/>
              </a:tblGrid>
              <a:tr h="469925">
                <a:tc>
                  <a:txBody>
                    <a:bodyPr/>
                    <a:lstStyle/>
                    <a:p>
                      <a:pPr indent="0" lvl="0" marL="0" rtl="0" algn="ctr">
                        <a:lnSpc>
                          <a:spcPct val="115000"/>
                        </a:lnSpc>
                        <a:spcBef>
                          <a:spcPts val="1200"/>
                        </a:spcBef>
                        <a:spcAft>
                          <a:spcPts val="0"/>
                        </a:spcAft>
                        <a:buNone/>
                      </a:pPr>
                      <a:r>
                        <a:rPr lang="en" sz="1000"/>
                        <a:t>Classifier</a:t>
                      </a:r>
                      <a:endParaRPr sz="1000"/>
                    </a:p>
                  </a:txBody>
                  <a:tcPr marT="0" marB="0" marR="0" marL="0">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 sz="1000"/>
                        <a:t>Accuracy (%)</a:t>
                      </a:r>
                      <a:endParaRPr sz="1000"/>
                    </a:p>
                  </a:txBody>
                  <a:tcPr marT="0" marB="0" marR="0" marL="0">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 sz="1000"/>
                        <a:t>True-positive rate (TPR)</a:t>
                      </a:r>
                      <a:endParaRPr sz="1000"/>
                    </a:p>
                  </a:txBody>
                  <a:tcPr marT="0" marB="0" marR="0" marL="0">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 sz="1000"/>
                        <a:t>True-negative rate (TNR)</a:t>
                      </a:r>
                      <a:endParaRPr sz="1000"/>
                    </a:p>
                  </a:txBody>
                  <a:tcPr marT="0" marB="0" marR="0" marL="0">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 sz="1000"/>
                        <a:t>F1 Score</a:t>
                      </a:r>
                      <a:endParaRPr sz="1000"/>
                    </a:p>
                  </a:txBody>
                  <a:tcPr marT="0" marB="0" marR="0" marL="0">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409675">
                <a:tc>
                  <a:txBody>
                    <a:bodyPr/>
                    <a:lstStyle/>
                    <a:p>
                      <a:pPr indent="0" lvl="0" marL="0" rtl="0" algn="ctr">
                        <a:lnSpc>
                          <a:spcPct val="115000"/>
                        </a:lnSpc>
                        <a:spcBef>
                          <a:spcPts val="1200"/>
                        </a:spcBef>
                        <a:spcAft>
                          <a:spcPts val="0"/>
                        </a:spcAft>
                        <a:buNone/>
                      </a:pPr>
                      <a:r>
                        <a:rPr lang="en" sz="1000"/>
                        <a:t>Original paper</a:t>
                      </a:r>
                      <a:endParaRPr sz="1000"/>
                    </a:p>
                  </a:txBody>
                  <a:tcPr marT="0" marB="0" marR="0" marL="0">
                    <a:lnT cap="flat" cmpd="sng" w="19050">
                      <a:solidFill>
                        <a:srgbClr val="000000"/>
                      </a:solidFill>
                      <a:prstDash val="solid"/>
                      <a:round/>
                      <a:headEnd len="sm" w="sm" type="none"/>
                      <a:tailEnd len="sm" w="sm" type="none"/>
                    </a:lnT>
                  </a:tcPr>
                </a:tc>
                <a:tc>
                  <a:txBody>
                    <a:bodyPr/>
                    <a:lstStyle/>
                    <a:p>
                      <a:pPr indent="0" lvl="0" marL="0" rtl="0" algn="ctr">
                        <a:lnSpc>
                          <a:spcPct val="115000"/>
                        </a:lnSpc>
                        <a:spcBef>
                          <a:spcPts val="1200"/>
                        </a:spcBef>
                        <a:spcAft>
                          <a:spcPts val="0"/>
                        </a:spcAft>
                        <a:buNone/>
                      </a:pPr>
                      <a:r>
                        <a:rPr lang="en" sz="1000"/>
                        <a:t>82.2</a:t>
                      </a:r>
                      <a:endParaRPr sz="1000"/>
                    </a:p>
                  </a:txBody>
                  <a:tcPr marT="0" marB="0" marR="0" marL="0">
                    <a:lnT cap="flat" cmpd="sng" w="19050">
                      <a:solidFill>
                        <a:srgbClr val="000000"/>
                      </a:solidFill>
                      <a:prstDash val="solid"/>
                      <a:round/>
                      <a:headEnd len="sm" w="sm" type="none"/>
                      <a:tailEnd len="sm" w="sm" type="none"/>
                    </a:lnT>
                  </a:tcPr>
                </a:tc>
                <a:tc>
                  <a:txBody>
                    <a:bodyPr/>
                    <a:lstStyle/>
                    <a:p>
                      <a:pPr indent="0" lvl="0" marL="0" rtl="0" algn="ctr">
                        <a:lnSpc>
                          <a:spcPct val="115000"/>
                        </a:lnSpc>
                        <a:spcBef>
                          <a:spcPts val="1200"/>
                        </a:spcBef>
                        <a:spcAft>
                          <a:spcPts val="0"/>
                        </a:spcAft>
                        <a:buNone/>
                      </a:pPr>
                      <a:r>
                        <a:rPr lang="en" sz="1000"/>
                        <a:t>0.82</a:t>
                      </a:r>
                      <a:endParaRPr sz="1000"/>
                    </a:p>
                  </a:txBody>
                  <a:tcPr marT="0" marB="0" marR="0" marL="0">
                    <a:lnT cap="flat" cmpd="sng" w="19050">
                      <a:solidFill>
                        <a:srgbClr val="000000"/>
                      </a:solidFill>
                      <a:prstDash val="solid"/>
                      <a:round/>
                      <a:headEnd len="sm" w="sm" type="none"/>
                      <a:tailEnd len="sm" w="sm" type="none"/>
                    </a:lnT>
                  </a:tcPr>
                </a:tc>
                <a:tc>
                  <a:txBody>
                    <a:bodyPr/>
                    <a:lstStyle/>
                    <a:p>
                      <a:pPr indent="0" lvl="0" marL="0" rtl="0" algn="ctr">
                        <a:lnSpc>
                          <a:spcPct val="115000"/>
                        </a:lnSpc>
                        <a:spcBef>
                          <a:spcPts val="1200"/>
                        </a:spcBef>
                        <a:spcAft>
                          <a:spcPts val="0"/>
                        </a:spcAft>
                        <a:buNone/>
                      </a:pPr>
                      <a:r>
                        <a:rPr lang="en" sz="1000"/>
                        <a:t>0.83</a:t>
                      </a:r>
                      <a:endParaRPr sz="1000"/>
                    </a:p>
                  </a:txBody>
                  <a:tcPr marT="0" marB="0" marR="0" marL="0">
                    <a:lnT cap="flat" cmpd="sng" w="19050">
                      <a:solidFill>
                        <a:srgbClr val="000000"/>
                      </a:solidFill>
                      <a:prstDash val="solid"/>
                      <a:round/>
                      <a:headEnd len="sm" w="sm" type="none"/>
                      <a:tailEnd len="sm" w="sm" type="none"/>
                    </a:lnT>
                  </a:tcPr>
                </a:tc>
                <a:tc>
                  <a:txBody>
                    <a:bodyPr/>
                    <a:lstStyle/>
                    <a:p>
                      <a:pPr indent="0" lvl="0" marL="0" rtl="0" algn="ctr">
                        <a:lnSpc>
                          <a:spcPct val="115000"/>
                        </a:lnSpc>
                        <a:spcBef>
                          <a:spcPts val="1200"/>
                        </a:spcBef>
                        <a:spcAft>
                          <a:spcPts val="0"/>
                        </a:spcAft>
                        <a:buNone/>
                      </a:pPr>
                      <a:r>
                        <a:rPr lang="en" sz="1000"/>
                        <a:t>0.82</a:t>
                      </a:r>
                      <a:endParaRPr sz="1000"/>
                    </a:p>
                  </a:txBody>
                  <a:tcPr marT="0" marB="0" marR="0" marL="0">
                    <a:lnT cap="flat" cmpd="sng" w="19050">
                      <a:solidFill>
                        <a:srgbClr val="000000"/>
                      </a:solidFill>
                      <a:prstDash val="solid"/>
                      <a:round/>
                      <a:headEnd len="sm" w="sm" type="none"/>
                      <a:tailEnd len="sm" w="sm" type="none"/>
                    </a:lnT>
                  </a:tcPr>
                </a:tc>
              </a:tr>
              <a:tr h="409675">
                <a:tc>
                  <a:txBody>
                    <a:bodyPr/>
                    <a:lstStyle/>
                    <a:p>
                      <a:pPr indent="0" lvl="0" marL="0" rtl="0" algn="ctr">
                        <a:lnSpc>
                          <a:spcPct val="115000"/>
                        </a:lnSpc>
                        <a:spcBef>
                          <a:spcPts val="1200"/>
                        </a:spcBef>
                        <a:spcAft>
                          <a:spcPts val="0"/>
                        </a:spcAft>
                        <a:buNone/>
                      </a:pPr>
                      <a:r>
                        <a:rPr lang="en" sz="1000"/>
                        <a:t>Reproduced</a:t>
                      </a:r>
                      <a:endParaRPr sz="1000"/>
                    </a:p>
                  </a:txBody>
                  <a:tcPr marT="0" marB="0" marR="0" marL="0">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 sz="1000"/>
                        <a:t>88.4</a:t>
                      </a:r>
                      <a:endParaRPr sz="1000"/>
                    </a:p>
                  </a:txBody>
                  <a:tcPr marT="0" marB="0" marR="0" marL="0">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 sz="1000"/>
                        <a:t>0.53</a:t>
                      </a:r>
                      <a:endParaRPr sz="1000"/>
                    </a:p>
                  </a:txBody>
                  <a:tcPr marT="0" marB="0" marR="0" marL="0">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 sz="1000"/>
                        <a:t>0.94</a:t>
                      </a:r>
                      <a:endParaRPr sz="1000"/>
                    </a:p>
                  </a:txBody>
                  <a:tcPr marT="0" marB="0" marR="0" marL="0">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 sz="1000"/>
                        <a:t>0.58</a:t>
                      </a:r>
                      <a:endParaRPr sz="1000"/>
                    </a:p>
                  </a:txBody>
                  <a:tcPr marT="0" marB="0" marR="0" marL="0">
                    <a:lnB cap="flat" cmpd="sng" w="19050">
                      <a:solidFill>
                        <a:srgbClr val="000000"/>
                      </a:solidFill>
                      <a:prstDash val="solid"/>
                      <a:round/>
                      <a:headEnd len="sm" w="sm" type="none"/>
                      <a:tailEnd len="sm" w="sm" type="none"/>
                    </a:lnB>
                  </a:tcPr>
                </a:tc>
              </a:tr>
            </a:tbl>
          </a:graphicData>
        </a:graphic>
      </p:graphicFrame>
      <p:sp>
        <p:nvSpPr>
          <p:cNvPr id="311" name="Google Shape;311;p32"/>
          <p:cNvSpPr txBox="1"/>
          <p:nvPr/>
        </p:nvSpPr>
        <p:spPr>
          <a:xfrm>
            <a:off x="1675500" y="2801225"/>
            <a:ext cx="2935200" cy="849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b="1" lang="en"/>
              <a:t>MLP(# of hidden layers: 40)</a:t>
            </a:r>
            <a:endParaRPr b="1"/>
          </a:p>
        </p:txBody>
      </p:sp>
      <p:pic>
        <p:nvPicPr>
          <p:cNvPr id="312" name="Google Shape;312;p32"/>
          <p:cNvPicPr preferRelativeResize="0"/>
          <p:nvPr/>
        </p:nvPicPr>
        <p:blipFill>
          <a:blip r:embed="rId5">
            <a:alphaModFix/>
          </a:blip>
          <a:stretch>
            <a:fillRect/>
          </a:stretch>
        </p:blipFill>
        <p:spPr>
          <a:xfrm>
            <a:off x="296500" y="849300"/>
            <a:ext cx="5048426" cy="2154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926825" y="905600"/>
            <a:ext cx="4521000" cy="2889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 sz="3400"/>
              <a:t>I.Introduction</a:t>
            </a:r>
            <a:endParaRPr sz="3400"/>
          </a:p>
          <a:p>
            <a:pPr indent="0" lvl="0" marL="0" rtl="0" algn="l">
              <a:lnSpc>
                <a:spcPct val="115000"/>
              </a:lnSpc>
              <a:spcBef>
                <a:spcPts val="0"/>
              </a:spcBef>
              <a:spcAft>
                <a:spcPts val="0"/>
              </a:spcAft>
              <a:buNone/>
            </a:pPr>
            <a:r>
              <a:t/>
            </a:r>
            <a:endParaRPr sz="3400"/>
          </a:p>
        </p:txBody>
      </p:sp>
      <p:pic>
        <p:nvPicPr>
          <p:cNvPr id="73" name="Google Shape;73;p15"/>
          <p:cNvPicPr preferRelativeResize="0"/>
          <p:nvPr/>
        </p:nvPicPr>
        <p:blipFill rotWithShape="1">
          <a:blip r:embed="rId3">
            <a:alphaModFix/>
          </a:blip>
          <a:srcRect b="0" l="0" r="20280" t="0"/>
          <a:stretch/>
        </p:blipFill>
        <p:spPr>
          <a:xfrm>
            <a:off x="6208625" y="467325"/>
            <a:ext cx="2935225" cy="4001525"/>
          </a:xfrm>
          <a:prstGeom prst="rect">
            <a:avLst/>
          </a:prstGeom>
          <a:noFill/>
          <a:ln>
            <a:noFill/>
          </a:ln>
        </p:spPr>
      </p:pic>
      <p:grpSp>
        <p:nvGrpSpPr>
          <p:cNvPr id="74" name="Google Shape;74;p15"/>
          <p:cNvGrpSpPr/>
          <p:nvPr/>
        </p:nvGrpSpPr>
        <p:grpSpPr>
          <a:xfrm>
            <a:off x="-150" y="4761900"/>
            <a:ext cx="9144000" cy="381600"/>
            <a:chOff x="-150" y="4761900"/>
            <a:chExt cx="9144000" cy="381600"/>
          </a:xfrm>
        </p:grpSpPr>
        <p:sp>
          <p:nvSpPr>
            <p:cNvPr id="75" name="Google Shape;75;p15"/>
            <p:cNvSpPr/>
            <p:nvPr/>
          </p:nvSpPr>
          <p:spPr>
            <a:xfrm>
              <a:off x="-150" y="4761900"/>
              <a:ext cx="9144000" cy="381600"/>
            </a:xfrm>
            <a:prstGeom prst="rect">
              <a:avLst/>
            </a:prstGeom>
            <a:solidFill>
              <a:srgbClr val="002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6" name="Google Shape;76;p15"/>
            <p:cNvPicPr preferRelativeResize="0"/>
            <p:nvPr/>
          </p:nvPicPr>
          <p:blipFill>
            <a:blip r:embed="rId4">
              <a:alphaModFix/>
            </a:blip>
            <a:stretch>
              <a:fillRect/>
            </a:stretch>
          </p:blipFill>
          <p:spPr>
            <a:xfrm>
              <a:off x="84625" y="4830825"/>
              <a:ext cx="1997205" cy="243750"/>
            </a:xfrm>
            <a:prstGeom prst="rect">
              <a:avLst/>
            </a:prstGeom>
            <a:noFill/>
            <a:ln>
              <a:noFill/>
            </a:ln>
          </p:spPr>
        </p:pic>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3"/>
          <p:cNvSpPr txBox="1"/>
          <p:nvPr>
            <p:ph type="title"/>
          </p:nvPr>
        </p:nvSpPr>
        <p:spPr>
          <a:xfrm>
            <a:off x="926825" y="905600"/>
            <a:ext cx="4521000" cy="2889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 sz="3400"/>
              <a:t>IV.Other Methods beyond Original Paper</a:t>
            </a:r>
            <a:endParaRPr sz="3400"/>
          </a:p>
        </p:txBody>
      </p:sp>
      <p:pic>
        <p:nvPicPr>
          <p:cNvPr id="319" name="Google Shape;319;p33"/>
          <p:cNvPicPr preferRelativeResize="0"/>
          <p:nvPr/>
        </p:nvPicPr>
        <p:blipFill rotWithShape="1">
          <a:blip r:embed="rId3">
            <a:alphaModFix/>
          </a:blip>
          <a:srcRect b="0" l="0" r="20280" t="0"/>
          <a:stretch/>
        </p:blipFill>
        <p:spPr>
          <a:xfrm>
            <a:off x="6208625" y="467325"/>
            <a:ext cx="2935225" cy="4001525"/>
          </a:xfrm>
          <a:prstGeom prst="rect">
            <a:avLst/>
          </a:prstGeom>
          <a:noFill/>
          <a:ln>
            <a:noFill/>
          </a:ln>
        </p:spPr>
      </p:pic>
      <p:grpSp>
        <p:nvGrpSpPr>
          <p:cNvPr id="320" name="Google Shape;320;p33"/>
          <p:cNvGrpSpPr/>
          <p:nvPr/>
        </p:nvGrpSpPr>
        <p:grpSpPr>
          <a:xfrm>
            <a:off x="-150" y="4761900"/>
            <a:ext cx="9144000" cy="381600"/>
            <a:chOff x="-150" y="4761900"/>
            <a:chExt cx="9144000" cy="381600"/>
          </a:xfrm>
        </p:grpSpPr>
        <p:sp>
          <p:nvSpPr>
            <p:cNvPr id="321" name="Google Shape;321;p33"/>
            <p:cNvSpPr/>
            <p:nvPr/>
          </p:nvSpPr>
          <p:spPr>
            <a:xfrm>
              <a:off x="-150" y="4761900"/>
              <a:ext cx="9144000" cy="381600"/>
            </a:xfrm>
            <a:prstGeom prst="rect">
              <a:avLst/>
            </a:prstGeom>
            <a:solidFill>
              <a:srgbClr val="002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2" name="Google Shape;322;p33"/>
            <p:cNvPicPr preferRelativeResize="0"/>
            <p:nvPr/>
          </p:nvPicPr>
          <p:blipFill>
            <a:blip r:embed="rId4">
              <a:alphaModFix/>
            </a:blip>
            <a:stretch>
              <a:fillRect/>
            </a:stretch>
          </p:blipFill>
          <p:spPr>
            <a:xfrm>
              <a:off x="84625" y="4830825"/>
              <a:ext cx="1997205" cy="243750"/>
            </a:xfrm>
            <a:prstGeom prst="rect">
              <a:avLst/>
            </a:prstGeom>
            <a:noFill/>
            <a:ln>
              <a:noFill/>
            </a:ln>
          </p:spPr>
        </p:pic>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4"/>
          <p:cNvSpPr txBox="1"/>
          <p:nvPr>
            <p:ph type="title"/>
          </p:nvPr>
        </p:nvSpPr>
        <p:spPr>
          <a:xfrm>
            <a:off x="175325" y="1901100"/>
            <a:ext cx="2196300" cy="753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 sz="3400"/>
              <a:t>Methods</a:t>
            </a:r>
            <a:endParaRPr sz="3400"/>
          </a:p>
        </p:txBody>
      </p:sp>
      <p:pic>
        <p:nvPicPr>
          <p:cNvPr id="329" name="Google Shape;329;p34"/>
          <p:cNvPicPr preferRelativeResize="0"/>
          <p:nvPr/>
        </p:nvPicPr>
        <p:blipFill rotWithShape="1">
          <a:blip r:embed="rId3">
            <a:alphaModFix/>
          </a:blip>
          <a:srcRect b="0" l="0" r="20280" t="0"/>
          <a:stretch/>
        </p:blipFill>
        <p:spPr>
          <a:xfrm>
            <a:off x="6208625" y="467325"/>
            <a:ext cx="2935225" cy="4001525"/>
          </a:xfrm>
          <a:prstGeom prst="rect">
            <a:avLst/>
          </a:prstGeom>
          <a:noFill/>
          <a:ln>
            <a:noFill/>
          </a:ln>
        </p:spPr>
      </p:pic>
      <p:grpSp>
        <p:nvGrpSpPr>
          <p:cNvPr id="330" name="Google Shape;330;p34"/>
          <p:cNvGrpSpPr/>
          <p:nvPr/>
        </p:nvGrpSpPr>
        <p:grpSpPr>
          <a:xfrm>
            <a:off x="-150" y="4761900"/>
            <a:ext cx="9144000" cy="381600"/>
            <a:chOff x="-150" y="4761900"/>
            <a:chExt cx="9144000" cy="381600"/>
          </a:xfrm>
        </p:grpSpPr>
        <p:sp>
          <p:nvSpPr>
            <p:cNvPr id="331" name="Google Shape;331;p34"/>
            <p:cNvSpPr/>
            <p:nvPr/>
          </p:nvSpPr>
          <p:spPr>
            <a:xfrm>
              <a:off x="-150" y="4761900"/>
              <a:ext cx="9144000" cy="381600"/>
            </a:xfrm>
            <a:prstGeom prst="rect">
              <a:avLst/>
            </a:prstGeom>
            <a:solidFill>
              <a:srgbClr val="002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32" name="Google Shape;332;p34"/>
            <p:cNvPicPr preferRelativeResize="0"/>
            <p:nvPr/>
          </p:nvPicPr>
          <p:blipFill>
            <a:blip r:embed="rId4">
              <a:alphaModFix/>
            </a:blip>
            <a:stretch>
              <a:fillRect/>
            </a:stretch>
          </p:blipFill>
          <p:spPr>
            <a:xfrm>
              <a:off x="84625" y="4830825"/>
              <a:ext cx="1997205" cy="243750"/>
            </a:xfrm>
            <a:prstGeom prst="rect">
              <a:avLst/>
            </a:prstGeom>
            <a:noFill/>
            <a:ln>
              <a:noFill/>
            </a:ln>
          </p:spPr>
        </p:pic>
      </p:grpSp>
      <p:sp>
        <p:nvSpPr>
          <p:cNvPr id="333" name="Google Shape;333;p34"/>
          <p:cNvSpPr txBox="1"/>
          <p:nvPr>
            <p:ph type="title"/>
          </p:nvPr>
        </p:nvSpPr>
        <p:spPr>
          <a:xfrm>
            <a:off x="2371625" y="517275"/>
            <a:ext cx="4596900" cy="3951600"/>
          </a:xfrm>
          <a:prstGeom prst="rect">
            <a:avLst/>
          </a:prstGeom>
        </p:spPr>
        <p:txBody>
          <a:bodyPr anchorCtr="0" anchor="ctr" bIns="45700" lIns="91425" spcFirstLastPara="1" rIns="91425" wrap="square" tIns="45700">
            <a:normAutofit/>
          </a:bodyPr>
          <a:lstStyle/>
          <a:p>
            <a:pPr indent="-403860" lvl="0" marL="457200" rtl="0" algn="l">
              <a:spcBef>
                <a:spcPts val="0"/>
              </a:spcBef>
              <a:spcAft>
                <a:spcPts val="0"/>
              </a:spcAft>
              <a:buSzPts val="2760"/>
              <a:buChar char="●"/>
            </a:pPr>
            <a:r>
              <a:rPr lang="en" sz="2760"/>
              <a:t>Decision Tree</a:t>
            </a:r>
            <a:endParaRPr sz="2760"/>
          </a:p>
          <a:p>
            <a:pPr indent="-403860" lvl="0" marL="457200" rtl="0" algn="l">
              <a:spcBef>
                <a:spcPts val="0"/>
              </a:spcBef>
              <a:spcAft>
                <a:spcPts val="0"/>
              </a:spcAft>
              <a:buSzPts val="2760"/>
              <a:buChar char="●"/>
            </a:pPr>
            <a:r>
              <a:rPr lang="en" sz="2760"/>
              <a:t>K-Nearest Neighbors</a:t>
            </a:r>
            <a:endParaRPr sz="2760"/>
          </a:p>
          <a:p>
            <a:pPr indent="-403860" lvl="0" marL="457200" rtl="0" algn="l">
              <a:spcBef>
                <a:spcPts val="0"/>
              </a:spcBef>
              <a:spcAft>
                <a:spcPts val="0"/>
              </a:spcAft>
              <a:buSzPts val="2760"/>
              <a:buChar char="●"/>
            </a:pPr>
            <a:r>
              <a:rPr lang="en" sz="2760"/>
              <a:t>Deep Neural Net</a:t>
            </a:r>
            <a:endParaRPr sz="2760"/>
          </a:p>
          <a:p>
            <a:pPr indent="-403860" lvl="0" marL="457200" rtl="0" algn="l">
              <a:spcBef>
                <a:spcPts val="0"/>
              </a:spcBef>
              <a:spcAft>
                <a:spcPts val="0"/>
              </a:spcAft>
              <a:buSzPts val="2760"/>
              <a:buChar char="●"/>
            </a:pPr>
            <a:r>
              <a:rPr lang="en" sz="2760"/>
              <a:t>Naive Bayes</a:t>
            </a:r>
            <a:endParaRPr sz="2760"/>
          </a:p>
          <a:p>
            <a:pPr indent="-403860" lvl="0" marL="457200" rtl="0" algn="l">
              <a:spcBef>
                <a:spcPts val="0"/>
              </a:spcBef>
              <a:spcAft>
                <a:spcPts val="0"/>
              </a:spcAft>
              <a:buSzPts val="2760"/>
              <a:buChar char="●"/>
            </a:pPr>
            <a:r>
              <a:rPr lang="en" sz="2760"/>
              <a:t>Adaboost</a:t>
            </a:r>
            <a:endParaRPr sz="2760"/>
          </a:p>
          <a:p>
            <a:pPr indent="-403860" lvl="0" marL="457200" rtl="0" algn="l">
              <a:spcBef>
                <a:spcPts val="0"/>
              </a:spcBef>
              <a:spcAft>
                <a:spcPts val="0"/>
              </a:spcAft>
              <a:buSzPts val="2760"/>
              <a:buChar char="●"/>
            </a:pPr>
            <a:r>
              <a:rPr lang="en" sz="2760"/>
              <a:t>LDA</a:t>
            </a:r>
            <a:endParaRPr sz="2760"/>
          </a:p>
          <a:p>
            <a:pPr indent="-403860" lvl="0" marL="457200" rtl="0" algn="l">
              <a:spcBef>
                <a:spcPts val="0"/>
              </a:spcBef>
              <a:spcAft>
                <a:spcPts val="0"/>
              </a:spcAft>
              <a:buSzPts val="2760"/>
              <a:buChar char="●"/>
            </a:pPr>
            <a:r>
              <a:rPr lang="en" sz="2760"/>
              <a:t>Bagging</a:t>
            </a:r>
            <a:endParaRPr sz="2760"/>
          </a:p>
          <a:p>
            <a:pPr indent="-403860" lvl="0" marL="457200" rtl="0" algn="l">
              <a:spcBef>
                <a:spcPts val="0"/>
              </a:spcBef>
              <a:spcAft>
                <a:spcPts val="0"/>
              </a:spcAft>
              <a:buSzPts val="2760"/>
              <a:buChar char="●"/>
            </a:pPr>
            <a:r>
              <a:rPr lang="en" sz="2760"/>
              <a:t>Ensembled Model</a:t>
            </a:r>
            <a:endParaRPr sz="276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35"/>
          <p:cNvSpPr txBox="1"/>
          <p:nvPr>
            <p:ph type="title"/>
          </p:nvPr>
        </p:nvSpPr>
        <p:spPr>
          <a:xfrm>
            <a:off x="0" y="0"/>
            <a:ext cx="5485500" cy="829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 sz="3000"/>
              <a:t>Decision Tree (without pruning)</a:t>
            </a:r>
            <a:endParaRPr sz="3000"/>
          </a:p>
        </p:txBody>
      </p:sp>
      <p:grpSp>
        <p:nvGrpSpPr>
          <p:cNvPr id="340" name="Google Shape;340;p35"/>
          <p:cNvGrpSpPr/>
          <p:nvPr/>
        </p:nvGrpSpPr>
        <p:grpSpPr>
          <a:xfrm>
            <a:off x="-150" y="4761900"/>
            <a:ext cx="9144000" cy="381600"/>
            <a:chOff x="-150" y="4761900"/>
            <a:chExt cx="9144000" cy="381600"/>
          </a:xfrm>
        </p:grpSpPr>
        <p:sp>
          <p:nvSpPr>
            <p:cNvPr id="341" name="Google Shape;341;p35"/>
            <p:cNvSpPr/>
            <p:nvPr/>
          </p:nvSpPr>
          <p:spPr>
            <a:xfrm>
              <a:off x="-150" y="4761900"/>
              <a:ext cx="9144000" cy="381600"/>
            </a:xfrm>
            <a:prstGeom prst="rect">
              <a:avLst/>
            </a:prstGeom>
            <a:solidFill>
              <a:srgbClr val="002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2" name="Google Shape;342;p35"/>
            <p:cNvPicPr preferRelativeResize="0"/>
            <p:nvPr/>
          </p:nvPicPr>
          <p:blipFill>
            <a:blip r:embed="rId3">
              <a:alphaModFix/>
            </a:blip>
            <a:stretch>
              <a:fillRect/>
            </a:stretch>
          </p:blipFill>
          <p:spPr>
            <a:xfrm>
              <a:off x="84625" y="4830825"/>
              <a:ext cx="1997205" cy="243750"/>
            </a:xfrm>
            <a:prstGeom prst="rect">
              <a:avLst/>
            </a:prstGeom>
            <a:noFill/>
            <a:ln>
              <a:noFill/>
            </a:ln>
          </p:spPr>
        </p:pic>
      </p:grpSp>
      <p:sp>
        <p:nvSpPr>
          <p:cNvPr id="343" name="Google Shape;343;p35"/>
          <p:cNvSpPr txBox="1"/>
          <p:nvPr/>
        </p:nvSpPr>
        <p:spPr>
          <a:xfrm>
            <a:off x="1595025" y="2964338"/>
            <a:ext cx="2550000" cy="8295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b="1" lang="en"/>
              <a:t>Decision Tree</a:t>
            </a:r>
            <a:endParaRPr b="1"/>
          </a:p>
        </p:txBody>
      </p:sp>
      <p:graphicFrame>
        <p:nvGraphicFramePr>
          <p:cNvPr id="344" name="Google Shape;344;p35"/>
          <p:cNvGraphicFramePr/>
          <p:nvPr/>
        </p:nvGraphicFramePr>
        <p:xfrm>
          <a:off x="-150" y="3571150"/>
          <a:ext cx="3000000" cy="3000000"/>
        </p:xfrm>
        <a:graphic>
          <a:graphicData uri="http://schemas.openxmlformats.org/drawingml/2006/table">
            <a:tbl>
              <a:tblPr>
                <a:noFill/>
                <a:tableStyleId>{402B9D91-95A9-4226-A89B-22245EFFA3EE}</a:tableStyleId>
              </a:tblPr>
              <a:tblGrid>
                <a:gridCol w="1057275"/>
                <a:gridCol w="1123950"/>
                <a:gridCol w="1476375"/>
                <a:gridCol w="1628775"/>
                <a:gridCol w="1009650"/>
              </a:tblGrid>
              <a:tr h="664375">
                <a:tc>
                  <a:txBody>
                    <a:bodyPr/>
                    <a:lstStyle/>
                    <a:p>
                      <a:pPr indent="0" lvl="0" marL="0" rtl="0" algn="ctr">
                        <a:lnSpc>
                          <a:spcPct val="115000"/>
                        </a:lnSpc>
                        <a:spcBef>
                          <a:spcPts val="1200"/>
                        </a:spcBef>
                        <a:spcAft>
                          <a:spcPts val="0"/>
                        </a:spcAft>
                        <a:buNone/>
                      </a:pPr>
                      <a:r>
                        <a:rPr lang="en" sz="1000"/>
                        <a:t>Classifier</a:t>
                      </a:r>
                      <a:endParaRPr sz="1000"/>
                    </a:p>
                  </a:txBody>
                  <a:tcPr marT="0" marB="0" marR="0" marL="0">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 sz="1000"/>
                        <a:t>Accuracy (%)</a:t>
                      </a:r>
                      <a:endParaRPr sz="1000"/>
                    </a:p>
                  </a:txBody>
                  <a:tcPr marT="0" marB="0" marR="0" marL="0">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 sz="1000"/>
                        <a:t>True-positive rate (TPR)</a:t>
                      </a:r>
                      <a:endParaRPr sz="1000"/>
                    </a:p>
                  </a:txBody>
                  <a:tcPr marT="0" marB="0" marR="0" marL="0">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 sz="1000"/>
                        <a:t>True-negative rate (TNR)</a:t>
                      </a:r>
                      <a:endParaRPr sz="1000"/>
                    </a:p>
                  </a:txBody>
                  <a:tcPr marT="0" marB="0" marR="0" marL="0">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 sz="1000"/>
                        <a:t>F1 Score</a:t>
                      </a:r>
                      <a:endParaRPr sz="1000"/>
                    </a:p>
                  </a:txBody>
                  <a:tcPr marT="0" marB="0" marR="0" marL="0">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579200">
                <a:tc>
                  <a:txBody>
                    <a:bodyPr/>
                    <a:lstStyle/>
                    <a:p>
                      <a:pPr indent="0" lvl="0" marL="0" rtl="0" algn="ctr">
                        <a:lnSpc>
                          <a:spcPct val="115000"/>
                        </a:lnSpc>
                        <a:spcBef>
                          <a:spcPts val="1200"/>
                        </a:spcBef>
                        <a:spcAft>
                          <a:spcPts val="0"/>
                        </a:spcAft>
                        <a:buNone/>
                      </a:pPr>
                      <a:r>
                        <a:rPr lang="en" sz="1000"/>
                        <a:t>Proposed</a:t>
                      </a:r>
                      <a:endParaRPr sz="1000"/>
                    </a:p>
                  </a:txBody>
                  <a:tcPr marT="0" marB="0" marR="0" marL="0">
                    <a:lnT cap="flat" cmpd="sng" w="19050">
                      <a:solidFill>
                        <a:srgbClr val="000000"/>
                      </a:solidFill>
                      <a:prstDash val="solid"/>
                      <a:round/>
                      <a:headEnd len="sm" w="sm" type="none"/>
                      <a:tailEnd len="sm" w="sm" type="none"/>
                    </a:lnT>
                  </a:tcPr>
                </a:tc>
                <a:tc>
                  <a:txBody>
                    <a:bodyPr/>
                    <a:lstStyle/>
                    <a:p>
                      <a:pPr indent="0" lvl="0" marL="0" rtl="0" algn="ctr">
                        <a:lnSpc>
                          <a:spcPct val="115000"/>
                        </a:lnSpc>
                        <a:spcBef>
                          <a:spcPts val="1200"/>
                        </a:spcBef>
                        <a:spcAft>
                          <a:spcPts val="0"/>
                        </a:spcAft>
                        <a:buNone/>
                      </a:pPr>
                      <a:r>
                        <a:rPr lang="en" sz="1000"/>
                        <a:t>84.8</a:t>
                      </a:r>
                      <a:endParaRPr sz="1000"/>
                    </a:p>
                  </a:txBody>
                  <a:tcPr marT="0" marB="0" marR="0" marL="0">
                    <a:lnT cap="flat" cmpd="sng" w="19050">
                      <a:solidFill>
                        <a:srgbClr val="000000"/>
                      </a:solidFill>
                      <a:prstDash val="solid"/>
                      <a:round/>
                      <a:headEnd len="sm" w="sm" type="none"/>
                      <a:tailEnd len="sm" w="sm" type="none"/>
                    </a:lnT>
                  </a:tcPr>
                </a:tc>
                <a:tc>
                  <a:txBody>
                    <a:bodyPr/>
                    <a:lstStyle/>
                    <a:p>
                      <a:pPr indent="0" lvl="0" marL="0" rtl="0" algn="ctr">
                        <a:lnSpc>
                          <a:spcPct val="115000"/>
                        </a:lnSpc>
                        <a:spcBef>
                          <a:spcPts val="1200"/>
                        </a:spcBef>
                        <a:spcAft>
                          <a:spcPts val="0"/>
                        </a:spcAft>
                        <a:buNone/>
                      </a:pPr>
                      <a:r>
                        <a:rPr lang="en" sz="1000"/>
                        <a:t>0.68</a:t>
                      </a:r>
                      <a:endParaRPr sz="1000"/>
                    </a:p>
                  </a:txBody>
                  <a:tcPr marT="0" marB="0" marR="0" marL="0">
                    <a:lnT cap="flat" cmpd="sng" w="19050">
                      <a:solidFill>
                        <a:srgbClr val="000000"/>
                      </a:solidFill>
                      <a:prstDash val="solid"/>
                      <a:round/>
                      <a:headEnd len="sm" w="sm" type="none"/>
                      <a:tailEnd len="sm" w="sm" type="none"/>
                    </a:lnT>
                  </a:tcPr>
                </a:tc>
                <a:tc>
                  <a:txBody>
                    <a:bodyPr/>
                    <a:lstStyle/>
                    <a:p>
                      <a:pPr indent="0" lvl="0" marL="0" rtl="0" algn="ctr">
                        <a:lnSpc>
                          <a:spcPct val="115000"/>
                        </a:lnSpc>
                        <a:spcBef>
                          <a:spcPts val="1200"/>
                        </a:spcBef>
                        <a:spcAft>
                          <a:spcPts val="0"/>
                        </a:spcAft>
                        <a:buNone/>
                      </a:pPr>
                      <a:r>
                        <a:rPr lang="en" sz="1000"/>
                        <a:t>0.88</a:t>
                      </a:r>
                      <a:endParaRPr sz="1000"/>
                    </a:p>
                  </a:txBody>
                  <a:tcPr marT="0" marB="0" marR="0" marL="0">
                    <a:lnT cap="flat" cmpd="sng" w="19050">
                      <a:solidFill>
                        <a:srgbClr val="000000"/>
                      </a:solidFill>
                      <a:prstDash val="solid"/>
                      <a:round/>
                      <a:headEnd len="sm" w="sm" type="none"/>
                      <a:tailEnd len="sm" w="sm" type="none"/>
                    </a:lnT>
                  </a:tcPr>
                </a:tc>
                <a:tc>
                  <a:txBody>
                    <a:bodyPr/>
                    <a:lstStyle/>
                    <a:p>
                      <a:pPr indent="0" lvl="0" marL="0" rtl="0" algn="ctr">
                        <a:lnSpc>
                          <a:spcPct val="115000"/>
                        </a:lnSpc>
                        <a:spcBef>
                          <a:spcPts val="1200"/>
                        </a:spcBef>
                        <a:spcAft>
                          <a:spcPts val="0"/>
                        </a:spcAft>
                        <a:buNone/>
                      </a:pPr>
                      <a:r>
                        <a:rPr lang="en" sz="1000"/>
                        <a:t>0.56</a:t>
                      </a:r>
                      <a:endParaRPr sz="1000"/>
                    </a:p>
                  </a:txBody>
                  <a:tcPr marT="0" marB="0" marR="0" marL="0">
                    <a:lnT cap="flat" cmpd="sng" w="19050">
                      <a:solidFill>
                        <a:srgbClr val="000000"/>
                      </a:solidFill>
                      <a:prstDash val="solid"/>
                      <a:round/>
                      <a:headEnd len="sm" w="sm" type="none"/>
                      <a:tailEnd len="sm" w="sm" type="none"/>
                    </a:lnT>
                  </a:tcPr>
                </a:tc>
              </a:tr>
            </a:tbl>
          </a:graphicData>
        </a:graphic>
      </p:graphicFrame>
      <p:pic>
        <p:nvPicPr>
          <p:cNvPr id="345" name="Google Shape;345;p35"/>
          <p:cNvPicPr preferRelativeResize="0"/>
          <p:nvPr/>
        </p:nvPicPr>
        <p:blipFill rotWithShape="1">
          <a:blip r:embed="rId4">
            <a:alphaModFix/>
          </a:blip>
          <a:srcRect b="0" l="0" r="20280" t="0"/>
          <a:stretch/>
        </p:blipFill>
        <p:spPr>
          <a:xfrm>
            <a:off x="6208625" y="428025"/>
            <a:ext cx="2935225" cy="4001525"/>
          </a:xfrm>
          <a:prstGeom prst="rect">
            <a:avLst/>
          </a:prstGeom>
          <a:noFill/>
          <a:ln>
            <a:noFill/>
          </a:ln>
        </p:spPr>
      </p:pic>
      <p:pic>
        <p:nvPicPr>
          <p:cNvPr id="346" name="Google Shape;346;p35"/>
          <p:cNvPicPr preferRelativeResize="0"/>
          <p:nvPr/>
        </p:nvPicPr>
        <p:blipFill>
          <a:blip r:embed="rId5">
            <a:alphaModFix/>
          </a:blip>
          <a:stretch>
            <a:fillRect/>
          </a:stretch>
        </p:blipFill>
        <p:spPr>
          <a:xfrm>
            <a:off x="183400" y="764000"/>
            <a:ext cx="5583125" cy="24508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6"/>
          <p:cNvSpPr txBox="1"/>
          <p:nvPr>
            <p:ph type="title"/>
          </p:nvPr>
        </p:nvSpPr>
        <p:spPr>
          <a:xfrm>
            <a:off x="0" y="0"/>
            <a:ext cx="5485500" cy="829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 sz="3000"/>
              <a:t>Decision Tree (without pruning)</a:t>
            </a:r>
            <a:endParaRPr sz="3000"/>
          </a:p>
        </p:txBody>
      </p:sp>
      <p:grpSp>
        <p:nvGrpSpPr>
          <p:cNvPr id="353" name="Google Shape;353;p36"/>
          <p:cNvGrpSpPr/>
          <p:nvPr/>
        </p:nvGrpSpPr>
        <p:grpSpPr>
          <a:xfrm>
            <a:off x="-150" y="4761900"/>
            <a:ext cx="9144000" cy="381600"/>
            <a:chOff x="-150" y="4761900"/>
            <a:chExt cx="9144000" cy="381600"/>
          </a:xfrm>
        </p:grpSpPr>
        <p:sp>
          <p:nvSpPr>
            <p:cNvPr id="354" name="Google Shape;354;p36"/>
            <p:cNvSpPr/>
            <p:nvPr/>
          </p:nvSpPr>
          <p:spPr>
            <a:xfrm>
              <a:off x="-150" y="4761900"/>
              <a:ext cx="9144000" cy="381600"/>
            </a:xfrm>
            <a:prstGeom prst="rect">
              <a:avLst/>
            </a:prstGeom>
            <a:solidFill>
              <a:srgbClr val="002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55" name="Google Shape;355;p36"/>
            <p:cNvPicPr preferRelativeResize="0"/>
            <p:nvPr/>
          </p:nvPicPr>
          <p:blipFill>
            <a:blip r:embed="rId3">
              <a:alphaModFix/>
            </a:blip>
            <a:stretch>
              <a:fillRect/>
            </a:stretch>
          </p:blipFill>
          <p:spPr>
            <a:xfrm>
              <a:off x="84625" y="4830825"/>
              <a:ext cx="1997205" cy="243750"/>
            </a:xfrm>
            <a:prstGeom prst="rect">
              <a:avLst/>
            </a:prstGeom>
            <a:noFill/>
            <a:ln>
              <a:noFill/>
            </a:ln>
          </p:spPr>
        </p:pic>
      </p:grpSp>
      <p:pic>
        <p:nvPicPr>
          <p:cNvPr id="356" name="Google Shape;356;p36"/>
          <p:cNvPicPr preferRelativeResize="0"/>
          <p:nvPr/>
        </p:nvPicPr>
        <p:blipFill>
          <a:blip r:embed="rId4">
            <a:alphaModFix/>
          </a:blip>
          <a:stretch>
            <a:fillRect/>
          </a:stretch>
        </p:blipFill>
        <p:spPr>
          <a:xfrm>
            <a:off x="3673050" y="2004203"/>
            <a:ext cx="5313750" cy="2787699"/>
          </a:xfrm>
          <a:prstGeom prst="rect">
            <a:avLst/>
          </a:prstGeom>
          <a:noFill/>
          <a:ln>
            <a:noFill/>
          </a:ln>
        </p:spPr>
      </p:pic>
      <p:pic>
        <p:nvPicPr>
          <p:cNvPr id="357" name="Google Shape;357;p36"/>
          <p:cNvPicPr preferRelativeResize="0"/>
          <p:nvPr/>
        </p:nvPicPr>
        <p:blipFill>
          <a:blip r:embed="rId5">
            <a:alphaModFix/>
          </a:blip>
          <a:stretch>
            <a:fillRect/>
          </a:stretch>
        </p:blipFill>
        <p:spPr>
          <a:xfrm>
            <a:off x="0" y="829488"/>
            <a:ext cx="6572250" cy="12858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37"/>
          <p:cNvSpPr txBox="1"/>
          <p:nvPr>
            <p:ph type="title"/>
          </p:nvPr>
        </p:nvSpPr>
        <p:spPr>
          <a:xfrm>
            <a:off x="0" y="0"/>
            <a:ext cx="5485500" cy="829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 sz="3000"/>
              <a:t>Decision Tree (with pruning)</a:t>
            </a:r>
            <a:endParaRPr sz="3000"/>
          </a:p>
        </p:txBody>
      </p:sp>
      <p:pic>
        <p:nvPicPr>
          <p:cNvPr id="364" name="Google Shape;364;p37"/>
          <p:cNvPicPr preferRelativeResize="0"/>
          <p:nvPr/>
        </p:nvPicPr>
        <p:blipFill rotWithShape="1">
          <a:blip r:embed="rId3">
            <a:alphaModFix/>
          </a:blip>
          <a:srcRect b="0" l="0" r="20280" t="0"/>
          <a:stretch/>
        </p:blipFill>
        <p:spPr>
          <a:xfrm>
            <a:off x="6208625" y="467325"/>
            <a:ext cx="2935225" cy="4001525"/>
          </a:xfrm>
          <a:prstGeom prst="rect">
            <a:avLst/>
          </a:prstGeom>
          <a:noFill/>
          <a:ln>
            <a:noFill/>
          </a:ln>
        </p:spPr>
      </p:pic>
      <p:grpSp>
        <p:nvGrpSpPr>
          <p:cNvPr id="365" name="Google Shape;365;p37"/>
          <p:cNvGrpSpPr/>
          <p:nvPr/>
        </p:nvGrpSpPr>
        <p:grpSpPr>
          <a:xfrm>
            <a:off x="-150" y="4761900"/>
            <a:ext cx="9144000" cy="381600"/>
            <a:chOff x="-150" y="4761900"/>
            <a:chExt cx="9144000" cy="381600"/>
          </a:xfrm>
        </p:grpSpPr>
        <p:sp>
          <p:nvSpPr>
            <p:cNvPr id="366" name="Google Shape;366;p37"/>
            <p:cNvSpPr/>
            <p:nvPr/>
          </p:nvSpPr>
          <p:spPr>
            <a:xfrm>
              <a:off x="-150" y="4761900"/>
              <a:ext cx="9144000" cy="381600"/>
            </a:xfrm>
            <a:prstGeom prst="rect">
              <a:avLst/>
            </a:prstGeom>
            <a:solidFill>
              <a:srgbClr val="002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7" name="Google Shape;367;p37"/>
            <p:cNvPicPr preferRelativeResize="0"/>
            <p:nvPr/>
          </p:nvPicPr>
          <p:blipFill>
            <a:blip r:embed="rId4">
              <a:alphaModFix/>
            </a:blip>
            <a:stretch>
              <a:fillRect/>
            </a:stretch>
          </p:blipFill>
          <p:spPr>
            <a:xfrm>
              <a:off x="84625" y="4830825"/>
              <a:ext cx="1997205" cy="243750"/>
            </a:xfrm>
            <a:prstGeom prst="rect">
              <a:avLst/>
            </a:prstGeom>
            <a:noFill/>
            <a:ln>
              <a:noFill/>
            </a:ln>
          </p:spPr>
        </p:pic>
      </p:grpSp>
      <p:sp>
        <p:nvSpPr>
          <p:cNvPr id="368" name="Google Shape;368;p37"/>
          <p:cNvSpPr txBox="1"/>
          <p:nvPr/>
        </p:nvSpPr>
        <p:spPr>
          <a:xfrm>
            <a:off x="1823975" y="2833750"/>
            <a:ext cx="2281200" cy="8295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b="1" lang="en"/>
              <a:t>Decision Tree</a:t>
            </a:r>
            <a:endParaRPr b="1"/>
          </a:p>
        </p:txBody>
      </p:sp>
      <p:graphicFrame>
        <p:nvGraphicFramePr>
          <p:cNvPr id="369" name="Google Shape;369;p37"/>
          <p:cNvGraphicFramePr/>
          <p:nvPr/>
        </p:nvGraphicFramePr>
        <p:xfrm>
          <a:off x="-150" y="3459788"/>
          <a:ext cx="3000000" cy="3000000"/>
        </p:xfrm>
        <a:graphic>
          <a:graphicData uri="http://schemas.openxmlformats.org/drawingml/2006/table">
            <a:tbl>
              <a:tblPr>
                <a:noFill/>
                <a:tableStyleId>{402B9D91-95A9-4226-A89B-22245EFFA3EE}</a:tableStyleId>
              </a:tblPr>
              <a:tblGrid>
                <a:gridCol w="1057275"/>
                <a:gridCol w="1123950"/>
                <a:gridCol w="1476375"/>
                <a:gridCol w="1628775"/>
                <a:gridCol w="1009650"/>
              </a:tblGrid>
              <a:tr h="664375">
                <a:tc>
                  <a:txBody>
                    <a:bodyPr/>
                    <a:lstStyle/>
                    <a:p>
                      <a:pPr indent="0" lvl="0" marL="0" rtl="0" algn="ctr">
                        <a:lnSpc>
                          <a:spcPct val="115000"/>
                        </a:lnSpc>
                        <a:spcBef>
                          <a:spcPts val="1200"/>
                        </a:spcBef>
                        <a:spcAft>
                          <a:spcPts val="0"/>
                        </a:spcAft>
                        <a:buNone/>
                      </a:pPr>
                      <a:r>
                        <a:rPr lang="en" sz="1000"/>
                        <a:t>Classifier</a:t>
                      </a:r>
                      <a:endParaRPr sz="1000"/>
                    </a:p>
                  </a:txBody>
                  <a:tcPr marT="0" marB="0" marR="0" marL="0">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 sz="1000"/>
                        <a:t>Accuracy (%)</a:t>
                      </a:r>
                      <a:endParaRPr sz="1000"/>
                    </a:p>
                  </a:txBody>
                  <a:tcPr marT="0" marB="0" marR="0" marL="0">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 sz="1000"/>
                        <a:t>True-positive rate (TPR)</a:t>
                      </a:r>
                      <a:endParaRPr sz="1000"/>
                    </a:p>
                  </a:txBody>
                  <a:tcPr marT="0" marB="0" marR="0" marL="0">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 sz="1000"/>
                        <a:t>True-negative rate (TNR)</a:t>
                      </a:r>
                      <a:endParaRPr sz="1000"/>
                    </a:p>
                  </a:txBody>
                  <a:tcPr marT="0" marB="0" marR="0" marL="0">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 sz="1000"/>
                        <a:t>F1 Score</a:t>
                      </a:r>
                      <a:endParaRPr sz="1000"/>
                    </a:p>
                  </a:txBody>
                  <a:tcPr marT="0" marB="0" marR="0" marL="0">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579200">
                <a:tc>
                  <a:txBody>
                    <a:bodyPr/>
                    <a:lstStyle/>
                    <a:p>
                      <a:pPr indent="0" lvl="0" marL="0" rtl="0" algn="ctr">
                        <a:lnSpc>
                          <a:spcPct val="115000"/>
                        </a:lnSpc>
                        <a:spcBef>
                          <a:spcPts val="1200"/>
                        </a:spcBef>
                        <a:spcAft>
                          <a:spcPts val="0"/>
                        </a:spcAft>
                        <a:buNone/>
                      </a:pPr>
                      <a:r>
                        <a:rPr lang="en" sz="1000"/>
                        <a:t>Proposed</a:t>
                      </a:r>
                      <a:endParaRPr sz="1000"/>
                    </a:p>
                  </a:txBody>
                  <a:tcPr marT="0" marB="0" marR="0" marL="0">
                    <a:lnT cap="flat" cmpd="sng" w="19050">
                      <a:solidFill>
                        <a:srgbClr val="000000"/>
                      </a:solidFill>
                      <a:prstDash val="solid"/>
                      <a:round/>
                      <a:headEnd len="sm" w="sm" type="none"/>
                      <a:tailEnd len="sm" w="sm" type="none"/>
                    </a:lnT>
                  </a:tcPr>
                </a:tc>
                <a:tc>
                  <a:txBody>
                    <a:bodyPr/>
                    <a:lstStyle/>
                    <a:p>
                      <a:pPr indent="0" lvl="0" marL="0" rtl="0" algn="ctr">
                        <a:lnSpc>
                          <a:spcPct val="115000"/>
                        </a:lnSpc>
                        <a:spcBef>
                          <a:spcPts val="1200"/>
                        </a:spcBef>
                        <a:spcAft>
                          <a:spcPts val="0"/>
                        </a:spcAft>
                        <a:buNone/>
                      </a:pPr>
                      <a:r>
                        <a:rPr lang="en" sz="1000"/>
                        <a:t>86.2</a:t>
                      </a:r>
                      <a:endParaRPr sz="1000"/>
                    </a:p>
                  </a:txBody>
                  <a:tcPr marT="0" marB="0" marR="0" marL="0">
                    <a:lnT cap="flat" cmpd="sng" w="19050">
                      <a:solidFill>
                        <a:srgbClr val="000000"/>
                      </a:solidFill>
                      <a:prstDash val="solid"/>
                      <a:round/>
                      <a:headEnd len="sm" w="sm" type="none"/>
                      <a:tailEnd len="sm" w="sm" type="none"/>
                    </a:lnT>
                  </a:tcPr>
                </a:tc>
                <a:tc>
                  <a:txBody>
                    <a:bodyPr/>
                    <a:lstStyle/>
                    <a:p>
                      <a:pPr indent="0" lvl="0" marL="0" rtl="0" algn="ctr">
                        <a:lnSpc>
                          <a:spcPct val="115000"/>
                        </a:lnSpc>
                        <a:spcBef>
                          <a:spcPts val="1200"/>
                        </a:spcBef>
                        <a:spcAft>
                          <a:spcPts val="0"/>
                        </a:spcAft>
                        <a:buNone/>
                      </a:pPr>
                      <a:r>
                        <a:rPr lang="en" sz="1000"/>
                        <a:t>0.85</a:t>
                      </a:r>
                      <a:endParaRPr sz="1000"/>
                    </a:p>
                  </a:txBody>
                  <a:tcPr marT="0" marB="0" marR="0" marL="0">
                    <a:lnT cap="flat" cmpd="sng" w="19050">
                      <a:solidFill>
                        <a:srgbClr val="000000"/>
                      </a:solidFill>
                      <a:prstDash val="solid"/>
                      <a:round/>
                      <a:headEnd len="sm" w="sm" type="none"/>
                      <a:tailEnd len="sm" w="sm" type="none"/>
                    </a:lnT>
                  </a:tcPr>
                </a:tc>
                <a:tc>
                  <a:txBody>
                    <a:bodyPr/>
                    <a:lstStyle/>
                    <a:p>
                      <a:pPr indent="0" lvl="0" marL="0" rtl="0" algn="ctr">
                        <a:lnSpc>
                          <a:spcPct val="115000"/>
                        </a:lnSpc>
                        <a:spcBef>
                          <a:spcPts val="1200"/>
                        </a:spcBef>
                        <a:spcAft>
                          <a:spcPts val="0"/>
                        </a:spcAft>
                        <a:buNone/>
                      </a:pPr>
                      <a:r>
                        <a:rPr lang="en" sz="1000"/>
                        <a:t>0.83</a:t>
                      </a:r>
                      <a:endParaRPr sz="1000"/>
                    </a:p>
                  </a:txBody>
                  <a:tcPr marT="0" marB="0" marR="0" marL="0">
                    <a:lnT cap="flat" cmpd="sng" w="19050">
                      <a:solidFill>
                        <a:srgbClr val="000000"/>
                      </a:solidFill>
                      <a:prstDash val="solid"/>
                      <a:round/>
                      <a:headEnd len="sm" w="sm" type="none"/>
                      <a:tailEnd len="sm" w="sm" type="none"/>
                    </a:lnT>
                  </a:tcPr>
                </a:tc>
                <a:tc>
                  <a:txBody>
                    <a:bodyPr/>
                    <a:lstStyle/>
                    <a:p>
                      <a:pPr indent="0" lvl="0" marL="0" rtl="0" algn="ctr">
                        <a:lnSpc>
                          <a:spcPct val="115000"/>
                        </a:lnSpc>
                        <a:spcBef>
                          <a:spcPts val="1200"/>
                        </a:spcBef>
                        <a:spcAft>
                          <a:spcPts val="0"/>
                        </a:spcAft>
                        <a:buNone/>
                      </a:pPr>
                      <a:r>
                        <a:rPr lang="en" sz="1000"/>
                        <a:t>0.61</a:t>
                      </a:r>
                      <a:endParaRPr sz="1000"/>
                    </a:p>
                  </a:txBody>
                  <a:tcPr marT="0" marB="0" marR="0" marL="0">
                    <a:lnT cap="flat" cmpd="sng" w="19050">
                      <a:solidFill>
                        <a:srgbClr val="000000"/>
                      </a:solidFill>
                      <a:prstDash val="solid"/>
                      <a:round/>
                      <a:headEnd len="sm" w="sm" type="none"/>
                      <a:tailEnd len="sm" w="sm" type="none"/>
                    </a:lnT>
                  </a:tcPr>
                </a:tc>
              </a:tr>
            </a:tbl>
          </a:graphicData>
        </a:graphic>
      </p:graphicFrame>
      <p:pic>
        <p:nvPicPr>
          <p:cNvPr id="370" name="Google Shape;370;p37"/>
          <p:cNvPicPr preferRelativeResize="0"/>
          <p:nvPr/>
        </p:nvPicPr>
        <p:blipFill>
          <a:blip r:embed="rId5">
            <a:alphaModFix/>
          </a:blip>
          <a:stretch>
            <a:fillRect/>
          </a:stretch>
        </p:blipFill>
        <p:spPr>
          <a:xfrm>
            <a:off x="322700" y="759200"/>
            <a:ext cx="5465818" cy="2309663"/>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38"/>
          <p:cNvSpPr txBox="1"/>
          <p:nvPr>
            <p:ph type="title"/>
          </p:nvPr>
        </p:nvSpPr>
        <p:spPr>
          <a:xfrm>
            <a:off x="0" y="0"/>
            <a:ext cx="5485500" cy="829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 sz="3000"/>
              <a:t>Decision Tree (with pruning)</a:t>
            </a:r>
            <a:endParaRPr sz="3000"/>
          </a:p>
        </p:txBody>
      </p:sp>
      <p:grpSp>
        <p:nvGrpSpPr>
          <p:cNvPr id="377" name="Google Shape;377;p38"/>
          <p:cNvGrpSpPr/>
          <p:nvPr/>
        </p:nvGrpSpPr>
        <p:grpSpPr>
          <a:xfrm>
            <a:off x="-150" y="4761900"/>
            <a:ext cx="9144000" cy="381600"/>
            <a:chOff x="-150" y="4761900"/>
            <a:chExt cx="9144000" cy="381600"/>
          </a:xfrm>
        </p:grpSpPr>
        <p:sp>
          <p:nvSpPr>
            <p:cNvPr id="378" name="Google Shape;378;p38"/>
            <p:cNvSpPr/>
            <p:nvPr/>
          </p:nvSpPr>
          <p:spPr>
            <a:xfrm>
              <a:off x="-150" y="4761900"/>
              <a:ext cx="9144000" cy="381600"/>
            </a:xfrm>
            <a:prstGeom prst="rect">
              <a:avLst/>
            </a:prstGeom>
            <a:solidFill>
              <a:srgbClr val="002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79" name="Google Shape;379;p38"/>
            <p:cNvPicPr preferRelativeResize="0"/>
            <p:nvPr/>
          </p:nvPicPr>
          <p:blipFill>
            <a:blip r:embed="rId3">
              <a:alphaModFix/>
            </a:blip>
            <a:stretch>
              <a:fillRect/>
            </a:stretch>
          </p:blipFill>
          <p:spPr>
            <a:xfrm>
              <a:off x="84625" y="4830825"/>
              <a:ext cx="1997205" cy="243750"/>
            </a:xfrm>
            <a:prstGeom prst="rect">
              <a:avLst/>
            </a:prstGeom>
            <a:noFill/>
            <a:ln>
              <a:noFill/>
            </a:ln>
          </p:spPr>
        </p:pic>
      </p:grpSp>
      <p:pic>
        <p:nvPicPr>
          <p:cNvPr id="380" name="Google Shape;380;p38"/>
          <p:cNvPicPr preferRelativeResize="0"/>
          <p:nvPr/>
        </p:nvPicPr>
        <p:blipFill>
          <a:blip r:embed="rId4">
            <a:alphaModFix/>
          </a:blip>
          <a:stretch>
            <a:fillRect/>
          </a:stretch>
        </p:blipFill>
        <p:spPr>
          <a:xfrm>
            <a:off x="4265367" y="1749750"/>
            <a:ext cx="4878483" cy="3012151"/>
          </a:xfrm>
          <a:prstGeom prst="rect">
            <a:avLst/>
          </a:prstGeom>
          <a:noFill/>
          <a:ln>
            <a:noFill/>
          </a:ln>
        </p:spPr>
      </p:pic>
      <p:pic>
        <p:nvPicPr>
          <p:cNvPr id="381" name="Google Shape;381;p38"/>
          <p:cNvPicPr preferRelativeResize="0"/>
          <p:nvPr/>
        </p:nvPicPr>
        <p:blipFill>
          <a:blip r:embed="rId5">
            <a:alphaModFix/>
          </a:blip>
          <a:stretch>
            <a:fillRect/>
          </a:stretch>
        </p:blipFill>
        <p:spPr>
          <a:xfrm>
            <a:off x="0" y="920250"/>
            <a:ext cx="6444579" cy="8295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39"/>
          <p:cNvSpPr txBox="1"/>
          <p:nvPr>
            <p:ph type="title"/>
          </p:nvPr>
        </p:nvSpPr>
        <p:spPr>
          <a:xfrm>
            <a:off x="0" y="0"/>
            <a:ext cx="5485500" cy="829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 sz="3000"/>
              <a:t>Decision Tree (with pruning)</a:t>
            </a:r>
            <a:endParaRPr sz="3000"/>
          </a:p>
        </p:txBody>
      </p:sp>
      <p:pic>
        <p:nvPicPr>
          <p:cNvPr id="388" name="Google Shape;388;p39"/>
          <p:cNvPicPr preferRelativeResize="0"/>
          <p:nvPr/>
        </p:nvPicPr>
        <p:blipFill rotWithShape="1">
          <a:blip r:embed="rId3">
            <a:alphaModFix/>
          </a:blip>
          <a:srcRect b="0" l="0" r="20280" t="0"/>
          <a:stretch/>
        </p:blipFill>
        <p:spPr>
          <a:xfrm>
            <a:off x="6208625" y="467325"/>
            <a:ext cx="2935225" cy="4001525"/>
          </a:xfrm>
          <a:prstGeom prst="rect">
            <a:avLst/>
          </a:prstGeom>
          <a:noFill/>
          <a:ln>
            <a:noFill/>
          </a:ln>
        </p:spPr>
      </p:pic>
      <p:grpSp>
        <p:nvGrpSpPr>
          <p:cNvPr id="389" name="Google Shape;389;p39"/>
          <p:cNvGrpSpPr/>
          <p:nvPr/>
        </p:nvGrpSpPr>
        <p:grpSpPr>
          <a:xfrm>
            <a:off x="-150" y="4761900"/>
            <a:ext cx="9144000" cy="381600"/>
            <a:chOff x="-150" y="4761900"/>
            <a:chExt cx="9144000" cy="381600"/>
          </a:xfrm>
        </p:grpSpPr>
        <p:sp>
          <p:nvSpPr>
            <p:cNvPr id="390" name="Google Shape;390;p39"/>
            <p:cNvSpPr/>
            <p:nvPr/>
          </p:nvSpPr>
          <p:spPr>
            <a:xfrm>
              <a:off x="-150" y="4761900"/>
              <a:ext cx="9144000" cy="381600"/>
            </a:xfrm>
            <a:prstGeom prst="rect">
              <a:avLst/>
            </a:prstGeom>
            <a:solidFill>
              <a:srgbClr val="002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91" name="Google Shape;391;p39"/>
            <p:cNvPicPr preferRelativeResize="0"/>
            <p:nvPr/>
          </p:nvPicPr>
          <p:blipFill>
            <a:blip r:embed="rId4">
              <a:alphaModFix/>
            </a:blip>
            <a:stretch>
              <a:fillRect/>
            </a:stretch>
          </p:blipFill>
          <p:spPr>
            <a:xfrm>
              <a:off x="84625" y="4830825"/>
              <a:ext cx="1997205" cy="243750"/>
            </a:xfrm>
            <a:prstGeom prst="rect">
              <a:avLst/>
            </a:prstGeom>
            <a:noFill/>
            <a:ln>
              <a:noFill/>
            </a:ln>
          </p:spPr>
        </p:pic>
      </p:grpSp>
      <p:pic>
        <p:nvPicPr>
          <p:cNvPr id="392" name="Google Shape;392;p39"/>
          <p:cNvPicPr preferRelativeResize="0"/>
          <p:nvPr/>
        </p:nvPicPr>
        <p:blipFill>
          <a:blip r:embed="rId5">
            <a:alphaModFix/>
          </a:blip>
          <a:stretch>
            <a:fillRect/>
          </a:stretch>
        </p:blipFill>
        <p:spPr>
          <a:xfrm>
            <a:off x="152400" y="981900"/>
            <a:ext cx="5875265" cy="362759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40"/>
          <p:cNvSpPr txBox="1"/>
          <p:nvPr>
            <p:ph type="title"/>
          </p:nvPr>
        </p:nvSpPr>
        <p:spPr>
          <a:xfrm>
            <a:off x="0" y="0"/>
            <a:ext cx="5485500" cy="829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 sz="3000"/>
              <a:t>K-nearest Neighbors</a:t>
            </a:r>
            <a:endParaRPr sz="3000"/>
          </a:p>
        </p:txBody>
      </p:sp>
      <p:grpSp>
        <p:nvGrpSpPr>
          <p:cNvPr id="399" name="Google Shape;399;p40"/>
          <p:cNvGrpSpPr/>
          <p:nvPr/>
        </p:nvGrpSpPr>
        <p:grpSpPr>
          <a:xfrm>
            <a:off x="-150" y="4761900"/>
            <a:ext cx="9144000" cy="381600"/>
            <a:chOff x="-150" y="4761900"/>
            <a:chExt cx="9144000" cy="381600"/>
          </a:xfrm>
        </p:grpSpPr>
        <p:sp>
          <p:nvSpPr>
            <p:cNvPr id="400" name="Google Shape;400;p40"/>
            <p:cNvSpPr/>
            <p:nvPr/>
          </p:nvSpPr>
          <p:spPr>
            <a:xfrm>
              <a:off x="-150" y="4761900"/>
              <a:ext cx="9144000" cy="381600"/>
            </a:xfrm>
            <a:prstGeom prst="rect">
              <a:avLst/>
            </a:prstGeom>
            <a:solidFill>
              <a:srgbClr val="002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01" name="Google Shape;401;p40"/>
            <p:cNvPicPr preferRelativeResize="0"/>
            <p:nvPr/>
          </p:nvPicPr>
          <p:blipFill>
            <a:blip r:embed="rId3">
              <a:alphaModFix/>
            </a:blip>
            <a:stretch>
              <a:fillRect/>
            </a:stretch>
          </p:blipFill>
          <p:spPr>
            <a:xfrm>
              <a:off x="84625" y="4830825"/>
              <a:ext cx="1997205" cy="243750"/>
            </a:xfrm>
            <a:prstGeom prst="rect">
              <a:avLst/>
            </a:prstGeom>
            <a:noFill/>
            <a:ln>
              <a:noFill/>
            </a:ln>
          </p:spPr>
        </p:pic>
      </p:grpSp>
      <p:sp>
        <p:nvSpPr>
          <p:cNvPr id="402" name="Google Shape;402;p40"/>
          <p:cNvSpPr txBox="1"/>
          <p:nvPr/>
        </p:nvSpPr>
        <p:spPr>
          <a:xfrm>
            <a:off x="2181063" y="2912350"/>
            <a:ext cx="1598400" cy="733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b="1" lang="en"/>
              <a:t>KNN</a:t>
            </a:r>
            <a:endParaRPr b="1"/>
          </a:p>
        </p:txBody>
      </p:sp>
      <p:graphicFrame>
        <p:nvGraphicFramePr>
          <p:cNvPr id="403" name="Google Shape;403;p40"/>
          <p:cNvGraphicFramePr/>
          <p:nvPr/>
        </p:nvGraphicFramePr>
        <p:xfrm>
          <a:off x="-150" y="3518325"/>
          <a:ext cx="3000000" cy="3000000"/>
        </p:xfrm>
        <a:graphic>
          <a:graphicData uri="http://schemas.openxmlformats.org/drawingml/2006/table">
            <a:tbl>
              <a:tblPr>
                <a:noFill/>
                <a:tableStyleId>{402B9D91-95A9-4226-A89B-22245EFFA3EE}</a:tableStyleId>
              </a:tblPr>
              <a:tblGrid>
                <a:gridCol w="1057275"/>
                <a:gridCol w="1123950"/>
                <a:gridCol w="1476375"/>
                <a:gridCol w="1628775"/>
                <a:gridCol w="1009650"/>
              </a:tblGrid>
              <a:tr h="664375">
                <a:tc>
                  <a:txBody>
                    <a:bodyPr/>
                    <a:lstStyle/>
                    <a:p>
                      <a:pPr indent="0" lvl="0" marL="0" rtl="0" algn="ctr">
                        <a:lnSpc>
                          <a:spcPct val="115000"/>
                        </a:lnSpc>
                        <a:spcBef>
                          <a:spcPts val="1200"/>
                        </a:spcBef>
                        <a:spcAft>
                          <a:spcPts val="0"/>
                        </a:spcAft>
                        <a:buNone/>
                      </a:pPr>
                      <a:r>
                        <a:rPr lang="en" sz="1000"/>
                        <a:t>Classifier</a:t>
                      </a:r>
                      <a:endParaRPr sz="1000"/>
                    </a:p>
                  </a:txBody>
                  <a:tcPr marT="0" marB="0" marR="0" marL="0">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 sz="1000"/>
                        <a:t>Accuracy (%)</a:t>
                      </a:r>
                      <a:endParaRPr sz="1000"/>
                    </a:p>
                  </a:txBody>
                  <a:tcPr marT="0" marB="0" marR="0" marL="0">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 sz="1000"/>
                        <a:t>True-positive rate (TPR)</a:t>
                      </a:r>
                      <a:endParaRPr sz="1000"/>
                    </a:p>
                  </a:txBody>
                  <a:tcPr marT="0" marB="0" marR="0" marL="0">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 sz="1000"/>
                        <a:t>True-negative rate (TNR)</a:t>
                      </a:r>
                      <a:endParaRPr sz="1000"/>
                    </a:p>
                  </a:txBody>
                  <a:tcPr marT="0" marB="0" marR="0" marL="0">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 sz="1000"/>
                        <a:t>F1 Score</a:t>
                      </a:r>
                      <a:endParaRPr sz="1000"/>
                    </a:p>
                  </a:txBody>
                  <a:tcPr marT="0" marB="0" marR="0" marL="0">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579200">
                <a:tc>
                  <a:txBody>
                    <a:bodyPr/>
                    <a:lstStyle/>
                    <a:p>
                      <a:pPr indent="0" lvl="0" marL="0" rtl="0" algn="ctr">
                        <a:lnSpc>
                          <a:spcPct val="115000"/>
                        </a:lnSpc>
                        <a:spcBef>
                          <a:spcPts val="1200"/>
                        </a:spcBef>
                        <a:spcAft>
                          <a:spcPts val="0"/>
                        </a:spcAft>
                        <a:buNone/>
                      </a:pPr>
                      <a:r>
                        <a:rPr lang="en" sz="1000"/>
                        <a:t>Proposed</a:t>
                      </a:r>
                      <a:endParaRPr sz="1000"/>
                    </a:p>
                  </a:txBody>
                  <a:tcPr marT="0" marB="0" marR="0" marL="0">
                    <a:lnT cap="flat" cmpd="sng" w="19050">
                      <a:solidFill>
                        <a:srgbClr val="000000"/>
                      </a:solidFill>
                      <a:prstDash val="solid"/>
                      <a:round/>
                      <a:headEnd len="sm" w="sm" type="none"/>
                      <a:tailEnd len="sm" w="sm" type="none"/>
                    </a:lnT>
                  </a:tcPr>
                </a:tc>
                <a:tc>
                  <a:txBody>
                    <a:bodyPr/>
                    <a:lstStyle/>
                    <a:p>
                      <a:pPr indent="0" lvl="0" marL="0" rtl="0" algn="ctr">
                        <a:lnSpc>
                          <a:spcPct val="115000"/>
                        </a:lnSpc>
                        <a:spcBef>
                          <a:spcPts val="1200"/>
                        </a:spcBef>
                        <a:spcAft>
                          <a:spcPts val="0"/>
                        </a:spcAft>
                        <a:buNone/>
                      </a:pPr>
                      <a:r>
                        <a:rPr lang="en" sz="1000"/>
                        <a:t>84.2</a:t>
                      </a:r>
                      <a:endParaRPr sz="1000"/>
                    </a:p>
                  </a:txBody>
                  <a:tcPr marT="0" marB="0" marR="0" marL="0">
                    <a:lnT cap="flat" cmpd="sng" w="19050">
                      <a:solidFill>
                        <a:srgbClr val="000000"/>
                      </a:solidFill>
                      <a:prstDash val="solid"/>
                      <a:round/>
                      <a:headEnd len="sm" w="sm" type="none"/>
                      <a:tailEnd len="sm" w="sm" type="none"/>
                    </a:lnT>
                  </a:tcPr>
                </a:tc>
                <a:tc>
                  <a:txBody>
                    <a:bodyPr/>
                    <a:lstStyle/>
                    <a:p>
                      <a:pPr indent="0" lvl="0" marL="0" rtl="0" algn="ctr">
                        <a:lnSpc>
                          <a:spcPct val="115000"/>
                        </a:lnSpc>
                        <a:spcBef>
                          <a:spcPts val="1200"/>
                        </a:spcBef>
                        <a:spcAft>
                          <a:spcPts val="0"/>
                        </a:spcAft>
                        <a:buNone/>
                      </a:pPr>
                      <a:r>
                        <a:rPr lang="en" sz="1000"/>
                        <a:t>0.47</a:t>
                      </a:r>
                      <a:endParaRPr sz="1000"/>
                    </a:p>
                  </a:txBody>
                  <a:tcPr marT="0" marB="0" marR="0" marL="0">
                    <a:lnT cap="flat" cmpd="sng" w="19050">
                      <a:solidFill>
                        <a:srgbClr val="000000"/>
                      </a:solidFill>
                      <a:prstDash val="solid"/>
                      <a:round/>
                      <a:headEnd len="sm" w="sm" type="none"/>
                      <a:tailEnd len="sm" w="sm" type="none"/>
                    </a:lnT>
                  </a:tcPr>
                </a:tc>
                <a:tc>
                  <a:txBody>
                    <a:bodyPr/>
                    <a:lstStyle/>
                    <a:p>
                      <a:pPr indent="0" lvl="0" marL="0" rtl="0" algn="ctr">
                        <a:lnSpc>
                          <a:spcPct val="115000"/>
                        </a:lnSpc>
                        <a:spcBef>
                          <a:spcPts val="1200"/>
                        </a:spcBef>
                        <a:spcAft>
                          <a:spcPts val="0"/>
                        </a:spcAft>
                        <a:buNone/>
                      </a:pPr>
                      <a:r>
                        <a:rPr lang="en" sz="1000"/>
                        <a:t>0.92</a:t>
                      </a:r>
                      <a:endParaRPr sz="1000"/>
                    </a:p>
                  </a:txBody>
                  <a:tcPr marT="0" marB="0" marR="0" marL="0">
                    <a:lnT cap="flat" cmpd="sng" w="19050">
                      <a:solidFill>
                        <a:srgbClr val="000000"/>
                      </a:solidFill>
                      <a:prstDash val="solid"/>
                      <a:round/>
                      <a:headEnd len="sm" w="sm" type="none"/>
                      <a:tailEnd len="sm" w="sm" type="none"/>
                    </a:lnT>
                  </a:tcPr>
                </a:tc>
                <a:tc>
                  <a:txBody>
                    <a:bodyPr/>
                    <a:lstStyle/>
                    <a:p>
                      <a:pPr indent="0" lvl="0" marL="0" rtl="0" algn="ctr">
                        <a:lnSpc>
                          <a:spcPct val="115000"/>
                        </a:lnSpc>
                        <a:spcBef>
                          <a:spcPts val="1200"/>
                        </a:spcBef>
                        <a:spcAft>
                          <a:spcPts val="0"/>
                        </a:spcAft>
                        <a:buNone/>
                      </a:pPr>
                      <a:r>
                        <a:rPr lang="en" sz="1000"/>
                        <a:t>0.62</a:t>
                      </a:r>
                      <a:endParaRPr sz="1000"/>
                    </a:p>
                  </a:txBody>
                  <a:tcPr marT="0" marB="0" marR="0" marL="0">
                    <a:lnT cap="flat" cmpd="sng" w="19050">
                      <a:solidFill>
                        <a:srgbClr val="000000"/>
                      </a:solidFill>
                      <a:prstDash val="solid"/>
                      <a:round/>
                      <a:headEnd len="sm" w="sm" type="none"/>
                      <a:tailEnd len="sm" w="sm" type="none"/>
                    </a:lnT>
                  </a:tcPr>
                </a:tc>
              </a:tr>
            </a:tbl>
          </a:graphicData>
        </a:graphic>
      </p:graphicFrame>
      <p:pic>
        <p:nvPicPr>
          <p:cNvPr id="404" name="Google Shape;404;p40"/>
          <p:cNvPicPr preferRelativeResize="0"/>
          <p:nvPr/>
        </p:nvPicPr>
        <p:blipFill>
          <a:blip r:embed="rId4">
            <a:alphaModFix/>
          </a:blip>
          <a:stretch>
            <a:fillRect/>
          </a:stretch>
        </p:blipFill>
        <p:spPr>
          <a:xfrm>
            <a:off x="63125" y="719900"/>
            <a:ext cx="5359251" cy="2303099"/>
          </a:xfrm>
          <a:prstGeom prst="rect">
            <a:avLst/>
          </a:prstGeom>
          <a:noFill/>
          <a:ln>
            <a:noFill/>
          </a:ln>
        </p:spPr>
      </p:pic>
      <p:pic>
        <p:nvPicPr>
          <p:cNvPr id="405" name="Google Shape;405;p40"/>
          <p:cNvPicPr preferRelativeResize="0"/>
          <p:nvPr/>
        </p:nvPicPr>
        <p:blipFill>
          <a:blip r:embed="rId5">
            <a:alphaModFix/>
          </a:blip>
          <a:stretch>
            <a:fillRect/>
          </a:stretch>
        </p:blipFill>
        <p:spPr>
          <a:xfrm>
            <a:off x="5460624" y="1414849"/>
            <a:ext cx="3683225" cy="10388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41"/>
          <p:cNvSpPr txBox="1"/>
          <p:nvPr>
            <p:ph type="title"/>
          </p:nvPr>
        </p:nvSpPr>
        <p:spPr>
          <a:xfrm>
            <a:off x="0" y="0"/>
            <a:ext cx="5485500" cy="829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 sz="3000"/>
              <a:t>Deep Neural Network</a:t>
            </a:r>
            <a:endParaRPr sz="3000"/>
          </a:p>
        </p:txBody>
      </p:sp>
      <p:pic>
        <p:nvPicPr>
          <p:cNvPr id="412" name="Google Shape;412;p41"/>
          <p:cNvPicPr preferRelativeResize="0"/>
          <p:nvPr/>
        </p:nvPicPr>
        <p:blipFill rotWithShape="1">
          <a:blip r:embed="rId3">
            <a:alphaModFix/>
          </a:blip>
          <a:srcRect b="0" l="0" r="20280" t="0"/>
          <a:stretch/>
        </p:blipFill>
        <p:spPr>
          <a:xfrm>
            <a:off x="6208625" y="467325"/>
            <a:ext cx="2935225" cy="4001525"/>
          </a:xfrm>
          <a:prstGeom prst="rect">
            <a:avLst/>
          </a:prstGeom>
          <a:noFill/>
          <a:ln>
            <a:noFill/>
          </a:ln>
        </p:spPr>
      </p:pic>
      <p:grpSp>
        <p:nvGrpSpPr>
          <p:cNvPr id="413" name="Google Shape;413;p41"/>
          <p:cNvGrpSpPr/>
          <p:nvPr/>
        </p:nvGrpSpPr>
        <p:grpSpPr>
          <a:xfrm>
            <a:off x="-150" y="4761900"/>
            <a:ext cx="9144000" cy="381600"/>
            <a:chOff x="-150" y="4761900"/>
            <a:chExt cx="9144000" cy="381600"/>
          </a:xfrm>
        </p:grpSpPr>
        <p:sp>
          <p:nvSpPr>
            <p:cNvPr id="414" name="Google Shape;414;p41"/>
            <p:cNvSpPr/>
            <p:nvPr/>
          </p:nvSpPr>
          <p:spPr>
            <a:xfrm>
              <a:off x="-150" y="4761900"/>
              <a:ext cx="9144000" cy="381600"/>
            </a:xfrm>
            <a:prstGeom prst="rect">
              <a:avLst/>
            </a:prstGeom>
            <a:solidFill>
              <a:srgbClr val="002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15" name="Google Shape;415;p41"/>
            <p:cNvPicPr preferRelativeResize="0"/>
            <p:nvPr/>
          </p:nvPicPr>
          <p:blipFill>
            <a:blip r:embed="rId4">
              <a:alphaModFix/>
            </a:blip>
            <a:stretch>
              <a:fillRect/>
            </a:stretch>
          </p:blipFill>
          <p:spPr>
            <a:xfrm>
              <a:off x="84625" y="4830825"/>
              <a:ext cx="1997205" cy="243750"/>
            </a:xfrm>
            <a:prstGeom prst="rect">
              <a:avLst/>
            </a:prstGeom>
            <a:noFill/>
            <a:ln>
              <a:noFill/>
            </a:ln>
          </p:spPr>
        </p:pic>
      </p:grpSp>
      <p:sp>
        <p:nvSpPr>
          <p:cNvPr id="416" name="Google Shape;416;p41"/>
          <p:cNvSpPr txBox="1"/>
          <p:nvPr/>
        </p:nvSpPr>
        <p:spPr>
          <a:xfrm>
            <a:off x="1849050" y="3011275"/>
            <a:ext cx="1635000" cy="8295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b="1" lang="en"/>
              <a:t>Neural Net</a:t>
            </a:r>
            <a:endParaRPr b="1"/>
          </a:p>
        </p:txBody>
      </p:sp>
      <p:graphicFrame>
        <p:nvGraphicFramePr>
          <p:cNvPr id="417" name="Google Shape;417;p41"/>
          <p:cNvGraphicFramePr/>
          <p:nvPr/>
        </p:nvGraphicFramePr>
        <p:xfrm>
          <a:off x="1709288" y="3656800"/>
          <a:ext cx="3000000" cy="3000000"/>
        </p:xfrm>
        <a:graphic>
          <a:graphicData uri="http://schemas.openxmlformats.org/drawingml/2006/table">
            <a:tbl>
              <a:tblPr>
                <a:noFill/>
                <a:tableStyleId>{402B9D91-95A9-4226-A89B-22245EFFA3EE}</a:tableStyleId>
              </a:tblPr>
              <a:tblGrid>
                <a:gridCol w="1000125"/>
                <a:gridCol w="1066800"/>
              </a:tblGrid>
              <a:tr h="285750">
                <a:tc>
                  <a:txBody>
                    <a:bodyPr/>
                    <a:lstStyle/>
                    <a:p>
                      <a:pPr indent="0" lvl="0" marL="0" rtl="0" algn="ctr">
                        <a:lnSpc>
                          <a:spcPct val="115000"/>
                        </a:lnSpc>
                        <a:spcBef>
                          <a:spcPts val="1200"/>
                        </a:spcBef>
                        <a:spcAft>
                          <a:spcPts val="0"/>
                        </a:spcAft>
                        <a:buNone/>
                      </a:pPr>
                      <a:r>
                        <a:rPr lang="en" sz="1000"/>
                        <a:t>Classifier</a:t>
                      </a:r>
                      <a:endParaRPr sz="1000"/>
                    </a:p>
                  </a:txBody>
                  <a:tcPr marT="91425" marB="91425" marR="68575" marL="68575">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 sz="1000"/>
                        <a:t>Accuracy (%)</a:t>
                      </a:r>
                      <a:endParaRPr sz="1000"/>
                    </a:p>
                  </a:txBody>
                  <a:tcPr marT="91425" marB="91425" marR="68575" marL="68575">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285750">
                <a:tc>
                  <a:txBody>
                    <a:bodyPr/>
                    <a:lstStyle/>
                    <a:p>
                      <a:pPr indent="0" lvl="0" marL="0" rtl="0" algn="ctr">
                        <a:lnSpc>
                          <a:spcPct val="115000"/>
                        </a:lnSpc>
                        <a:spcBef>
                          <a:spcPts val="1200"/>
                        </a:spcBef>
                        <a:spcAft>
                          <a:spcPts val="0"/>
                        </a:spcAft>
                        <a:buNone/>
                      </a:pPr>
                      <a:r>
                        <a:rPr lang="en" sz="1000"/>
                        <a:t>Proposed</a:t>
                      </a:r>
                      <a:endParaRPr sz="1000"/>
                    </a:p>
                  </a:txBody>
                  <a:tcPr marT="91425" marB="91425" marR="68575" marL="68575">
                    <a:lnT cap="flat" cmpd="sng" w="19050">
                      <a:solidFill>
                        <a:srgbClr val="000000"/>
                      </a:solidFill>
                      <a:prstDash val="solid"/>
                      <a:round/>
                      <a:headEnd len="sm" w="sm" type="none"/>
                      <a:tailEnd len="sm" w="sm" type="none"/>
                    </a:lnT>
                  </a:tcPr>
                </a:tc>
                <a:tc>
                  <a:txBody>
                    <a:bodyPr/>
                    <a:lstStyle/>
                    <a:p>
                      <a:pPr indent="0" lvl="0" marL="0" rtl="0" algn="ctr">
                        <a:lnSpc>
                          <a:spcPct val="115000"/>
                        </a:lnSpc>
                        <a:spcBef>
                          <a:spcPts val="1200"/>
                        </a:spcBef>
                        <a:spcAft>
                          <a:spcPts val="0"/>
                        </a:spcAft>
                        <a:buNone/>
                      </a:pPr>
                      <a:r>
                        <a:rPr lang="en" sz="1000"/>
                        <a:t>90</a:t>
                      </a:r>
                      <a:r>
                        <a:rPr lang="en" sz="1000"/>
                        <a:t>.2</a:t>
                      </a:r>
                      <a:endParaRPr sz="1000"/>
                    </a:p>
                  </a:txBody>
                  <a:tcPr marT="91425" marB="91425" marR="68575" marL="68575">
                    <a:lnT cap="flat" cmpd="sng" w="19050">
                      <a:solidFill>
                        <a:srgbClr val="000000"/>
                      </a:solidFill>
                      <a:prstDash val="solid"/>
                      <a:round/>
                      <a:headEnd len="sm" w="sm" type="none"/>
                      <a:tailEnd len="sm" w="sm" type="none"/>
                    </a:lnT>
                  </a:tcPr>
                </a:tc>
              </a:tr>
            </a:tbl>
          </a:graphicData>
        </a:graphic>
      </p:graphicFrame>
      <p:pic>
        <p:nvPicPr>
          <p:cNvPr id="418" name="Google Shape;418;p41"/>
          <p:cNvPicPr preferRelativeResize="0"/>
          <p:nvPr/>
        </p:nvPicPr>
        <p:blipFill>
          <a:blip r:embed="rId5">
            <a:alphaModFix/>
          </a:blip>
          <a:stretch>
            <a:fillRect/>
          </a:stretch>
        </p:blipFill>
        <p:spPr>
          <a:xfrm>
            <a:off x="0" y="929500"/>
            <a:ext cx="5333099" cy="227546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42"/>
          <p:cNvSpPr txBox="1"/>
          <p:nvPr>
            <p:ph type="title"/>
          </p:nvPr>
        </p:nvSpPr>
        <p:spPr>
          <a:xfrm>
            <a:off x="0" y="0"/>
            <a:ext cx="5485500" cy="829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 sz="3000"/>
              <a:t>Deep Neural Network</a:t>
            </a:r>
            <a:endParaRPr sz="3000"/>
          </a:p>
        </p:txBody>
      </p:sp>
      <p:grpSp>
        <p:nvGrpSpPr>
          <p:cNvPr id="425" name="Google Shape;425;p42"/>
          <p:cNvGrpSpPr/>
          <p:nvPr/>
        </p:nvGrpSpPr>
        <p:grpSpPr>
          <a:xfrm>
            <a:off x="-150" y="4761900"/>
            <a:ext cx="9144000" cy="381600"/>
            <a:chOff x="-150" y="4761900"/>
            <a:chExt cx="9144000" cy="381600"/>
          </a:xfrm>
        </p:grpSpPr>
        <p:sp>
          <p:nvSpPr>
            <p:cNvPr id="426" name="Google Shape;426;p42"/>
            <p:cNvSpPr/>
            <p:nvPr/>
          </p:nvSpPr>
          <p:spPr>
            <a:xfrm>
              <a:off x="-150" y="4761900"/>
              <a:ext cx="9144000" cy="381600"/>
            </a:xfrm>
            <a:prstGeom prst="rect">
              <a:avLst/>
            </a:prstGeom>
            <a:solidFill>
              <a:srgbClr val="002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27" name="Google Shape;427;p42"/>
            <p:cNvPicPr preferRelativeResize="0"/>
            <p:nvPr/>
          </p:nvPicPr>
          <p:blipFill>
            <a:blip r:embed="rId3">
              <a:alphaModFix/>
            </a:blip>
            <a:stretch>
              <a:fillRect/>
            </a:stretch>
          </p:blipFill>
          <p:spPr>
            <a:xfrm>
              <a:off x="84625" y="4830825"/>
              <a:ext cx="1997205" cy="243750"/>
            </a:xfrm>
            <a:prstGeom prst="rect">
              <a:avLst/>
            </a:prstGeom>
            <a:noFill/>
            <a:ln>
              <a:noFill/>
            </a:ln>
          </p:spPr>
        </p:pic>
      </p:grpSp>
      <p:pic>
        <p:nvPicPr>
          <p:cNvPr id="428" name="Google Shape;428;p42"/>
          <p:cNvPicPr preferRelativeResize="0"/>
          <p:nvPr/>
        </p:nvPicPr>
        <p:blipFill>
          <a:blip r:embed="rId4">
            <a:alphaModFix/>
          </a:blip>
          <a:stretch>
            <a:fillRect/>
          </a:stretch>
        </p:blipFill>
        <p:spPr>
          <a:xfrm>
            <a:off x="6645601" y="283850"/>
            <a:ext cx="2213450" cy="4420875"/>
          </a:xfrm>
          <a:prstGeom prst="rect">
            <a:avLst/>
          </a:prstGeom>
          <a:noFill/>
          <a:ln>
            <a:noFill/>
          </a:ln>
        </p:spPr>
      </p:pic>
      <p:pic>
        <p:nvPicPr>
          <p:cNvPr id="429" name="Google Shape;429;p42"/>
          <p:cNvPicPr preferRelativeResize="0"/>
          <p:nvPr/>
        </p:nvPicPr>
        <p:blipFill>
          <a:blip r:embed="rId5">
            <a:alphaModFix/>
          </a:blip>
          <a:stretch>
            <a:fillRect/>
          </a:stretch>
        </p:blipFill>
        <p:spPr>
          <a:xfrm>
            <a:off x="-150" y="902288"/>
            <a:ext cx="6221850" cy="3184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1026300" y="2246625"/>
            <a:ext cx="5473200" cy="22881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 sz="1400"/>
              <a:t>Consumers’ behavioral data                       </a:t>
            </a:r>
            <a:r>
              <a:rPr lang="en" sz="1400"/>
              <a:t>purchase intentions</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"visitors"                         "buyers"</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Our Goal:</a:t>
            </a:r>
            <a:endParaRPr sz="1400"/>
          </a:p>
          <a:p>
            <a:pPr indent="0" lvl="0" marL="0" rtl="0" algn="l">
              <a:spcBef>
                <a:spcPts val="0"/>
              </a:spcBef>
              <a:spcAft>
                <a:spcPts val="0"/>
              </a:spcAft>
              <a:buNone/>
            </a:pPr>
            <a:r>
              <a:rPr lang="en" sz="1400"/>
              <a:t>find a better model for predicting a visitor's purchase intent and to identify important features that contribute to the prediction.</a:t>
            </a:r>
            <a:endParaRPr sz="1400"/>
          </a:p>
          <a:p>
            <a:pPr indent="0" lvl="0" marL="0" rtl="0" algn="l">
              <a:spcBef>
                <a:spcPts val="0"/>
              </a:spcBef>
              <a:spcAft>
                <a:spcPts val="0"/>
              </a:spcAft>
              <a:buNone/>
            </a:pPr>
            <a:r>
              <a:t/>
            </a:r>
            <a:endParaRPr sz="3400"/>
          </a:p>
        </p:txBody>
      </p:sp>
      <p:pic>
        <p:nvPicPr>
          <p:cNvPr id="83" name="Google Shape;83;p16"/>
          <p:cNvPicPr preferRelativeResize="0"/>
          <p:nvPr/>
        </p:nvPicPr>
        <p:blipFill rotWithShape="1">
          <a:blip r:embed="rId3">
            <a:alphaModFix/>
          </a:blip>
          <a:srcRect b="0" l="0" r="20280" t="0"/>
          <a:stretch/>
        </p:blipFill>
        <p:spPr>
          <a:xfrm>
            <a:off x="6208625" y="454225"/>
            <a:ext cx="2935225" cy="4001525"/>
          </a:xfrm>
          <a:prstGeom prst="rect">
            <a:avLst/>
          </a:prstGeom>
          <a:noFill/>
          <a:ln>
            <a:noFill/>
          </a:ln>
        </p:spPr>
      </p:pic>
      <p:grpSp>
        <p:nvGrpSpPr>
          <p:cNvPr id="84" name="Google Shape;84;p16"/>
          <p:cNvGrpSpPr/>
          <p:nvPr/>
        </p:nvGrpSpPr>
        <p:grpSpPr>
          <a:xfrm>
            <a:off x="-150" y="4761900"/>
            <a:ext cx="9144000" cy="381600"/>
            <a:chOff x="-150" y="4761900"/>
            <a:chExt cx="9144000" cy="381600"/>
          </a:xfrm>
        </p:grpSpPr>
        <p:sp>
          <p:nvSpPr>
            <p:cNvPr id="85" name="Google Shape;85;p16"/>
            <p:cNvSpPr/>
            <p:nvPr/>
          </p:nvSpPr>
          <p:spPr>
            <a:xfrm>
              <a:off x="-150" y="4761900"/>
              <a:ext cx="9144000" cy="381600"/>
            </a:xfrm>
            <a:prstGeom prst="rect">
              <a:avLst/>
            </a:prstGeom>
            <a:solidFill>
              <a:srgbClr val="002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6" name="Google Shape;86;p16"/>
            <p:cNvPicPr preferRelativeResize="0"/>
            <p:nvPr/>
          </p:nvPicPr>
          <p:blipFill>
            <a:blip r:embed="rId4">
              <a:alphaModFix/>
            </a:blip>
            <a:stretch>
              <a:fillRect/>
            </a:stretch>
          </p:blipFill>
          <p:spPr>
            <a:xfrm>
              <a:off x="84625" y="4830825"/>
              <a:ext cx="1997205" cy="243750"/>
            </a:xfrm>
            <a:prstGeom prst="rect">
              <a:avLst/>
            </a:prstGeom>
            <a:noFill/>
            <a:ln>
              <a:noFill/>
            </a:ln>
          </p:spPr>
        </p:pic>
      </p:grpSp>
      <p:pic>
        <p:nvPicPr>
          <p:cNvPr id="87" name="Google Shape;87;p16"/>
          <p:cNvPicPr preferRelativeResize="0"/>
          <p:nvPr/>
        </p:nvPicPr>
        <p:blipFill>
          <a:blip r:embed="rId5">
            <a:alphaModFix/>
          </a:blip>
          <a:stretch>
            <a:fillRect/>
          </a:stretch>
        </p:blipFill>
        <p:spPr>
          <a:xfrm>
            <a:off x="1143000" y="152400"/>
            <a:ext cx="3797070" cy="1954225"/>
          </a:xfrm>
          <a:prstGeom prst="rect">
            <a:avLst/>
          </a:prstGeom>
          <a:noFill/>
          <a:ln>
            <a:noFill/>
          </a:ln>
        </p:spPr>
      </p:pic>
      <p:sp>
        <p:nvSpPr>
          <p:cNvPr id="88" name="Google Shape;88;p16"/>
          <p:cNvSpPr/>
          <p:nvPr/>
        </p:nvSpPr>
        <p:spPr>
          <a:xfrm>
            <a:off x="3473550" y="2337825"/>
            <a:ext cx="912000" cy="331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6"/>
          <p:cNvSpPr/>
          <p:nvPr/>
        </p:nvSpPr>
        <p:spPr>
          <a:xfrm>
            <a:off x="1949550" y="2795025"/>
            <a:ext cx="912000" cy="331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43"/>
          <p:cNvSpPr txBox="1"/>
          <p:nvPr>
            <p:ph type="title"/>
          </p:nvPr>
        </p:nvSpPr>
        <p:spPr>
          <a:xfrm>
            <a:off x="0" y="0"/>
            <a:ext cx="5485500" cy="829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 sz="3000"/>
              <a:t>Deep Neural Network</a:t>
            </a:r>
            <a:endParaRPr sz="3000"/>
          </a:p>
        </p:txBody>
      </p:sp>
      <p:pic>
        <p:nvPicPr>
          <p:cNvPr id="436" name="Google Shape;436;p43"/>
          <p:cNvPicPr preferRelativeResize="0"/>
          <p:nvPr/>
        </p:nvPicPr>
        <p:blipFill rotWithShape="1">
          <a:blip r:embed="rId3">
            <a:alphaModFix/>
          </a:blip>
          <a:srcRect b="0" l="0" r="20280" t="0"/>
          <a:stretch/>
        </p:blipFill>
        <p:spPr>
          <a:xfrm>
            <a:off x="6208625" y="467325"/>
            <a:ext cx="2935225" cy="4001525"/>
          </a:xfrm>
          <a:prstGeom prst="rect">
            <a:avLst/>
          </a:prstGeom>
          <a:noFill/>
          <a:ln>
            <a:noFill/>
          </a:ln>
        </p:spPr>
      </p:pic>
      <p:grpSp>
        <p:nvGrpSpPr>
          <p:cNvPr id="437" name="Google Shape;437;p43"/>
          <p:cNvGrpSpPr/>
          <p:nvPr/>
        </p:nvGrpSpPr>
        <p:grpSpPr>
          <a:xfrm>
            <a:off x="-150" y="4761900"/>
            <a:ext cx="9144000" cy="381600"/>
            <a:chOff x="-150" y="4761900"/>
            <a:chExt cx="9144000" cy="381600"/>
          </a:xfrm>
        </p:grpSpPr>
        <p:sp>
          <p:nvSpPr>
            <p:cNvPr id="438" name="Google Shape;438;p43"/>
            <p:cNvSpPr/>
            <p:nvPr/>
          </p:nvSpPr>
          <p:spPr>
            <a:xfrm>
              <a:off x="-150" y="4761900"/>
              <a:ext cx="9144000" cy="381600"/>
            </a:xfrm>
            <a:prstGeom prst="rect">
              <a:avLst/>
            </a:prstGeom>
            <a:solidFill>
              <a:srgbClr val="002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39" name="Google Shape;439;p43"/>
            <p:cNvPicPr preferRelativeResize="0"/>
            <p:nvPr/>
          </p:nvPicPr>
          <p:blipFill>
            <a:blip r:embed="rId4">
              <a:alphaModFix/>
            </a:blip>
            <a:stretch>
              <a:fillRect/>
            </a:stretch>
          </p:blipFill>
          <p:spPr>
            <a:xfrm>
              <a:off x="84625" y="4830825"/>
              <a:ext cx="1997205" cy="243750"/>
            </a:xfrm>
            <a:prstGeom prst="rect">
              <a:avLst/>
            </a:prstGeom>
            <a:noFill/>
            <a:ln>
              <a:noFill/>
            </a:ln>
          </p:spPr>
        </p:pic>
      </p:grpSp>
      <p:pic>
        <p:nvPicPr>
          <p:cNvPr id="440" name="Google Shape;440;p43"/>
          <p:cNvPicPr preferRelativeResize="0"/>
          <p:nvPr/>
        </p:nvPicPr>
        <p:blipFill>
          <a:blip r:embed="rId5">
            <a:alphaModFix/>
          </a:blip>
          <a:stretch>
            <a:fillRect/>
          </a:stretch>
        </p:blipFill>
        <p:spPr>
          <a:xfrm>
            <a:off x="152400" y="981900"/>
            <a:ext cx="5875265" cy="362759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44"/>
          <p:cNvSpPr txBox="1"/>
          <p:nvPr>
            <p:ph type="title"/>
          </p:nvPr>
        </p:nvSpPr>
        <p:spPr>
          <a:xfrm>
            <a:off x="0" y="0"/>
            <a:ext cx="5485500" cy="829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 sz="3000"/>
              <a:t>Naive Bayes</a:t>
            </a:r>
            <a:endParaRPr sz="3000"/>
          </a:p>
        </p:txBody>
      </p:sp>
      <p:pic>
        <p:nvPicPr>
          <p:cNvPr id="447" name="Google Shape;447;p44"/>
          <p:cNvPicPr preferRelativeResize="0"/>
          <p:nvPr/>
        </p:nvPicPr>
        <p:blipFill rotWithShape="1">
          <a:blip r:embed="rId3">
            <a:alphaModFix/>
          </a:blip>
          <a:srcRect b="0" l="0" r="20280" t="0"/>
          <a:stretch/>
        </p:blipFill>
        <p:spPr>
          <a:xfrm>
            <a:off x="6208625" y="467325"/>
            <a:ext cx="2935225" cy="4001525"/>
          </a:xfrm>
          <a:prstGeom prst="rect">
            <a:avLst/>
          </a:prstGeom>
          <a:noFill/>
          <a:ln>
            <a:noFill/>
          </a:ln>
        </p:spPr>
      </p:pic>
      <p:grpSp>
        <p:nvGrpSpPr>
          <p:cNvPr id="448" name="Google Shape;448;p44"/>
          <p:cNvGrpSpPr/>
          <p:nvPr/>
        </p:nvGrpSpPr>
        <p:grpSpPr>
          <a:xfrm>
            <a:off x="-150" y="4761900"/>
            <a:ext cx="9144000" cy="381600"/>
            <a:chOff x="-150" y="4761900"/>
            <a:chExt cx="9144000" cy="381600"/>
          </a:xfrm>
        </p:grpSpPr>
        <p:sp>
          <p:nvSpPr>
            <p:cNvPr id="449" name="Google Shape;449;p44"/>
            <p:cNvSpPr/>
            <p:nvPr/>
          </p:nvSpPr>
          <p:spPr>
            <a:xfrm>
              <a:off x="-150" y="4761900"/>
              <a:ext cx="9144000" cy="381600"/>
            </a:xfrm>
            <a:prstGeom prst="rect">
              <a:avLst/>
            </a:prstGeom>
            <a:solidFill>
              <a:srgbClr val="002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50" name="Google Shape;450;p44"/>
            <p:cNvPicPr preferRelativeResize="0"/>
            <p:nvPr/>
          </p:nvPicPr>
          <p:blipFill>
            <a:blip r:embed="rId4">
              <a:alphaModFix/>
            </a:blip>
            <a:stretch>
              <a:fillRect/>
            </a:stretch>
          </p:blipFill>
          <p:spPr>
            <a:xfrm>
              <a:off x="84625" y="4830825"/>
              <a:ext cx="1997205" cy="243750"/>
            </a:xfrm>
            <a:prstGeom prst="rect">
              <a:avLst/>
            </a:prstGeom>
            <a:noFill/>
            <a:ln>
              <a:noFill/>
            </a:ln>
          </p:spPr>
        </p:pic>
      </p:grpSp>
      <p:sp>
        <p:nvSpPr>
          <p:cNvPr id="451" name="Google Shape;451;p44"/>
          <p:cNvSpPr txBox="1"/>
          <p:nvPr/>
        </p:nvSpPr>
        <p:spPr>
          <a:xfrm>
            <a:off x="2181063" y="2912350"/>
            <a:ext cx="1598400" cy="733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b="1" lang="en"/>
              <a:t>Bayes</a:t>
            </a:r>
            <a:endParaRPr b="1"/>
          </a:p>
        </p:txBody>
      </p:sp>
      <p:graphicFrame>
        <p:nvGraphicFramePr>
          <p:cNvPr id="452" name="Google Shape;452;p44"/>
          <p:cNvGraphicFramePr/>
          <p:nvPr/>
        </p:nvGraphicFramePr>
        <p:xfrm>
          <a:off x="-150" y="3518325"/>
          <a:ext cx="3000000" cy="3000000"/>
        </p:xfrm>
        <a:graphic>
          <a:graphicData uri="http://schemas.openxmlformats.org/drawingml/2006/table">
            <a:tbl>
              <a:tblPr>
                <a:noFill/>
                <a:tableStyleId>{402B9D91-95A9-4226-A89B-22245EFFA3EE}</a:tableStyleId>
              </a:tblPr>
              <a:tblGrid>
                <a:gridCol w="1057275"/>
                <a:gridCol w="1123950"/>
                <a:gridCol w="1476375"/>
                <a:gridCol w="1628775"/>
                <a:gridCol w="1009650"/>
              </a:tblGrid>
              <a:tr h="664375">
                <a:tc>
                  <a:txBody>
                    <a:bodyPr/>
                    <a:lstStyle/>
                    <a:p>
                      <a:pPr indent="0" lvl="0" marL="0" rtl="0" algn="ctr">
                        <a:lnSpc>
                          <a:spcPct val="115000"/>
                        </a:lnSpc>
                        <a:spcBef>
                          <a:spcPts val="1200"/>
                        </a:spcBef>
                        <a:spcAft>
                          <a:spcPts val="0"/>
                        </a:spcAft>
                        <a:buNone/>
                      </a:pPr>
                      <a:r>
                        <a:rPr lang="en" sz="1000"/>
                        <a:t>Classifier</a:t>
                      </a:r>
                      <a:endParaRPr sz="1000"/>
                    </a:p>
                  </a:txBody>
                  <a:tcPr marT="0" marB="0" marR="0" marL="0">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 sz="1000"/>
                        <a:t>Accuracy (%)</a:t>
                      </a:r>
                      <a:endParaRPr sz="1000"/>
                    </a:p>
                  </a:txBody>
                  <a:tcPr marT="0" marB="0" marR="0" marL="0">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 sz="1000"/>
                        <a:t>True-positive rate (TPR)</a:t>
                      </a:r>
                      <a:endParaRPr sz="1000"/>
                    </a:p>
                  </a:txBody>
                  <a:tcPr marT="0" marB="0" marR="0" marL="0">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 sz="1000"/>
                        <a:t>True-negative rate (TNR)</a:t>
                      </a:r>
                      <a:endParaRPr sz="1000"/>
                    </a:p>
                  </a:txBody>
                  <a:tcPr marT="0" marB="0" marR="0" marL="0">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 sz="1000"/>
                        <a:t>F1 Score</a:t>
                      </a:r>
                      <a:endParaRPr sz="1000"/>
                    </a:p>
                  </a:txBody>
                  <a:tcPr marT="0" marB="0" marR="0" marL="0">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579200">
                <a:tc>
                  <a:txBody>
                    <a:bodyPr/>
                    <a:lstStyle/>
                    <a:p>
                      <a:pPr indent="0" lvl="0" marL="0" rtl="0" algn="ctr">
                        <a:lnSpc>
                          <a:spcPct val="115000"/>
                        </a:lnSpc>
                        <a:spcBef>
                          <a:spcPts val="1200"/>
                        </a:spcBef>
                        <a:spcAft>
                          <a:spcPts val="0"/>
                        </a:spcAft>
                        <a:buNone/>
                      </a:pPr>
                      <a:r>
                        <a:rPr lang="en" sz="1000"/>
                        <a:t>Proposed</a:t>
                      </a:r>
                      <a:endParaRPr sz="1000"/>
                    </a:p>
                  </a:txBody>
                  <a:tcPr marT="0" marB="0" marR="0" marL="0">
                    <a:lnT cap="flat" cmpd="sng" w="19050">
                      <a:solidFill>
                        <a:srgbClr val="000000"/>
                      </a:solidFill>
                      <a:prstDash val="solid"/>
                      <a:round/>
                      <a:headEnd len="sm" w="sm" type="none"/>
                      <a:tailEnd len="sm" w="sm" type="none"/>
                    </a:lnT>
                  </a:tcPr>
                </a:tc>
                <a:tc>
                  <a:txBody>
                    <a:bodyPr/>
                    <a:lstStyle/>
                    <a:p>
                      <a:pPr indent="0" lvl="0" marL="0" rtl="0" algn="ctr">
                        <a:lnSpc>
                          <a:spcPct val="115000"/>
                        </a:lnSpc>
                        <a:spcBef>
                          <a:spcPts val="1200"/>
                        </a:spcBef>
                        <a:spcAft>
                          <a:spcPts val="0"/>
                        </a:spcAft>
                        <a:buNone/>
                      </a:pPr>
                      <a:r>
                        <a:rPr lang="en" sz="1000"/>
                        <a:t>64.2</a:t>
                      </a:r>
                      <a:endParaRPr sz="1000"/>
                    </a:p>
                  </a:txBody>
                  <a:tcPr marT="0" marB="0" marR="0" marL="0">
                    <a:lnT cap="flat" cmpd="sng" w="19050">
                      <a:solidFill>
                        <a:srgbClr val="000000"/>
                      </a:solidFill>
                      <a:prstDash val="solid"/>
                      <a:round/>
                      <a:headEnd len="sm" w="sm" type="none"/>
                      <a:tailEnd len="sm" w="sm" type="none"/>
                    </a:lnT>
                  </a:tcPr>
                </a:tc>
                <a:tc>
                  <a:txBody>
                    <a:bodyPr/>
                    <a:lstStyle/>
                    <a:p>
                      <a:pPr indent="0" lvl="0" marL="0" rtl="0" algn="ctr">
                        <a:lnSpc>
                          <a:spcPct val="115000"/>
                        </a:lnSpc>
                        <a:spcBef>
                          <a:spcPts val="1200"/>
                        </a:spcBef>
                        <a:spcAft>
                          <a:spcPts val="0"/>
                        </a:spcAft>
                        <a:buNone/>
                      </a:pPr>
                      <a:r>
                        <a:rPr lang="en" sz="1000"/>
                        <a:t>0.29</a:t>
                      </a:r>
                      <a:endParaRPr sz="1000"/>
                    </a:p>
                  </a:txBody>
                  <a:tcPr marT="0" marB="0" marR="0" marL="0">
                    <a:lnT cap="flat" cmpd="sng" w="19050">
                      <a:solidFill>
                        <a:srgbClr val="000000"/>
                      </a:solidFill>
                      <a:prstDash val="solid"/>
                      <a:round/>
                      <a:headEnd len="sm" w="sm" type="none"/>
                      <a:tailEnd len="sm" w="sm" type="none"/>
                    </a:lnT>
                  </a:tcPr>
                </a:tc>
                <a:tc>
                  <a:txBody>
                    <a:bodyPr/>
                    <a:lstStyle/>
                    <a:p>
                      <a:pPr indent="0" lvl="0" marL="0" rtl="0" algn="ctr">
                        <a:lnSpc>
                          <a:spcPct val="115000"/>
                        </a:lnSpc>
                        <a:spcBef>
                          <a:spcPts val="1200"/>
                        </a:spcBef>
                        <a:spcAft>
                          <a:spcPts val="0"/>
                        </a:spcAft>
                        <a:buNone/>
                      </a:pPr>
                      <a:r>
                        <a:rPr lang="en" sz="1000"/>
                        <a:t>0.98</a:t>
                      </a:r>
                      <a:endParaRPr sz="1000"/>
                    </a:p>
                  </a:txBody>
                  <a:tcPr marT="0" marB="0" marR="0" marL="0">
                    <a:lnT cap="flat" cmpd="sng" w="19050">
                      <a:solidFill>
                        <a:srgbClr val="000000"/>
                      </a:solidFill>
                      <a:prstDash val="solid"/>
                      <a:round/>
                      <a:headEnd len="sm" w="sm" type="none"/>
                      <a:tailEnd len="sm" w="sm" type="none"/>
                    </a:lnT>
                  </a:tcPr>
                </a:tc>
                <a:tc>
                  <a:txBody>
                    <a:bodyPr/>
                    <a:lstStyle/>
                    <a:p>
                      <a:pPr indent="0" lvl="0" marL="0" rtl="0" algn="ctr">
                        <a:lnSpc>
                          <a:spcPct val="115000"/>
                        </a:lnSpc>
                        <a:spcBef>
                          <a:spcPts val="1200"/>
                        </a:spcBef>
                        <a:spcAft>
                          <a:spcPts val="0"/>
                        </a:spcAft>
                        <a:buNone/>
                      </a:pPr>
                      <a:r>
                        <a:rPr lang="en" sz="1000"/>
                        <a:t>0.42</a:t>
                      </a:r>
                      <a:endParaRPr sz="1000"/>
                    </a:p>
                  </a:txBody>
                  <a:tcPr marT="0" marB="0" marR="0" marL="0">
                    <a:lnT cap="flat" cmpd="sng" w="19050">
                      <a:solidFill>
                        <a:srgbClr val="000000"/>
                      </a:solidFill>
                      <a:prstDash val="solid"/>
                      <a:round/>
                      <a:headEnd len="sm" w="sm" type="none"/>
                      <a:tailEnd len="sm" w="sm" type="none"/>
                    </a:lnT>
                  </a:tcPr>
                </a:tc>
              </a:tr>
            </a:tbl>
          </a:graphicData>
        </a:graphic>
      </p:graphicFrame>
      <p:pic>
        <p:nvPicPr>
          <p:cNvPr id="453" name="Google Shape;453;p44"/>
          <p:cNvPicPr preferRelativeResize="0"/>
          <p:nvPr/>
        </p:nvPicPr>
        <p:blipFill rotWithShape="1">
          <a:blip r:embed="rId5">
            <a:alphaModFix/>
          </a:blip>
          <a:srcRect b="30060" l="0" r="0" t="0"/>
          <a:stretch/>
        </p:blipFill>
        <p:spPr>
          <a:xfrm>
            <a:off x="210725" y="647075"/>
            <a:ext cx="5874275" cy="25367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45"/>
          <p:cNvSpPr txBox="1"/>
          <p:nvPr>
            <p:ph type="title"/>
          </p:nvPr>
        </p:nvSpPr>
        <p:spPr>
          <a:xfrm>
            <a:off x="0" y="0"/>
            <a:ext cx="5485500" cy="8295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sz="3000"/>
              <a:t>Adaboost(with Freund coefficient)</a:t>
            </a:r>
            <a:endParaRPr sz="3000"/>
          </a:p>
        </p:txBody>
      </p:sp>
      <p:pic>
        <p:nvPicPr>
          <p:cNvPr id="460" name="Google Shape;460;p45"/>
          <p:cNvPicPr preferRelativeResize="0"/>
          <p:nvPr/>
        </p:nvPicPr>
        <p:blipFill rotWithShape="1">
          <a:blip r:embed="rId3">
            <a:alphaModFix/>
          </a:blip>
          <a:srcRect b="0" l="0" r="20280" t="0"/>
          <a:stretch/>
        </p:blipFill>
        <p:spPr>
          <a:xfrm>
            <a:off x="6208625" y="467325"/>
            <a:ext cx="2935225" cy="4001525"/>
          </a:xfrm>
          <a:prstGeom prst="rect">
            <a:avLst/>
          </a:prstGeom>
          <a:noFill/>
          <a:ln>
            <a:noFill/>
          </a:ln>
        </p:spPr>
      </p:pic>
      <p:grpSp>
        <p:nvGrpSpPr>
          <p:cNvPr id="461" name="Google Shape;461;p45"/>
          <p:cNvGrpSpPr/>
          <p:nvPr/>
        </p:nvGrpSpPr>
        <p:grpSpPr>
          <a:xfrm>
            <a:off x="-150" y="4761900"/>
            <a:ext cx="9144000" cy="381600"/>
            <a:chOff x="-150" y="4761900"/>
            <a:chExt cx="9144000" cy="381600"/>
          </a:xfrm>
        </p:grpSpPr>
        <p:sp>
          <p:nvSpPr>
            <p:cNvPr id="462" name="Google Shape;462;p45"/>
            <p:cNvSpPr/>
            <p:nvPr/>
          </p:nvSpPr>
          <p:spPr>
            <a:xfrm>
              <a:off x="-150" y="4761900"/>
              <a:ext cx="9144000" cy="381600"/>
            </a:xfrm>
            <a:prstGeom prst="rect">
              <a:avLst/>
            </a:prstGeom>
            <a:solidFill>
              <a:srgbClr val="002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63" name="Google Shape;463;p45"/>
            <p:cNvPicPr preferRelativeResize="0"/>
            <p:nvPr/>
          </p:nvPicPr>
          <p:blipFill>
            <a:blip r:embed="rId4">
              <a:alphaModFix/>
            </a:blip>
            <a:stretch>
              <a:fillRect/>
            </a:stretch>
          </p:blipFill>
          <p:spPr>
            <a:xfrm>
              <a:off x="84625" y="4830825"/>
              <a:ext cx="1997205" cy="243750"/>
            </a:xfrm>
            <a:prstGeom prst="rect">
              <a:avLst/>
            </a:prstGeom>
            <a:noFill/>
            <a:ln>
              <a:noFill/>
            </a:ln>
          </p:spPr>
        </p:pic>
      </p:grpSp>
      <p:pic>
        <p:nvPicPr>
          <p:cNvPr id="464" name="Google Shape;464;p45"/>
          <p:cNvPicPr preferRelativeResize="0"/>
          <p:nvPr/>
        </p:nvPicPr>
        <p:blipFill rotWithShape="1">
          <a:blip r:embed="rId5">
            <a:alphaModFix/>
          </a:blip>
          <a:srcRect b="0" l="0" r="0" t="9690"/>
          <a:stretch/>
        </p:blipFill>
        <p:spPr>
          <a:xfrm>
            <a:off x="1940150" y="815676"/>
            <a:ext cx="4668150" cy="351214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46"/>
          <p:cNvSpPr txBox="1"/>
          <p:nvPr>
            <p:ph type="title"/>
          </p:nvPr>
        </p:nvSpPr>
        <p:spPr>
          <a:xfrm>
            <a:off x="0" y="0"/>
            <a:ext cx="5485500" cy="8295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sz="3000"/>
              <a:t>Adaboost(with Freund coefficient)</a:t>
            </a:r>
            <a:endParaRPr sz="3000"/>
          </a:p>
        </p:txBody>
      </p:sp>
      <p:pic>
        <p:nvPicPr>
          <p:cNvPr id="471" name="Google Shape;471;p46"/>
          <p:cNvPicPr preferRelativeResize="0"/>
          <p:nvPr/>
        </p:nvPicPr>
        <p:blipFill rotWithShape="1">
          <a:blip r:embed="rId3">
            <a:alphaModFix/>
          </a:blip>
          <a:srcRect b="0" l="0" r="20280" t="0"/>
          <a:stretch/>
        </p:blipFill>
        <p:spPr>
          <a:xfrm>
            <a:off x="6208625" y="467325"/>
            <a:ext cx="2935225" cy="4001525"/>
          </a:xfrm>
          <a:prstGeom prst="rect">
            <a:avLst/>
          </a:prstGeom>
          <a:noFill/>
          <a:ln>
            <a:noFill/>
          </a:ln>
        </p:spPr>
      </p:pic>
      <p:grpSp>
        <p:nvGrpSpPr>
          <p:cNvPr id="472" name="Google Shape;472;p46"/>
          <p:cNvGrpSpPr/>
          <p:nvPr/>
        </p:nvGrpSpPr>
        <p:grpSpPr>
          <a:xfrm>
            <a:off x="-150" y="4761900"/>
            <a:ext cx="9144000" cy="381600"/>
            <a:chOff x="-150" y="4761900"/>
            <a:chExt cx="9144000" cy="381600"/>
          </a:xfrm>
        </p:grpSpPr>
        <p:sp>
          <p:nvSpPr>
            <p:cNvPr id="473" name="Google Shape;473;p46"/>
            <p:cNvSpPr/>
            <p:nvPr/>
          </p:nvSpPr>
          <p:spPr>
            <a:xfrm>
              <a:off x="-150" y="4761900"/>
              <a:ext cx="9144000" cy="381600"/>
            </a:xfrm>
            <a:prstGeom prst="rect">
              <a:avLst/>
            </a:prstGeom>
            <a:solidFill>
              <a:srgbClr val="002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74" name="Google Shape;474;p46"/>
            <p:cNvPicPr preferRelativeResize="0"/>
            <p:nvPr/>
          </p:nvPicPr>
          <p:blipFill>
            <a:blip r:embed="rId4">
              <a:alphaModFix/>
            </a:blip>
            <a:stretch>
              <a:fillRect/>
            </a:stretch>
          </p:blipFill>
          <p:spPr>
            <a:xfrm>
              <a:off x="84625" y="4830825"/>
              <a:ext cx="1997205" cy="243750"/>
            </a:xfrm>
            <a:prstGeom prst="rect">
              <a:avLst/>
            </a:prstGeom>
            <a:noFill/>
            <a:ln>
              <a:noFill/>
            </a:ln>
          </p:spPr>
        </p:pic>
      </p:grpSp>
      <p:pic>
        <p:nvPicPr>
          <p:cNvPr id="475" name="Google Shape;475;p46"/>
          <p:cNvPicPr preferRelativeResize="0"/>
          <p:nvPr/>
        </p:nvPicPr>
        <p:blipFill rotWithShape="1">
          <a:blip r:embed="rId5">
            <a:alphaModFix/>
          </a:blip>
          <a:srcRect b="32000" l="0" r="0" t="0"/>
          <a:stretch/>
        </p:blipFill>
        <p:spPr>
          <a:xfrm>
            <a:off x="160338" y="675900"/>
            <a:ext cx="5875274" cy="2466725"/>
          </a:xfrm>
          <a:prstGeom prst="rect">
            <a:avLst/>
          </a:prstGeom>
          <a:noFill/>
          <a:ln>
            <a:noFill/>
          </a:ln>
        </p:spPr>
      </p:pic>
      <p:sp>
        <p:nvSpPr>
          <p:cNvPr id="476" name="Google Shape;476;p46"/>
          <p:cNvSpPr txBox="1"/>
          <p:nvPr/>
        </p:nvSpPr>
        <p:spPr>
          <a:xfrm>
            <a:off x="2181063" y="2912350"/>
            <a:ext cx="1598400" cy="733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b="1" lang="en"/>
              <a:t>Adaboost</a:t>
            </a:r>
            <a:endParaRPr b="1"/>
          </a:p>
        </p:txBody>
      </p:sp>
      <p:graphicFrame>
        <p:nvGraphicFramePr>
          <p:cNvPr id="477" name="Google Shape;477;p46"/>
          <p:cNvGraphicFramePr/>
          <p:nvPr/>
        </p:nvGraphicFramePr>
        <p:xfrm>
          <a:off x="-150" y="3518325"/>
          <a:ext cx="3000000" cy="3000000"/>
        </p:xfrm>
        <a:graphic>
          <a:graphicData uri="http://schemas.openxmlformats.org/drawingml/2006/table">
            <a:tbl>
              <a:tblPr>
                <a:noFill/>
                <a:tableStyleId>{402B9D91-95A9-4226-A89B-22245EFFA3EE}</a:tableStyleId>
              </a:tblPr>
              <a:tblGrid>
                <a:gridCol w="1057275"/>
                <a:gridCol w="1123950"/>
                <a:gridCol w="1476375"/>
                <a:gridCol w="1628775"/>
                <a:gridCol w="1009650"/>
              </a:tblGrid>
              <a:tr h="664375">
                <a:tc>
                  <a:txBody>
                    <a:bodyPr/>
                    <a:lstStyle/>
                    <a:p>
                      <a:pPr indent="0" lvl="0" marL="0" rtl="0" algn="ctr">
                        <a:lnSpc>
                          <a:spcPct val="115000"/>
                        </a:lnSpc>
                        <a:spcBef>
                          <a:spcPts val="1200"/>
                        </a:spcBef>
                        <a:spcAft>
                          <a:spcPts val="0"/>
                        </a:spcAft>
                        <a:buNone/>
                      </a:pPr>
                      <a:r>
                        <a:rPr lang="en" sz="1000"/>
                        <a:t>Classifier</a:t>
                      </a:r>
                      <a:endParaRPr sz="1000"/>
                    </a:p>
                  </a:txBody>
                  <a:tcPr marT="0" marB="0" marR="0" marL="0">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 sz="1000"/>
                        <a:t>Accuracy (%)</a:t>
                      </a:r>
                      <a:endParaRPr sz="1000"/>
                    </a:p>
                  </a:txBody>
                  <a:tcPr marT="0" marB="0" marR="0" marL="0">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 sz="1000"/>
                        <a:t>True-positive rate (TPR)</a:t>
                      </a:r>
                      <a:endParaRPr sz="1000"/>
                    </a:p>
                  </a:txBody>
                  <a:tcPr marT="0" marB="0" marR="0" marL="0">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 sz="1000"/>
                        <a:t>True-negative rate (TNR)</a:t>
                      </a:r>
                      <a:endParaRPr sz="1000"/>
                    </a:p>
                  </a:txBody>
                  <a:tcPr marT="0" marB="0" marR="0" marL="0">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 sz="1000"/>
                        <a:t>F1 Score</a:t>
                      </a:r>
                      <a:endParaRPr sz="1000"/>
                    </a:p>
                  </a:txBody>
                  <a:tcPr marT="0" marB="0" marR="0" marL="0">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579200">
                <a:tc>
                  <a:txBody>
                    <a:bodyPr/>
                    <a:lstStyle/>
                    <a:p>
                      <a:pPr indent="0" lvl="0" marL="0" rtl="0" algn="ctr">
                        <a:lnSpc>
                          <a:spcPct val="115000"/>
                        </a:lnSpc>
                        <a:spcBef>
                          <a:spcPts val="1200"/>
                        </a:spcBef>
                        <a:spcAft>
                          <a:spcPts val="0"/>
                        </a:spcAft>
                        <a:buNone/>
                      </a:pPr>
                      <a:r>
                        <a:rPr lang="en" sz="1000"/>
                        <a:t>Proposed</a:t>
                      </a:r>
                      <a:endParaRPr sz="1000"/>
                    </a:p>
                  </a:txBody>
                  <a:tcPr marT="0" marB="0" marR="0" marL="0">
                    <a:lnT cap="flat" cmpd="sng" w="19050">
                      <a:solidFill>
                        <a:srgbClr val="000000"/>
                      </a:solidFill>
                      <a:prstDash val="solid"/>
                      <a:round/>
                      <a:headEnd len="sm" w="sm" type="none"/>
                      <a:tailEnd len="sm" w="sm" type="none"/>
                    </a:lnT>
                  </a:tcPr>
                </a:tc>
                <a:tc>
                  <a:txBody>
                    <a:bodyPr/>
                    <a:lstStyle/>
                    <a:p>
                      <a:pPr indent="0" lvl="0" marL="0" rtl="0" algn="ctr">
                        <a:lnSpc>
                          <a:spcPct val="115000"/>
                        </a:lnSpc>
                        <a:spcBef>
                          <a:spcPts val="1200"/>
                        </a:spcBef>
                        <a:spcAft>
                          <a:spcPts val="0"/>
                        </a:spcAft>
                        <a:buNone/>
                      </a:pPr>
                      <a:r>
                        <a:rPr lang="en" sz="1000"/>
                        <a:t>89.1</a:t>
                      </a:r>
                      <a:endParaRPr sz="1000"/>
                    </a:p>
                  </a:txBody>
                  <a:tcPr marT="0" marB="0" marR="0" marL="0">
                    <a:lnT cap="flat" cmpd="sng" w="19050">
                      <a:solidFill>
                        <a:srgbClr val="000000"/>
                      </a:solidFill>
                      <a:prstDash val="solid"/>
                      <a:round/>
                      <a:headEnd len="sm" w="sm" type="none"/>
                      <a:tailEnd len="sm" w="sm" type="none"/>
                    </a:lnT>
                  </a:tcPr>
                </a:tc>
                <a:tc>
                  <a:txBody>
                    <a:bodyPr/>
                    <a:lstStyle/>
                    <a:p>
                      <a:pPr indent="0" lvl="0" marL="0" rtl="0" algn="ctr">
                        <a:lnSpc>
                          <a:spcPct val="115000"/>
                        </a:lnSpc>
                        <a:spcBef>
                          <a:spcPts val="1200"/>
                        </a:spcBef>
                        <a:spcAft>
                          <a:spcPts val="0"/>
                        </a:spcAft>
                        <a:buNone/>
                      </a:pPr>
                      <a:r>
                        <a:rPr lang="en" sz="1000"/>
                        <a:t>0.65</a:t>
                      </a:r>
                      <a:endParaRPr sz="1000"/>
                    </a:p>
                  </a:txBody>
                  <a:tcPr marT="0" marB="0" marR="0" marL="0">
                    <a:lnT cap="flat" cmpd="sng" w="19050">
                      <a:solidFill>
                        <a:srgbClr val="000000"/>
                      </a:solidFill>
                      <a:prstDash val="solid"/>
                      <a:round/>
                      <a:headEnd len="sm" w="sm" type="none"/>
                      <a:tailEnd len="sm" w="sm" type="none"/>
                    </a:lnT>
                  </a:tcPr>
                </a:tc>
                <a:tc>
                  <a:txBody>
                    <a:bodyPr/>
                    <a:lstStyle/>
                    <a:p>
                      <a:pPr indent="0" lvl="0" marL="0" rtl="0" algn="ctr">
                        <a:lnSpc>
                          <a:spcPct val="115000"/>
                        </a:lnSpc>
                        <a:spcBef>
                          <a:spcPts val="1200"/>
                        </a:spcBef>
                        <a:spcAft>
                          <a:spcPts val="0"/>
                        </a:spcAft>
                        <a:buNone/>
                      </a:pPr>
                      <a:r>
                        <a:rPr lang="en" sz="1000"/>
                        <a:t>0.93</a:t>
                      </a:r>
                      <a:endParaRPr sz="1000"/>
                    </a:p>
                  </a:txBody>
                  <a:tcPr marT="0" marB="0" marR="0" marL="0">
                    <a:lnT cap="flat" cmpd="sng" w="19050">
                      <a:solidFill>
                        <a:srgbClr val="000000"/>
                      </a:solidFill>
                      <a:prstDash val="solid"/>
                      <a:round/>
                      <a:headEnd len="sm" w="sm" type="none"/>
                      <a:tailEnd len="sm" w="sm" type="none"/>
                    </a:lnT>
                  </a:tcPr>
                </a:tc>
                <a:tc>
                  <a:txBody>
                    <a:bodyPr/>
                    <a:lstStyle/>
                    <a:p>
                      <a:pPr indent="0" lvl="0" marL="0" rtl="0" algn="ctr">
                        <a:lnSpc>
                          <a:spcPct val="115000"/>
                        </a:lnSpc>
                        <a:spcBef>
                          <a:spcPts val="1200"/>
                        </a:spcBef>
                        <a:spcAft>
                          <a:spcPts val="0"/>
                        </a:spcAft>
                        <a:buNone/>
                      </a:pPr>
                      <a:r>
                        <a:rPr lang="en" sz="1000"/>
                        <a:t>0.61</a:t>
                      </a:r>
                      <a:endParaRPr sz="1000"/>
                    </a:p>
                  </a:txBody>
                  <a:tcPr marT="0" marB="0" marR="0" marL="0">
                    <a:lnT cap="flat" cmpd="sng" w="19050">
                      <a:solidFill>
                        <a:srgbClr val="000000"/>
                      </a:solidFill>
                      <a:prstDash val="solid"/>
                      <a:round/>
                      <a:headEnd len="sm" w="sm" type="none"/>
                      <a:tailEnd len="sm" w="sm" type="none"/>
                    </a:lnT>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47"/>
          <p:cNvSpPr txBox="1"/>
          <p:nvPr>
            <p:ph type="title"/>
          </p:nvPr>
        </p:nvSpPr>
        <p:spPr>
          <a:xfrm>
            <a:off x="0" y="0"/>
            <a:ext cx="5485500" cy="829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 sz="3000"/>
              <a:t>LDA</a:t>
            </a:r>
            <a:endParaRPr sz="3000"/>
          </a:p>
        </p:txBody>
      </p:sp>
      <p:pic>
        <p:nvPicPr>
          <p:cNvPr id="484" name="Google Shape;484;p47"/>
          <p:cNvPicPr preferRelativeResize="0"/>
          <p:nvPr/>
        </p:nvPicPr>
        <p:blipFill rotWithShape="1">
          <a:blip r:embed="rId3">
            <a:alphaModFix/>
          </a:blip>
          <a:srcRect b="0" l="0" r="20280" t="0"/>
          <a:stretch/>
        </p:blipFill>
        <p:spPr>
          <a:xfrm>
            <a:off x="6208625" y="467325"/>
            <a:ext cx="2935225" cy="4001525"/>
          </a:xfrm>
          <a:prstGeom prst="rect">
            <a:avLst/>
          </a:prstGeom>
          <a:noFill/>
          <a:ln>
            <a:noFill/>
          </a:ln>
        </p:spPr>
      </p:pic>
      <p:grpSp>
        <p:nvGrpSpPr>
          <p:cNvPr id="485" name="Google Shape;485;p47"/>
          <p:cNvGrpSpPr/>
          <p:nvPr/>
        </p:nvGrpSpPr>
        <p:grpSpPr>
          <a:xfrm>
            <a:off x="-150" y="4761900"/>
            <a:ext cx="9144000" cy="381600"/>
            <a:chOff x="-150" y="4761900"/>
            <a:chExt cx="9144000" cy="381600"/>
          </a:xfrm>
        </p:grpSpPr>
        <p:sp>
          <p:nvSpPr>
            <p:cNvPr id="486" name="Google Shape;486;p47"/>
            <p:cNvSpPr/>
            <p:nvPr/>
          </p:nvSpPr>
          <p:spPr>
            <a:xfrm>
              <a:off x="-150" y="4761900"/>
              <a:ext cx="9144000" cy="381600"/>
            </a:xfrm>
            <a:prstGeom prst="rect">
              <a:avLst/>
            </a:prstGeom>
            <a:solidFill>
              <a:srgbClr val="002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87" name="Google Shape;487;p47"/>
            <p:cNvPicPr preferRelativeResize="0"/>
            <p:nvPr/>
          </p:nvPicPr>
          <p:blipFill>
            <a:blip r:embed="rId4">
              <a:alphaModFix/>
            </a:blip>
            <a:stretch>
              <a:fillRect/>
            </a:stretch>
          </p:blipFill>
          <p:spPr>
            <a:xfrm>
              <a:off x="84625" y="4830825"/>
              <a:ext cx="1997205" cy="243750"/>
            </a:xfrm>
            <a:prstGeom prst="rect">
              <a:avLst/>
            </a:prstGeom>
            <a:noFill/>
            <a:ln>
              <a:noFill/>
            </a:ln>
          </p:spPr>
        </p:pic>
      </p:grpSp>
      <p:sp>
        <p:nvSpPr>
          <p:cNvPr id="488" name="Google Shape;488;p47"/>
          <p:cNvSpPr txBox="1"/>
          <p:nvPr/>
        </p:nvSpPr>
        <p:spPr>
          <a:xfrm>
            <a:off x="2181063" y="2912350"/>
            <a:ext cx="1598400" cy="733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b="1" lang="en"/>
              <a:t>LDA</a:t>
            </a:r>
            <a:endParaRPr b="1"/>
          </a:p>
        </p:txBody>
      </p:sp>
      <p:graphicFrame>
        <p:nvGraphicFramePr>
          <p:cNvPr id="489" name="Google Shape;489;p47"/>
          <p:cNvGraphicFramePr/>
          <p:nvPr/>
        </p:nvGraphicFramePr>
        <p:xfrm>
          <a:off x="-150" y="3518325"/>
          <a:ext cx="3000000" cy="3000000"/>
        </p:xfrm>
        <a:graphic>
          <a:graphicData uri="http://schemas.openxmlformats.org/drawingml/2006/table">
            <a:tbl>
              <a:tblPr>
                <a:noFill/>
                <a:tableStyleId>{402B9D91-95A9-4226-A89B-22245EFFA3EE}</a:tableStyleId>
              </a:tblPr>
              <a:tblGrid>
                <a:gridCol w="1057275"/>
                <a:gridCol w="1123950"/>
                <a:gridCol w="1476375"/>
                <a:gridCol w="1628775"/>
                <a:gridCol w="1009650"/>
              </a:tblGrid>
              <a:tr h="664375">
                <a:tc>
                  <a:txBody>
                    <a:bodyPr/>
                    <a:lstStyle/>
                    <a:p>
                      <a:pPr indent="0" lvl="0" marL="0" rtl="0" algn="ctr">
                        <a:lnSpc>
                          <a:spcPct val="115000"/>
                        </a:lnSpc>
                        <a:spcBef>
                          <a:spcPts val="1200"/>
                        </a:spcBef>
                        <a:spcAft>
                          <a:spcPts val="0"/>
                        </a:spcAft>
                        <a:buNone/>
                      </a:pPr>
                      <a:r>
                        <a:rPr lang="en" sz="1000"/>
                        <a:t>Classifier</a:t>
                      </a:r>
                      <a:endParaRPr sz="1000"/>
                    </a:p>
                  </a:txBody>
                  <a:tcPr marT="0" marB="0" marR="0" marL="0">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 sz="1000"/>
                        <a:t>Accuracy (%)</a:t>
                      </a:r>
                      <a:endParaRPr sz="1000"/>
                    </a:p>
                  </a:txBody>
                  <a:tcPr marT="0" marB="0" marR="0" marL="0">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 sz="1000"/>
                        <a:t>True-positive rate (TPR)</a:t>
                      </a:r>
                      <a:endParaRPr sz="1000"/>
                    </a:p>
                  </a:txBody>
                  <a:tcPr marT="0" marB="0" marR="0" marL="0">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 sz="1000"/>
                        <a:t>True-negative rate (TNR)</a:t>
                      </a:r>
                      <a:endParaRPr sz="1000"/>
                    </a:p>
                  </a:txBody>
                  <a:tcPr marT="0" marB="0" marR="0" marL="0">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 sz="1000"/>
                        <a:t>F1 Score</a:t>
                      </a:r>
                      <a:endParaRPr sz="1000"/>
                    </a:p>
                  </a:txBody>
                  <a:tcPr marT="0" marB="0" marR="0" marL="0">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579200">
                <a:tc>
                  <a:txBody>
                    <a:bodyPr/>
                    <a:lstStyle/>
                    <a:p>
                      <a:pPr indent="0" lvl="0" marL="0" rtl="0" algn="ctr">
                        <a:lnSpc>
                          <a:spcPct val="115000"/>
                        </a:lnSpc>
                        <a:spcBef>
                          <a:spcPts val="1200"/>
                        </a:spcBef>
                        <a:spcAft>
                          <a:spcPts val="0"/>
                        </a:spcAft>
                        <a:buNone/>
                      </a:pPr>
                      <a:r>
                        <a:rPr lang="en" sz="1000"/>
                        <a:t>Proposed</a:t>
                      </a:r>
                      <a:endParaRPr sz="1000"/>
                    </a:p>
                  </a:txBody>
                  <a:tcPr marT="0" marB="0" marR="0" marL="0">
                    <a:lnT cap="flat" cmpd="sng" w="19050">
                      <a:solidFill>
                        <a:srgbClr val="000000"/>
                      </a:solidFill>
                      <a:prstDash val="solid"/>
                      <a:round/>
                      <a:headEnd len="sm" w="sm" type="none"/>
                      <a:tailEnd len="sm" w="sm" type="none"/>
                    </a:lnT>
                  </a:tcPr>
                </a:tc>
                <a:tc>
                  <a:txBody>
                    <a:bodyPr/>
                    <a:lstStyle/>
                    <a:p>
                      <a:pPr indent="0" lvl="0" marL="0" rtl="0" algn="ctr">
                        <a:lnSpc>
                          <a:spcPct val="115000"/>
                        </a:lnSpc>
                        <a:spcBef>
                          <a:spcPts val="1200"/>
                        </a:spcBef>
                        <a:spcAft>
                          <a:spcPts val="0"/>
                        </a:spcAft>
                        <a:buNone/>
                      </a:pPr>
                      <a:r>
                        <a:rPr lang="en" sz="1000"/>
                        <a:t>77.9</a:t>
                      </a:r>
                      <a:endParaRPr sz="1000"/>
                    </a:p>
                  </a:txBody>
                  <a:tcPr marT="0" marB="0" marR="0" marL="0">
                    <a:lnT cap="flat" cmpd="sng" w="19050">
                      <a:solidFill>
                        <a:srgbClr val="000000"/>
                      </a:solidFill>
                      <a:prstDash val="solid"/>
                      <a:round/>
                      <a:headEnd len="sm" w="sm" type="none"/>
                      <a:tailEnd len="sm" w="sm" type="none"/>
                    </a:lnT>
                  </a:tcPr>
                </a:tc>
                <a:tc>
                  <a:txBody>
                    <a:bodyPr/>
                    <a:lstStyle/>
                    <a:p>
                      <a:pPr indent="0" lvl="0" marL="0" rtl="0" algn="ctr">
                        <a:lnSpc>
                          <a:spcPct val="115000"/>
                        </a:lnSpc>
                        <a:spcBef>
                          <a:spcPts val="1200"/>
                        </a:spcBef>
                        <a:spcAft>
                          <a:spcPts val="0"/>
                        </a:spcAft>
                        <a:buNone/>
                      </a:pPr>
                      <a:r>
                        <a:rPr lang="en" sz="1000"/>
                        <a:t>0.38</a:t>
                      </a:r>
                      <a:endParaRPr sz="1000"/>
                    </a:p>
                  </a:txBody>
                  <a:tcPr marT="0" marB="0" marR="0" marL="0">
                    <a:lnT cap="flat" cmpd="sng" w="19050">
                      <a:solidFill>
                        <a:srgbClr val="000000"/>
                      </a:solidFill>
                      <a:prstDash val="solid"/>
                      <a:round/>
                      <a:headEnd len="sm" w="sm" type="none"/>
                      <a:tailEnd len="sm" w="sm" type="none"/>
                    </a:lnT>
                  </a:tcPr>
                </a:tc>
                <a:tc>
                  <a:txBody>
                    <a:bodyPr/>
                    <a:lstStyle/>
                    <a:p>
                      <a:pPr indent="0" lvl="0" marL="0" rtl="0" algn="ctr">
                        <a:lnSpc>
                          <a:spcPct val="115000"/>
                        </a:lnSpc>
                        <a:spcBef>
                          <a:spcPts val="1200"/>
                        </a:spcBef>
                        <a:spcAft>
                          <a:spcPts val="0"/>
                        </a:spcAft>
                        <a:buNone/>
                      </a:pPr>
                      <a:r>
                        <a:rPr lang="en" sz="1000"/>
                        <a:t>0.95</a:t>
                      </a:r>
                      <a:endParaRPr sz="1000"/>
                    </a:p>
                  </a:txBody>
                  <a:tcPr marT="0" marB="0" marR="0" marL="0">
                    <a:lnT cap="flat" cmpd="sng" w="19050">
                      <a:solidFill>
                        <a:srgbClr val="000000"/>
                      </a:solidFill>
                      <a:prstDash val="solid"/>
                      <a:round/>
                      <a:headEnd len="sm" w="sm" type="none"/>
                      <a:tailEnd len="sm" w="sm" type="none"/>
                    </a:lnT>
                  </a:tcPr>
                </a:tc>
                <a:tc>
                  <a:txBody>
                    <a:bodyPr/>
                    <a:lstStyle/>
                    <a:p>
                      <a:pPr indent="0" lvl="0" marL="0" rtl="0" algn="ctr">
                        <a:lnSpc>
                          <a:spcPct val="115000"/>
                        </a:lnSpc>
                        <a:spcBef>
                          <a:spcPts val="1200"/>
                        </a:spcBef>
                        <a:spcAft>
                          <a:spcPts val="0"/>
                        </a:spcAft>
                        <a:buNone/>
                      </a:pPr>
                      <a:r>
                        <a:rPr lang="en" sz="1000"/>
                        <a:t>0.51</a:t>
                      </a:r>
                      <a:endParaRPr sz="1000"/>
                    </a:p>
                  </a:txBody>
                  <a:tcPr marT="0" marB="0" marR="0" marL="0">
                    <a:lnT cap="flat" cmpd="sng" w="19050">
                      <a:solidFill>
                        <a:srgbClr val="000000"/>
                      </a:solidFill>
                      <a:prstDash val="solid"/>
                      <a:round/>
                      <a:headEnd len="sm" w="sm" type="none"/>
                      <a:tailEnd len="sm" w="sm" type="none"/>
                    </a:lnT>
                  </a:tcPr>
                </a:tc>
              </a:tr>
            </a:tbl>
          </a:graphicData>
        </a:graphic>
      </p:graphicFrame>
      <p:pic>
        <p:nvPicPr>
          <p:cNvPr id="490" name="Google Shape;490;p47"/>
          <p:cNvPicPr preferRelativeResize="0"/>
          <p:nvPr/>
        </p:nvPicPr>
        <p:blipFill rotWithShape="1">
          <a:blip r:embed="rId5">
            <a:alphaModFix/>
          </a:blip>
          <a:srcRect b="30060" l="0" r="0" t="0"/>
          <a:stretch/>
        </p:blipFill>
        <p:spPr>
          <a:xfrm>
            <a:off x="162325" y="635350"/>
            <a:ext cx="5928651" cy="2560201"/>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48"/>
          <p:cNvSpPr txBox="1"/>
          <p:nvPr>
            <p:ph type="title"/>
          </p:nvPr>
        </p:nvSpPr>
        <p:spPr>
          <a:xfrm>
            <a:off x="0" y="0"/>
            <a:ext cx="5485500" cy="829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 sz="3000"/>
              <a:t>Bagging</a:t>
            </a:r>
            <a:endParaRPr sz="3000"/>
          </a:p>
        </p:txBody>
      </p:sp>
      <p:pic>
        <p:nvPicPr>
          <p:cNvPr id="497" name="Google Shape;497;p48"/>
          <p:cNvPicPr preferRelativeResize="0"/>
          <p:nvPr/>
        </p:nvPicPr>
        <p:blipFill rotWithShape="1">
          <a:blip r:embed="rId3">
            <a:alphaModFix/>
          </a:blip>
          <a:srcRect b="0" l="0" r="20280" t="0"/>
          <a:stretch/>
        </p:blipFill>
        <p:spPr>
          <a:xfrm>
            <a:off x="6208625" y="467325"/>
            <a:ext cx="2935225" cy="4001525"/>
          </a:xfrm>
          <a:prstGeom prst="rect">
            <a:avLst/>
          </a:prstGeom>
          <a:noFill/>
          <a:ln>
            <a:noFill/>
          </a:ln>
        </p:spPr>
      </p:pic>
      <p:grpSp>
        <p:nvGrpSpPr>
          <p:cNvPr id="498" name="Google Shape;498;p48"/>
          <p:cNvGrpSpPr/>
          <p:nvPr/>
        </p:nvGrpSpPr>
        <p:grpSpPr>
          <a:xfrm>
            <a:off x="-150" y="4761900"/>
            <a:ext cx="9144000" cy="381600"/>
            <a:chOff x="-150" y="4761900"/>
            <a:chExt cx="9144000" cy="381600"/>
          </a:xfrm>
        </p:grpSpPr>
        <p:sp>
          <p:nvSpPr>
            <p:cNvPr id="499" name="Google Shape;499;p48"/>
            <p:cNvSpPr/>
            <p:nvPr/>
          </p:nvSpPr>
          <p:spPr>
            <a:xfrm>
              <a:off x="-150" y="4761900"/>
              <a:ext cx="9144000" cy="381600"/>
            </a:xfrm>
            <a:prstGeom prst="rect">
              <a:avLst/>
            </a:prstGeom>
            <a:solidFill>
              <a:srgbClr val="002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00" name="Google Shape;500;p48"/>
            <p:cNvPicPr preferRelativeResize="0"/>
            <p:nvPr/>
          </p:nvPicPr>
          <p:blipFill>
            <a:blip r:embed="rId4">
              <a:alphaModFix/>
            </a:blip>
            <a:stretch>
              <a:fillRect/>
            </a:stretch>
          </p:blipFill>
          <p:spPr>
            <a:xfrm>
              <a:off x="84625" y="4830825"/>
              <a:ext cx="1997205" cy="243750"/>
            </a:xfrm>
            <a:prstGeom prst="rect">
              <a:avLst/>
            </a:prstGeom>
            <a:noFill/>
            <a:ln>
              <a:noFill/>
            </a:ln>
          </p:spPr>
        </p:pic>
      </p:grpSp>
      <p:pic>
        <p:nvPicPr>
          <p:cNvPr id="501" name="Google Shape;501;p48"/>
          <p:cNvPicPr preferRelativeResize="0"/>
          <p:nvPr/>
        </p:nvPicPr>
        <p:blipFill>
          <a:blip r:embed="rId5">
            <a:alphaModFix/>
          </a:blip>
          <a:stretch>
            <a:fillRect/>
          </a:stretch>
        </p:blipFill>
        <p:spPr>
          <a:xfrm>
            <a:off x="2002313" y="2351882"/>
            <a:ext cx="2614800" cy="809850"/>
          </a:xfrm>
          <a:prstGeom prst="rect">
            <a:avLst/>
          </a:prstGeom>
          <a:noFill/>
          <a:ln>
            <a:noFill/>
          </a:ln>
        </p:spPr>
      </p:pic>
      <p:pic>
        <p:nvPicPr>
          <p:cNvPr id="502" name="Google Shape;502;p48"/>
          <p:cNvPicPr preferRelativeResize="0"/>
          <p:nvPr/>
        </p:nvPicPr>
        <p:blipFill>
          <a:blip r:embed="rId6">
            <a:alphaModFix/>
          </a:blip>
          <a:stretch>
            <a:fillRect/>
          </a:stretch>
        </p:blipFill>
        <p:spPr>
          <a:xfrm>
            <a:off x="1966913" y="3264200"/>
            <a:ext cx="2685625" cy="1204650"/>
          </a:xfrm>
          <a:prstGeom prst="rect">
            <a:avLst/>
          </a:prstGeom>
          <a:noFill/>
          <a:ln>
            <a:noFill/>
          </a:ln>
        </p:spPr>
      </p:pic>
      <p:pic>
        <p:nvPicPr>
          <p:cNvPr id="503" name="Google Shape;503;p48"/>
          <p:cNvPicPr preferRelativeResize="0"/>
          <p:nvPr/>
        </p:nvPicPr>
        <p:blipFill>
          <a:blip r:embed="rId7">
            <a:alphaModFix/>
          </a:blip>
          <a:stretch>
            <a:fillRect/>
          </a:stretch>
        </p:blipFill>
        <p:spPr>
          <a:xfrm>
            <a:off x="117050" y="829500"/>
            <a:ext cx="7526405" cy="1419925"/>
          </a:xfrm>
          <a:prstGeom prst="rect">
            <a:avLst/>
          </a:prstGeom>
          <a:noFill/>
          <a:ln cap="flat" cmpd="sng" w="9525">
            <a:solidFill>
              <a:schemeClr val="lt1"/>
            </a:solidFill>
            <a:prstDash val="solid"/>
            <a:round/>
            <a:headEnd len="sm" w="sm" type="none"/>
            <a:tailEnd len="sm" w="sm" type="none"/>
          </a:ln>
        </p:spPr>
      </p:pic>
      <p:cxnSp>
        <p:nvCxnSpPr>
          <p:cNvPr id="504" name="Google Shape;504;p48"/>
          <p:cNvCxnSpPr/>
          <p:nvPr/>
        </p:nvCxnSpPr>
        <p:spPr>
          <a:xfrm>
            <a:off x="5390375" y="1165875"/>
            <a:ext cx="114300" cy="6402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49"/>
          <p:cNvSpPr txBox="1"/>
          <p:nvPr>
            <p:ph type="title"/>
          </p:nvPr>
        </p:nvSpPr>
        <p:spPr>
          <a:xfrm>
            <a:off x="0" y="0"/>
            <a:ext cx="5485500" cy="829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 sz="3000"/>
              <a:t>Ensembled</a:t>
            </a:r>
            <a:r>
              <a:rPr lang="en" sz="3000"/>
              <a:t> Method</a:t>
            </a:r>
            <a:endParaRPr sz="3000"/>
          </a:p>
        </p:txBody>
      </p:sp>
      <p:pic>
        <p:nvPicPr>
          <p:cNvPr id="511" name="Google Shape;511;p49"/>
          <p:cNvPicPr preferRelativeResize="0"/>
          <p:nvPr/>
        </p:nvPicPr>
        <p:blipFill rotWithShape="1">
          <a:blip r:embed="rId3">
            <a:alphaModFix/>
          </a:blip>
          <a:srcRect b="0" l="0" r="20280" t="0"/>
          <a:stretch/>
        </p:blipFill>
        <p:spPr>
          <a:xfrm>
            <a:off x="6208625" y="467325"/>
            <a:ext cx="2935225" cy="4001525"/>
          </a:xfrm>
          <a:prstGeom prst="rect">
            <a:avLst/>
          </a:prstGeom>
          <a:noFill/>
          <a:ln>
            <a:noFill/>
          </a:ln>
        </p:spPr>
      </p:pic>
      <p:grpSp>
        <p:nvGrpSpPr>
          <p:cNvPr id="512" name="Google Shape;512;p49"/>
          <p:cNvGrpSpPr/>
          <p:nvPr/>
        </p:nvGrpSpPr>
        <p:grpSpPr>
          <a:xfrm>
            <a:off x="-150" y="4761900"/>
            <a:ext cx="9144000" cy="381600"/>
            <a:chOff x="-150" y="4761900"/>
            <a:chExt cx="9144000" cy="381600"/>
          </a:xfrm>
        </p:grpSpPr>
        <p:sp>
          <p:nvSpPr>
            <p:cNvPr id="513" name="Google Shape;513;p49"/>
            <p:cNvSpPr/>
            <p:nvPr/>
          </p:nvSpPr>
          <p:spPr>
            <a:xfrm>
              <a:off x="-150" y="4761900"/>
              <a:ext cx="9144000" cy="381600"/>
            </a:xfrm>
            <a:prstGeom prst="rect">
              <a:avLst/>
            </a:prstGeom>
            <a:solidFill>
              <a:srgbClr val="002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14" name="Google Shape;514;p49"/>
            <p:cNvPicPr preferRelativeResize="0"/>
            <p:nvPr/>
          </p:nvPicPr>
          <p:blipFill>
            <a:blip r:embed="rId4">
              <a:alphaModFix/>
            </a:blip>
            <a:stretch>
              <a:fillRect/>
            </a:stretch>
          </p:blipFill>
          <p:spPr>
            <a:xfrm>
              <a:off x="84625" y="4830825"/>
              <a:ext cx="1997205" cy="243750"/>
            </a:xfrm>
            <a:prstGeom prst="rect">
              <a:avLst/>
            </a:prstGeom>
            <a:noFill/>
            <a:ln>
              <a:noFill/>
            </a:ln>
          </p:spPr>
        </p:pic>
      </p:grpSp>
      <p:pic>
        <p:nvPicPr>
          <p:cNvPr id="515" name="Google Shape;515;p49"/>
          <p:cNvPicPr preferRelativeResize="0"/>
          <p:nvPr/>
        </p:nvPicPr>
        <p:blipFill>
          <a:blip r:embed="rId5">
            <a:alphaModFix/>
          </a:blip>
          <a:stretch>
            <a:fillRect/>
          </a:stretch>
        </p:blipFill>
        <p:spPr>
          <a:xfrm>
            <a:off x="573025" y="2297900"/>
            <a:ext cx="4714875" cy="1466850"/>
          </a:xfrm>
          <a:prstGeom prst="rect">
            <a:avLst/>
          </a:prstGeom>
          <a:noFill/>
          <a:ln>
            <a:noFill/>
          </a:ln>
        </p:spPr>
      </p:pic>
      <p:sp>
        <p:nvSpPr>
          <p:cNvPr id="516" name="Google Shape;516;p49"/>
          <p:cNvSpPr txBox="1"/>
          <p:nvPr/>
        </p:nvSpPr>
        <p:spPr>
          <a:xfrm>
            <a:off x="429750" y="829500"/>
            <a:ext cx="3543300" cy="12930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dk1"/>
              </a:buClr>
              <a:buSzPts val="1200"/>
              <a:buChar char="●"/>
            </a:pPr>
            <a:r>
              <a:rPr lang="en" sz="1200">
                <a:solidFill>
                  <a:schemeClr val="dk1"/>
                </a:solidFill>
              </a:rPr>
              <a:t>A</a:t>
            </a:r>
            <a:r>
              <a:rPr lang="en" sz="1200">
                <a:solidFill>
                  <a:schemeClr val="dk1"/>
                </a:solidFill>
              </a:rPr>
              <a:t>verage method (Bagging)</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Boosting method (Adaboosting)</a:t>
            </a:r>
            <a:endParaRPr sz="1200">
              <a:solidFill>
                <a:schemeClr val="dk1"/>
              </a:solidFill>
            </a:endParaRPr>
          </a:p>
          <a:p>
            <a:pPr indent="0" lvl="0" marL="457200" rtl="0" algn="l">
              <a:spcBef>
                <a:spcPts val="0"/>
              </a:spcBef>
              <a:spcAft>
                <a:spcPts val="0"/>
              </a:spcAft>
              <a:buNone/>
            </a:pPr>
            <a:r>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S</a:t>
            </a:r>
            <a:r>
              <a:rPr lang="en" sz="1200">
                <a:solidFill>
                  <a:schemeClr val="dk1"/>
                </a:solidFill>
              </a:rPr>
              <a:t>upport vector machine + Random forest + Multilayer perceptron (ANN)</a:t>
            </a:r>
            <a:endParaRPr sz="1200">
              <a:solidFill>
                <a:schemeClr val="dk1"/>
              </a:solidFill>
            </a:endParaRPr>
          </a:p>
          <a:p>
            <a:pPr indent="0" lvl="0" marL="457200" rtl="0" algn="l">
              <a:spcBef>
                <a:spcPts val="0"/>
              </a:spcBef>
              <a:spcAft>
                <a:spcPts val="0"/>
              </a:spcAft>
              <a:buNone/>
            </a:pPr>
            <a:r>
              <a:t/>
            </a:r>
            <a:endParaRPr sz="1200">
              <a:solidFill>
                <a:schemeClr val="dk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50"/>
          <p:cNvSpPr txBox="1"/>
          <p:nvPr>
            <p:ph type="title"/>
          </p:nvPr>
        </p:nvSpPr>
        <p:spPr>
          <a:xfrm>
            <a:off x="0" y="0"/>
            <a:ext cx="5485500" cy="829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 sz="3000"/>
              <a:t>Feature Selection</a:t>
            </a:r>
            <a:endParaRPr sz="3000"/>
          </a:p>
        </p:txBody>
      </p:sp>
      <p:pic>
        <p:nvPicPr>
          <p:cNvPr id="523" name="Google Shape;523;p50"/>
          <p:cNvPicPr preferRelativeResize="0"/>
          <p:nvPr/>
        </p:nvPicPr>
        <p:blipFill rotWithShape="1">
          <a:blip r:embed="rId3">
            <a:alphaModFix/>
          </a:blip>
          <a:srcRect b="0" l="0" r="20280" t="0"/>
          <a:stretch/>
        </p:blipFill>
        <p:spPr>
          <a:xfrm>
            <a:off x="6208625" y="467325"/>
            <a:ext cx="2935225" cy="4001525"/>
          </a:xfrm>
          <a:prstGeom prst="rect">
            <a:avLst/>
          </a:prstGeom>
          <a:noFill/>
          <a:ln>
            <a:noFill/>
          </a:ln>
        </p:spPr>
      </p:pic>
      <p:grpSp>
        <p:nvGrpSpPr>
          <p:cNvPr id="524" name="Google Shape;524;p50"/>
          <p:cNvGrpSpPr/>
          <p:nvPr/>
        </p:nvGrpSpPr>
        <p:grpSpPr>
          <a:xfrm>
            <a:off x="-150" y="4761900"/>
            <a:ext cx="9144000" cy="381600"/>
            <a:chOff x="-150" y="4761900"/>
            <a:chExt cx="9144000" cy="381600"/>
          </a:xfrm>
        </p:grpSpPr>
        <p:sp>
          <p:nvSpPr>
            <p:cNvPr id="525" name="Google Shape;525;p50"/>
            <p:cNvSpPr/>
            <p:nvPr/>
          </p:nvSpPr>
          <p:spPr>
            <a:xfrm>
              <a:off x="-150" y="4761900"/>
              <a:ext cx="9144000" cy="381600"/>
            </a:xfrm>
            <a:prstGeom prst="rect">
              <a:avLst/>
            </a:prstGeom>
            <a:solidFill>
              <a:srgbClr val="002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26" name="Google Shape;526;p50"/>
            <p:cNvPicPr preferRelativeResize="0"/>
            <p:nvPr/>
          </p:nvPicPr>
          <p:blipFill>
            <a:blip r:embed="rId4">
              <a:alphaModFix/>
            </a:blip>
            <a:stretch>
              <a:fillRect/>
            </a:stretch>
          </p:blipFill>
          <p:spPr>
            <a:xfrm>
              <a:off x="84625" y="4830825"/>
              <a:ext cx="1997205" cy="243750"/>
            </a:xfrm>
            <a:prstGeom prst="rect">
              <a:avLst/>
            </a:prstGeom>
            <a:noFill/>
            <a:ln>
              <a:noFill/>
            </a:ln>
          </p:spPr>
        </p:pic>
      </p:grpSp>
      <p:pic>
        <p:nvPicPr>
          <p:cNvPr id="527" name="Google Shape;527;p50"/>
          <p:cNvPicPr preferRelativeResize="0"/>
          <p:nvPr/>
        </p:nvPicPr>
        <p:blipFill>
          <a:blip r:embed="rId5">
            <a:alphaModFix/>
          </a:blip>
          <a:stretch>
            <a:fillRect/>
          </a:stretch>
        </p:blipFill>
        <p:spPr>
          <a:xfrm>
            <a:off x="234700" y="920413"/>
            <a:ext cx="5903824" cy="3095338"/>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51"/>
          <p:cNvSpPr txBox="1"/>
          <p:nvPr>
            <p:ph type="title"/>
          </p:nvPr>
        </p:nvSpPr>
        <p:spPr>
          <a:xfrm>
            <a:off x="926825" y="905600"/>
            <a:ext cx="4521000" cy="2889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 sz="3400"/>
              <a:t>V. Conclusion and Future Work</a:t>
            </a:r>
            <a:endParaRPr sz="3400"/>
          </a:p>
        </p:txBody>
      </p:sp>
      <p:pic>
        <p:nvPicPr>
          <p:cNvPr id="534" name="Google Shape;534;p51"/>
          <p:cNvPicPr preferRelativeResize="0"/>
          <p:nvPr/>
        </p:nvPicPr>
        <p:blipFill rotWithShape="1">
          <a:blip r:embed="rId3">
            <a:alphaModFix/>
          </a:blip>
          <a:srcRect b="0" l="0" r="20280" t="0"/>
          <a:stretch/>
        </p:blipFill>
        <p:spPr>
          <a:xfrm>
            <a:off x="6208625" y="467325"/>
            <a:ext cx="2935225" cy="4001525"/>
          </a:xfrm>
          <a:prstGeom prst="rect">
            <a:avLst/>
          </a:prstGeom>
          <a:noFill/>
          <a:ln>
            <a:noFill/>
          </a:ln>
        </p:spPr>
      </p:pic>
      <p:grpSp>
        <p:nvGrpSpPr>
          <p:cNvPr id="535" name="Google Shape;535;p51"/>
          <p:cNvGrpSpPr/>
          <p:nvPr/>
        </p:nvGrpSpPr>
        <p:grpSpPr>
          <a:xfrm>
            <a:off x="-150" y="4761900"/>
            <a:ext cx="9144000" cy="381600"/>
            <a:chOff x="-150" y="4761900"/>
            <a:chExt cx="9144000" cy="381600"/>
          </a:xfrm>
        </p:grpSpPr>
        <p:sp>
          <p:nvSpPr>
            <p:cNvPr id="536" name="Google Shape;536;p51"/>
            <p:cNvSpPr/>
            <p:nvPr/>
          </p:nvSpPr>
          <p:spPr>
            <a:xfrm>
              <a:off x="-150" y="4761900"/>
              <a:ext cx="9144000" cy="381600"/>
            </a:xfrm>
            <a:prstGeom prst="rect">
              <a:avLst/>
            </a:prstGeom>
            <a:solidFill>
              <a:srgbClr val="002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37" name="Google Shape;537;p51"/>
            <p:cNvPicPr preferRelativeResize="0"/>
            <p:nvPr/>
          </p:nvPicPr>
          <p:blipFill>
            <a:blip r:embed="rId4">
              <a:alphaModFix/>
            </a:blip>
            <a:stretch>
              <a:fillRect/>
            </a:stretch>
          </p:blipFill>
          <p:spPr>
            <a:xfrm>
              <a:off x="84625" y="4830825"/>
              <a:ext cx="1997205" cy="243750"/>
            </a:xfrm>
            <a:prstGeom prst="rect">
              <a:avLst/>
            </a:prstGeom>
            <a:noFill/>
            <a:ln>
              <a:noFill/>
            </a:ln>
          </p:spPr>
        </p:pic>
      </p:gr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52"/>
          <p:cNvSpPr txBox="1"/>
          <p:nvPr>
            <p:ph type="title"/>
          </p:nvPr>
        </p:nvSpPr>
        <p:spPr>
          <a:xfrm>
            <a:off x="926825" y="905600"/>
            <a:ext cx="4521000" cy="2889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 sz="3000"/>
              <a:t>Results Comparison</a:t>
            </a:r>
            <a:endParaRPr sz="3000"/>
          </a:p>
          <a:p>
            <a:pPr indent="0" lvl="0" marL="0" rtl="0" algn="l">
              <a:spcBef>
                <a:spcPts val="0"/>
              </a:spcBef>
              <a:spcAft>
                <a:spcPts val="0"/>
              </a:spcAft>
              <a:buNone/>
            </a:pPr>
            <a:r>
              <a:t/>
            </a:r>
            <a:endParaRPr sz="3400"/>
          </a:p>
        </p:txBody>
      </p:sp>
      <p:pic>
        <p:nvPicPr>
          <p:cNvPr id="544" name="Google Shape;544;p52"/>
          <p:cNvPicPr preferRelativeResize="0"/>
          <p:nvPr/>
        </p:nvPicPr>
        <p:blipFill rotWithShape="1">
          <a:blip r:embed="rId3">
            <a:alphaModFix/>
          </a:blip>
          <a:srcRect b="0" l="0" r="20280" t="0"/>
          <a:stretch/>
        </p:blipFill>
        <p:spPr>
          <a:xfrm>
            <a:off x="6208625" y="467325"/>
            <a:ext cx="2935225" cy="4001525"/>
          </a:xfrm>
          <a:prstGeom prst="rect">
            <a:avLst/>
          </a:prstGeom>
          <a:noFill/>
          <a:ln>
            <a:noFill/>
          </a:ln>
        </p:spPr>
      </p:pic>
      <p:grpSp>
        <p:nvGrpSpPr>
          <p:cNvPr id="545" name="Google Shape;545;p52"/>
          <p:cNvGrpSpPr/>
          <p:nvPr/>
        </p:nvGrpSpPr>
        <p:grpSpPr>
          <a:xfrm>
            <a:off x="-150" y="4761900"/>
            <a:ext cx="9144000" cy="381600"/>
            <a:chOff x="-150" y="4761900"/>
            <a:chExt cx="9144000" cy="381600"/>
          </a:xfrm>
        </p:grpSpPr>
        <p:sp>
          <p:nvSpPr>
            <p:cNvPr id="546" name="Google Shape;546;p52"/>
            <p:cNvSpPr/>
            <p:nvPr/>
          </p:nvSpPr>
          <p:spPr>
            <a:xfrm>
              <a:off x="-150" y="4761900"/>
              <a:ext cx="9144000" cy="381600"/>
            </a:xfrm>
            <a:prstGeom prst="rect">
              <a:avLst/>
            </a:prstGeom>
            <a:solidFill>
              <a:srgbClr val="002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47" name="Google Shape;547;p52"/>
            <p:cNvPicPr preferRelativeResize="0"/>
            <p:nvPr/>
          </p:nvPicPr>
          <p:blipFill>
            <a:blip r:embed="rId4">
              <a:alphaModFix/>
            </a:blip>
            <a:stretch>
              <a:fillRect/>
            </a:stretch>
          </p:blipFill>
          <p:spPr>
            <a:xfrm>
              <a:off x="84625" y="4830825"/>
              <a:ext cx="1997205" cy="243750"/>
            </a:xfrm>
            <a:prstGeom prst="rect">
              <a:avLst/>
            </a:prstGeom>
            <a:noFill/>
            <a:ln>
              <a:noFill/>
            </a:ln>
          </p:spPr>
        </p:pic>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type="title"/>
          </p:nvPr>
        </p:nvSpPr>
        <p:spPr>
          <a:xfrm>
            <a:off x="926825" y="905600"/>
            <a:ext cx="4521000" cy="2889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 sz="3400"/>
              <a:t>II.Dataset</a:t>
            </a:r>
            <a:endParaRPr sz="3400"/>
          </a:p>
        </p:txBody>
      </p:sp>
      <p:pic>
        <p:nvPicPr>
          <p:cNvPr id="96" name="Google Shape;96;p17"/>
          <p:cNvPicPr preferRelativeResize="0"/>
          <p:nvPr/>
        </p:nvPicPr>
        <p:blipFill rotWithShape="1">
          <a:blip r:embed="rId3">
            <a:alphaModFix/>
          </a:blip>
          <a:srcRect b="0" l="0" r="20280" t="0"/>
          <a:stretch/>
        </p:blipFill>
        <p:spPr>
          <a:xfrm>
            <a:off x="6208625" y="467325"/>
            <a:ext cx="2935225" cy="4001525"/>
          </a:xfrm>
          <a:prstGeom prst="rect">
            <a:avLst/>
          </a:prstGeom>
          <a:noFill/>
          <a:ln>
            <a:noFill/>
          </a:ln>
        </p:spPr>
      </p:pic>
      <p:grpSp>
        <p:nvGrpSpPr>
          <p:cNvPr id="97" name="Google Shape;97;p17"/>
          <p:cNvGrpSpPr/>
          <p:nvPr/>
        </p:nvGrpSpPr>
        <p:grpSpPr>
          <a:xfrm>
            <a:off x="-150" y="4761900"/>
            <a:ext cx="9144000" cy="381600"/>
            <a:chOff x="-150" y="4761900"/>
            <a:chExt cx="9144000" cy="381600"/>
          </a:xfrm>
        </p:grpSpPr>
        <p:sp>
          <p:nvSpPr>
            <p:cNvPr id="98" name="Google Shape;98;p17"/>
            <p:cNvSpPr/>
            <p:nvPr/>
          </p:nvSpPr>
          <p:spPr>
            <a:xfrm>
              <a:off x="-150" y="4761900"/>
              <a:ext cx="9144000" cy="381600"/>
            </a:xfrm>
            <a:prstGeom prst="rect">
              <a:avLst/>
            </a:prstGeom>
            <a:solidFill>
              <a:srgbClr val="002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9" name="Google Shape;99;p17"/>
            <p:cNvPicPr preferRelativeResize="0"/>
            <p:nvPr/>
          </p:nvPicPr>
          <p:blipFill>
            <a:blip r:embed="rId4">
              <a:alphaModFix/>
            </a:blip>
            <a:stretch>
              <a:fillRect/>
            </a:stretch>
          </p:blipFill>
          <p:spPr>
            <a:xfrm>
              <a:off x="84625" y="4830825"/>
              <a:ext cx="1997205" cy="243750"/>
            </a:xfrm>
            <a:prstGeom prst="rect">
              <a:avLst/>
            </a:prstGeom>
            <a:noFill/>
            <a:ln>
              <a:noFill/>
            </a:ln>
          </p:spPr>
        </p:pic>
      </p:gr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pic>
        <p:nvPicPr>
          <p:cNvPr id="553" name="Google Shape;553;p53"/>
          <p:cNvPicPr preferRelativeResize="0"/>
          <p:nvPr/>
        </p:nvPicPr>
        <p:blipFill rotWithShape="1">
          <a:blip r:embed="rId3">
            <a:alphaModFix/>
          </a:blip>
          <a:srcRect b="0" l="0" r="20280" t="0"/>
          <a:stretch/>
        </p:blipFill>
        <p:spPr>
          <a:xfrm>
            <a:off x="6208775" y="570988"/>
            <a:ext cx="2935225" cy="4001525"/>
          </a:xfrm>
          <a:prstGeom prst="rect">
            <a:avLst/>
          </a:prstGeom>
          <a:noFill/>
          <a:ln>
            <a:noFill/>
          </a:ln>
        </p:spPr>
      </p:pic>
      <p:grpSp>
        <p:nvGrpSpPr>
          <p:cNvPr id="554" name="Google Shape;554;p53"/>
          <p:cNvGrpSpPr/>
          <p:nvPr/>
        </p:nvGrpSpPr>
        <p:grpSpPr>
          <a:xfrm>
            <a:off x="-150" y="4761900"/>
            <a:ext cx="9144000" cy="381600"/>
            <a:chOff x="-150" y="4761900"/>
            <a:chExt cx="9144000" cy="381600"/>
          </a:xfrm>
        </p:grpSpPr>
        <p:sp>
          <p:nvSpPr>
            <p:cNvPr id="555" name="Google Shape;555;p53"/>
            <p:cNvSpPr/>
            <p:nvPr/>
          </p:nvSpPr>
          <p:spPr>
            <a:xfrm>
              <a:off x="-150" y="4761900"/>
              <a:ext cx="9144000" cy="381600"/>
            </a:xfrm>
            <a:prstGeom prst="rect">
              <a:avLst/>
            </a:prstGeom>
            <a:solidFill>
              <a:srgbClr val="002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56" name="Google Shape;556;p53"/>
            <p:cNvPicPr preferRelativeResize="0"/>
            <p:nvPr/>
          </p:nvPicPr>
          <p:blipFill>
            <a:blip r:embed="rId4">
              <a:alphaModFix/>
            </a:blip>
            <a:stretch>
              <a:fillRect/>
            </a:stretch>
          </p:blipFill>
          <p:spPr>
            <a:xfrm>
              <a:off x="84625" y="4830825"/>
              <a:ext cx="1997205" cy="243750"/>
            </a:xfrm>
            <a:prstGeom prst="rect">
              <a:avLst/>
            </a:prstGeom>
            <a:noFill/>
            <a:ln>
              <a:noFill/>
            </a:ln>
          </p:spPr>
        </p:pic>
      </p:grpSp>
      <p:graphicFrame>
        <p:nvGraphicFramePr>
          <p:cNvPr id="557" name="Google Shape;557;p53"/>
          <p:cNvGraphicFramePr/>
          <p:nvPr/>
        </p:nvGraphicFramePr>
        <p:xfrm>
          <a:off x="39050" y="321675"/>
          <a:ext cx="3000000" cy="3000000"/>
        </p:xfrm>
        <a:graphic>
          <a:graphicData uri="http://schemas.openxmlformats.org/drawingml/2006/table">
            <a:tbl>
              <a:tblPr>
                <a:noFill/>
                <a:tableStyleId>{402B9D91-95A9-4226-A89B-22245EFFA3EE}</a:tableStyleId>
              </a:tblPr>
              <a:tblGrid>
                <a:gridCol w="1441350"/>
                <a:gridCol w="1441350"/>
                <a:gridCol w="1441350"/>
                <a:gridCol w="1441350"/>
                <a:gridCol w="1441350"/>
              </a:tblGrid>
              <a:tr h="294575">
                <a:tc>
                  <a:txBody>
                    <a:bodyPr/>
                    <a:lstStyle/>
                    <a:p>
                      <a:pPr indent="0" lvl="0" marL="0" rtl="0" algn="ctr">
                        <a:lnSpc>
                          <a:spcPct val="115000"/>
                        </a:lnSpc>
                        <a:spcBef>
                          <a:spcPts val="1200"/>
                        </a:spcBef>
                        <a:spcAft>
                          <a:spcPts val="0"/>
                        </a:spcAft>
                        <a:buNone/>
                      </a:pPr>
                      <a:r>
                        <a:rPr lang="en" sz="1000"/>
                        <a:t> </a:t>
                      </a:r>
                      <a:endParaRPr sz="1000"/>
                    </a:p>
                  </a:txBody>
                  <a:tcPr marT="0" marB="0" marR="0" marL="0">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gridSpan="2">
                  <a:txBody>
                    <a:bodyPr/>
                    <a:lstStyle/>
                    <a:p>
                      <a:pPr indent="0" lvl="0" marL="0" rtl="0" algn="ctr">
                        <a:lnSpc>
                          <a:spcPct val="115000"/>
                        </a:lnSpc>
                        <a:spcBef>
                          <a:spcPts val="1200"/>
                        </a:spcBef>
                        <a:spcAft>
                          <a:spcPts val="0"/>
                        </a:spcAft>
                        <a:buNone/>
                      </a:pPr>
                      <a:r>
                        <a:rPr lang="en" sz="1000"/>
                        <a:t>Without Sampling</a:t>
                      </a:r>
                      <a:endParaRPr sz="1000"/>
                    </a:p>
                  </a:txBody>
                  <a:tcPr marT="0" marB="0" marR="0" marL="0">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hMerge="1"/>
                <a:tc gridSpan="2">
                  <a:txBody>
                    <a:bodyPr/>
                    <a:lstStyle/>
                    <a:p>
                      <a:pPr indent="0" lvl="0" marL="0" rtl="0" algn="ctr">
                        <a:lnSpc>
                          <a:spcPct val="115000"/>
                        </a:lnSpc>
                        <a:spcBef>
                          <a:spcPts val="1200"/>
                        </a:spcBef>
                        <a:spcAft>
                          <a:spcPts val="0"/>
                        </a:spcAft>
                        <a:buNone/>
                      </a:pPr>
                      <a:r>
                        <a:rPr lang="en" sz="1000"/>
                        <a:t>With Sampling</a:t>
                      </a:r>
                      <a:endParaRPr sz="1000"/>
                    </a:p>
                  </a:txBody>
                  <a:tcPr marT="0" marB="0" marR="0" marL="0">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hMerge="1"/>
              </a:tr>
              <a:tr h="294575">
                <a:tc>
                  <a:txBody>
                    <a:bodyPr/>
                    <a:lstStyle/>
                    <a:p>
                      <a:pPr indent="0" lvl="0" marL="0" rtl="0" algn="ctr">
                        <a:lnSpc>
                          <a:spcPct val="115000"/>
                        </a:lnSpc>
                        <a:spcBef>
                          <a:spcPts val="1200"/>
                        </a:spcBef>
                        <a:spcAft>
                          <a:spcPts val="0"/>
                        </a:spcAft>
                        <a:buNone/>
                      </a:pPr>
                      <a:r>
                        <a:rPr lang="en" sz="1000"/>
                        <a:t>Model</a:t>
                      </a:r>
                      <a:endParaRPr sz="1000"/>
                    </a:p>
                  </a:txBody>
                  <a:tcPr marT="0" marB="0" marR="0" marL="0">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tcPr>
                </a:tc>
                <a:tc>
                  <a:txBody>
                    <a:bodyPr/>
                    <a:lstStyle/>
                    <a:p>
                      <a:pPr indent="0" lvl="0" marL="0" rtl="0" algn="ctr">
                        <a:lnSpc>
                          <a:spcPct val="115000"/>
                        </a:lnSpc>
                        <a:spcBef>
                          <a:spcPts val="1200"/>
                        </a:spcBef>
                        <a:spcAft>
                          <a:spcPts val="0"/>
                        </a:spcAft>
                        <a:buNone/>
                      </a:pPr>
                      <a:r>
                        <a:rPr lang="en" sz="1000"/>
                        <a:t>Accuracy (%)</a:t>
                      </a:r>
                      <a:endParaRPr sz="1000"/>
                    </a:p>
                  </a:txBody>
                  <a:tcPr marT="0" marB="0" marR="0" marL="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tcPr>
                </a:tc>
                <a:tc>
                  <a:txBody>
                    <a:bodyPr/>
                    <a:lstStyle/>
                    <a:p>
                      <a:pPr indent="0" lvl="0" marL="0" rtl="0" algn="ctr">
                        <a:lnSpc>
                          <a:spcPct val="115000"/>
                        </a:lnSpc>
                        <a:spcBef>
                          <a:spcPts val="1200"/>
                        </a:spcBef>
                        <a:spcAft>
                          <a:spcPts val="0"/>
                        </a:spcAft>
                        <a:buNone/>
                      </a:pPr>
                      <a:r>
                        <a:rPr lang="en" sz="1000"/>
                        <a:t>F1 Score</a:t>
                      </a:r>
                      <a:endParaRPr sz="1000"/>
                    </a:p>
                  </a:txBody>
                  <a:tcPr marT="0" marB="0" marR="0" marL="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tcPr>
                </a:tc>
                <a:tc>
                  <a:txBody>
                    <a:bodyPr/>
                    <a:lstStyle/>
                    <a:p>
                      <a:pPr indent="0" lvl="0" marL="0" rtl="0" algn="ctr">
                        <a:lnSpc>
                          <a:spcPct val="115000"/>
                        </a:lnSpc>
                        <a:spcBef>
                          <a:spcPts val="1200"/>
                        </a:spcBef>
                        <a:spcAft>
                          <a:spcPts val="0"/>
                        </a:spcAft>
                        <a:buNone/>
                      </a:pPr>
                      <a:r>
                        <a:rPr lang="en" sz="1000"/>
                        <a:t>Accuracy (%)</a:t>
                      </a:r>
                      <a:endParaRPr sz="1000"/>
                    </a:p>
                  </a:txBody>
                  <a:tcPr marT="0" marB="0" marR="0" marL="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tcPr>
                </a:tc>
                <a:tc>
                  <a:txBody>
                    <a:bodyPr/>
                    <a:lstStyle/>
                    <a:p>
                      <a:pPr indent="0" lvl="0" marL="0" rtl="0" algn="ctr">
                        <a:lnSpc>
                          <a:spcPct val="115000"/>
                        </a:lnSpc>
                        <a:spcBef>
                          <a:spcPts val="1200"/>
                        </a:spcBef>
                        <a:spcAft>
                          <a:spcPts val="0"/>
                        </a:spcAft>
                        <a:buNone/>
                      </a:pPr>
                      <a:r>
                        <a:rPr lang="en" sz="1000"/>
                        <a:t>F1 Score</a:t>
                      </a:r>
                      <a:endParaRPr sz="1000"/>
                    </a:p>
                  </a:txBody>
                  <a:tcPr marT="0" marB="0" marR="0" marL="0">
                    <a:lnL cap="flat" cmpd="sng" w="12625">
                      <a:solidFill>
                        <a:srgbClr val="000000"/>
                      </a:solidFill>
                      <a:prstDash val="solid"/>
                      <a:round/>
                      <a:headEnd len="sm" w="sm" type="none"/>
                      <a:tailEnd len="sm" w="sm" type="none"/>
                    </a:lnL>
                    <a:lnT cap="flat" cmpd="sng" w="12625">
                      <a:solidFill>
                        <a:srgbClr val="000000"/>
                      </a:solidFill>
                      <a:prstDash val="solid"/>
                      <a:round/>
                      <a:headEnd len="sm" w="sm" type="none"/>
                      <a:tailEnd len="sm" w="sm" type="none"/>
                    </a:lnT>
                  </a:tcPr>
                </a:tc>
              </a:tr>
              <a:tr h="294575">
                <a:tc>
                  <a:txBody>
                    <a:bodyPr/>
                    <a:lstStyle/>
                    <a:p>
                      <a:pPr indent="0" lvl="0" marL="0" rtl="0" algn="ctr">
                        <a:lnSpc>
                          <a:spcPct val="115000"/>
                        </a:lnSpc>
                        <a:spcBef>
                          <a:spcPts val="1200"/>
                        </a:spcBef>
                        <a:spcAft>
                          <a:spcPts val="0"/>
                        </a:spcAft>
                        <a:buNone/>
                      </a:pPr>
                      <a:r>
                        <a:rPr lang="en" sz="1000"/>
                        <a:t>SVM (rbf)</a:t>
                      </a:r>
                      <a:endParaRPr sz="1000"/>
                    </a:p>
                  </a:txBody>
                  <a:tcPr marT="0" marB="0" marR="0" marL="0">
                    <a:lnR cap="flat" cmpd="sng" w="12625">
                      <a:solidFill>
                        <a:srgbClr val="000000"/>
                      </a:solidFill>
                      <a:prstDash val="solid"/>
                      <a:round/>
                      <a:headEnd len="sm" w="sm" type="none"/>
                      <a:tailEnd len="sm" w="sm" type="none"/>
                    </a:lnR>
                  </a:tcPr>
                </a:tc>
                <a:tc>
                  <a:txBody>
                    <a:bodyPr/>
                    <a:lstStyle/>
                    <a:p>
                      <a:pPr indent="0" lvl="0" marL="0" rtl="0" algn="ctr">
                        <a:lnSpc>
                          <a:spcPct val="115000"/>
                        </a:lnSpc>
                        <a:spcBef>
                          <a:spcPts val="1200"/>
                        </a:spcBef>
                        <a:spcAft>
                          <a:spcPts val="0"/>
                        </a:spcAft>
                        <a:buNone/>
                      </a:pPr>
                      <a:r>
                        <a:rPr b="1" lang="en" sz="1000"/>
                        <a:t>89.1</a:t>
                      </a:r>
                      <a:endParaRPr b="1" sz="1000"/>
                    </a:p>
                  </a:txBody>
                  <a:tcPr marT="0" marB="0" marR="0" marL="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tcPr>
                </a:tc>
                <a:tc>
                  <a:txBody>
                    <a:bodyPr/>
                    <a:lstStyle/>
                    <a:p>
                      <a:pPr indent="0" lvl="0" marL="0" rtl="0" algn="ctr">
                        <a:lnSpc>
                          <a:spcPct val="115000"/>
                        </a:lnSpc>
                        <a:spcBef>
                          <a:spcPts val="1200"/>
                        </a:spcBef>
                        <a:spcAft>
                          <a:spcPts val="0"/>
                        </a:spcAft>
                        <a:buNone/>
                      </a:pPr>
                      <a:r>
                        <a:rPr b="1" lang="en" sz="1000"/>
                        <a:t>0.57</a:t>
                      </a:r>
                      <a:endParaRPr b="1" sz="1000"/>
                    </a:p>
                  </a:txBody>
                  <a:tcPr marT="0" marB="0" marR="0" marL="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tcPr>
                </a:tc>
                <a:tc>
                  <a:txBody>
                    <a:bodyPr/>
                    <a:lstStyle/>
                    <a:p>
                      <a:pPr indent="0" lvl="0" marL="0" rtl="0" algn="ctr">
                        <a:lnSpc>
                          <a:spcPct val="115000"/>
                        </a:lnSpc>
                        <a:spcBef>
                          <a:spcPts val="1200"/>
                        </a:spcBef>
                        <a:spcAft>
                          <a:spcPts val="0"/>
                        </a:spcAft>
                        <a:buNone/>
                      </a:pPr>
                      <a:r>
                        <a:rPr b="1" lang="en" sz="1000"/>
                        <a:t>86.1</a:t>
                      </a:r>
                      <a:endParaRPr b="1" sz="1000"/>
                    </a:p>
                  </a:txBody>
                  <a:tcPr marT="0" marB="0" marR="0" marL="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tcPr>
                </a:tc>
                <a:tc>
                  <a:txBody>
                    <a:bodyPr/>
                    <a:lstStyle/>
                    <a:p>
                      <a:pPr indent="0" lvl="0" marL="0" rtl="0" algn="ctr">
                        <a:lnSpc>
                          <a:spcPct val="115000"/>
                        </a:lnSpc>
                        <a:spcBef>
                          <a:spcPts val="1200"/>
                        </a:spcBef>
                        <a:spcAft>
                          <a:spcPts val="0"/>
                        </a:spcAft>
                        <a:buNone/>
                      </a:pPr>
                      <a:r>
                        <a:rPr b="1" lang="en" sz="1000"/>
                        <a:t>0.61</a:t>
                      </a:r>
                      <a:endParaRPr b="1" sz="1000"/>
                    </a:p>
                  </a:txBody>
                  <a:tcPr marT="0" marB="0" marR="0" marL="0">
                    <a:lnL cap="flat" cmpd="sng" w="12625">
                      <a:solidFill>
                        <a:srgbClr val="000000"/>
                      </a:solidFill>
                      <a:prstDash val="solid"/>
                      <a:round/>
                      <a:headEnd len="sm" w="sm" type="none"/>
                      <a:tailEnd len="sm" w="sm" type="none"/>
                    </a:lnL>
                  </a:tcPr>
                </a:tc>
              </a:tr>
              <a:tr h="294575">
                <a:tc>
                  <a:txBody>
                    <a:bodyPr/>
                    <a:lstStyle/>
                    <a:p>
                      <a:pPr indent="0" lvl="0" marL="0" rtl="0" algn="ctr">
                        <a:lnSpc>
                          <a:spcPct val="115000"/>
                        </a:lnSpc>
                        <a:spcBef>
                          <a:spcPts val="1200"/>
                        </a:spcBef>
                        <a:spcAft>
                          <a:spcPts val="0"/>
                        </a:spcAft>
                        <a:buNone/>
                      </a:pPr>
                      <a:r>
                        <a:rPr lang="en" sz="1000"/>
                        <a:t>Random Forest</a:t>
                      </a:r>
                      <a:endParaRPr sz="1000"/>
                    </a:p>
                  </a:txBody>
                  <a:tcPr marT="0" marB="0" marR="0" marL="0">
                    <a:lnR cap="flat" cmpd="sng" w="12625">
                      <a:solidFill>
                        <a:srgbClr val="000000"/>
                      </a:solidFill>
                      <a:prstDash val="solid"/>
                      <a:round/>
                      <a:headEnd len="sm" w="sm" type="none"/>
                      <a:tailEnd len="sm" w="sm" type="none"/>
                    </a:lnR>
                  </a:tcPr>
                </a:tc>
                <a:tc>
                  <a:txBody>
                    <a:bodyPr/>
                    <a:lstStyle/>
                    <a:p>
                      <a:pPr indent="0" lvl="0" marL="0" rtl="0" algn="ctr">
                        <a:lnSpc>
                          <a:spcPct val="115000"/>
                        </a:lnSpc>
                        <a:spcBef>
                          <a:spcPts val="1200"/>
                        </a:spcBef>
                        <a:spcAft>
                          <a:spcPts val="0"/>
                        </a:spcAft>
                        <a:buNone/>
                      </a:pPr>
                      <a:r>
                        <a:rPr b="1" lang="en" sz="1000"/>
                        <a:t>89.5</a:t>
                      </a:r>
                      <a:endParaRPr b="1" sz="1000"/>
                    </a:p>
                  </a:txBody>
                  <a:tcPr marT="0" marB="0" marR="0" marL="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tcPr>
                </a:tc>
                <a:tc>
                  <a:txBody>
                    <a:bodyPr/>
                    <a:lstStyle/>
                    <a:p>
                      <a:pPr indent="0" lvl="0" marL="0" rtl="0" algn="ctr">
                        <a:lnSpc>
                          <a:spcPct val="115000"/>
                        </a:lnSpc>
                        <a:spcBef>
                          <a:spcPts val="1200"/>
                        </a:spcBef>
                        <a:spcAft>
                          <a:spcPts val="0"/>
                        </a:spcAft>
                        <a:buNone/>
                      </a:pPr>
                      <a:r>
                        <a:rPr b="1" lang="en" sz="1000"/>
                        <a:t>0.58</a:t>
                      </a:r>
                      <a:endParaRPr b="1" sz="1000"/>
                    </a:p>
                  </a:txBody>
                  <a:tcPr marT="0" marB="0" marR="0" marL="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tcPr>
                </a:tc>
                <a:tc>
                  <a:txBody>
                    <a:bodyPr/>
                    <a:lstStyle/>
                    <a:p>
                      <a:pPr indent="0" lvl="0" marL="0" rtl="0" algn="ctr">
                        <a:lnSpc>
                          <a:spcPct val="115000"/>
                        </a:lnSpc>
                        <a:spcBef>
                          <a:spcPts val="1200"/>
                        </a:spcBef>
                        <a:spcAft>
                          <a:spcPts val="0"/>
                        </a:spcAft>
                        <a:buNone/>
                      </a:pPr>
                      <a:r>
                        <a:rPr b="1" lang="en" sz="1000"/>
                        <a:t>89.9</a:t>
                      </a:r>
                      <a:endParaRPr b="1" sz="1000"/>
                    </a:p>
                  </a:txBody>
                  <a:tcPr marT="0" marB="0" marR="0" marL="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tcPr>
                </a:tc>
                <a:tc>
                  <a:txBody>
                    <a:bodyPr/>
                    <a:lstStyle/>
                    <a:p>
                      <a:pPr indent="0" lvl="0" marL="0" rtl="0" algn="ctr">
                        <a:lnSpc>
                          <a:spcPct val="115000"/>
                        </a:lnSpc>
                        <a:spcBef>
                          <a:spcPts val="1200"/>
                        </a:spcBef>
                        <a:spcAft>
                          <a:spcPts val="0"/>
                        </a:spcAft>
                        <a:buNone/>
                      </a:pPr>
                      <a:r>
                        <a:rPr b="1" lang="en" sz="1000"/>
                        <a:t>0.66</a:t>
                      </a:r>
                      <a:endParaRPr b="1" sz="1000"/>
                    </a:p>
                  </a:txBody>
                  <a:tcPr marT="0" marB="0" marR="0" marL="0">
                    <a:lnL cap="flat" cmpd="sng" w="12625">
                      <a:solidFill>
                        <a:srgbClr val="000000"/>
                      </a:solidFill>
                      <a:prstDash val="solid"/>
                      <a:round/>
                      <a:headEnd len="sm" w="sm" type="none"/>
                      <a:tailEnd len="sm" w="sm" type="none"/>
                    </a:lnL>
                  </a:tcPr>
                </a:tc>
              </a:tr>
              <a:tr h="294575">
                <a:tc>
                  <a:txBody>
                    <a:bodyPr/>
                    <a:lstStyle/>
                    <a:p>
                      <a:pPr indent="0" lvl="0" marL="0" rtl="0" algn="ctr">
                        <a:lnSpc>
                          <a:spcPct val="115000"/>
                        </a:lnSpc>
                        <a:spcBef>
                          <a:spcPts val="1200"/>
                        </a:spcBef>
                        <a:spcAft>
                          <a:spcPts val="0"/>
                        </a:spcAft>
                        <a:buNone/>
                      </a:pPr>
                      <a:r>
                        <a:rPr lang="en" sz="1000"/>
                        <a:t>MLP</a:t>
                      </a:r>
                      <a:endParaRPr sz="1000"/>
                    </a:p>
                  </a:txBody>
                  <a:tcPr marT="0" marB="0" marR="0" marL="0">
                    <a:lnR cap="flat" cmpd="sng" w="12625">
                      <a:solidFill>
                        <a:srgbClr val="000000"/>
                      </a:solidFill>
                      <a:prstDash val="solid"/>
                      <a:round/>
                      <a:headEnd len="sm" w="sm" type="none"/>
                      <a:tailEnd len="sm" w="sm" type="none"/>
                    </a:lnR>
                  </a:tcPr>
                </a:tc>
                <a:tc>
                  <a:txBody>
                    <a:bodyPr/>
                    <a:lstStyle/>
                    <a:p>
                      <a:pPr indent="0" lvl="0" marL="0" rtl="0" algn="ctr">
                        <a:lnSpc>
                          <a:spcPct val="115000"/>
                        </a:lnSpc>
                        <a:spcBef>
                          <a:spcPts val="1200"/>
                        </a:spcBef>
                        <a:spcAft>
                          <a:spcPts val="0"/>
                        </a:spcAft>
                        <a:buNone/>
                      </a:pPr>
                      <a:r>
                        <a:rPr b="1" lang="en" sz="1000"/>
                        <a:t>86.7</a:t>
                      </a:r>
                      <a:endParaRPr b="1" sz="1000"/>
                    </a:p>
                  </a:txBody>
                  <a:tcPr marT="0" marB="0" marR="0" marL="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tcPr>
                </a:tc>
                <a:tc>
                  <a:txBody>
                    <a:bodyPr/>
                    <a:lstStyle/>
                    <a:p>
                      <a:pPr indent="0" lvl="0" marL="0" rtl="0" algn="ctr">
                        <a:lnSpc>
                          <a:spcPct val="115000"/>
                        </a:lnSpc>
                        <a:spcBef>
                          <a:spcPts val="1200"/>
                        </a:spcBef>
                        <a:spcAft>
                          <a:spcPts val="0"/>
                        </a:spcAft>
                        <a:buNone/>
                      </a:pPr>
                      <a:r>
                        <a:rPr b="1" lang="en" sz="1000"/>
                        <a:t>0.56</a:t>
                      </a:r>
                      <a:endParaRPr b="1" sz="1000"/>
                    </a:p>
                  </a:txBody>
                  <a:tcPr marT="0" marB="0" marR="0" marL="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tcPr>
                </a:tc>
                <a:tc>
                  <a:txBody>
                    <a:bodyPr/>
                    <a:lstStyle/>
                    <a:p>
                      <a:pPr indent="0" lvl="0" marL="0" rtl="0" algn="ctr">
                        <a:lnSpc>
                          <a:spcPct val="115000"/>
                        </a:lnSpc>
                        <a:spcBef>
                          <a:spcPts val="1200"/>
                        </a:spcBef>
                        <a:spcAft>
                          <a:spcPts val="0"/>
                        </a:spcAft>
                        <a:buNone/>
                      </a:pPr>
                      <a:r>
                        <a:rPr b="1" lang="en" sz="1000"/>
                        <a:t>88.4</a:t>
                      </a:r>
                      <a:endParaRPr b="1" sz="1000"/>
                    </a:p>
                  </a:txBody>
                  <a:tcPr marT="0" marB="0" marR="0" marL="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tcPr>
                </a:tc>
                <a:tc>
                  <a:txBody>
                    <a:bodyPr/>
                    <a:lstStyle/>
                    <a:p>
                      <a:pPr indent="0" lvl="0" marL="0" rtl="0" algn="ctr">
                        <a:lnSpc>
                          <a:spcPct val="115000"/>
                        </a:lnSpc>
                        <a:spcBef>
                          <a:spcPts val="1200"/>
                        </a:spcBef>
                        <a:spcAft>
                          <a:spcPts val="0"/>
                        </a:spcAft>
                        <a:buNone/>
                      </a:pPr>
                      <a:r>
                        <a:rPr b="1" lang="en" sz="1000"/>
                        <a:t>0.58</a:t>
                      </a:r>
                      <a:endParaRPr b="1" sz="1000"/>
                    </a:p>
                  </a:txBody>
                  <a:tcPr marT="0" marB="0" marR="0" marL="0">
                    <a:lnL cap="flat" cmpd="sng" w="12625">
                      <a:solidFill>
                        <a:srgbClr val="000000"/>
                      </a:solidFill>
                      <a:prstDash val="solid"/>
                      <a:round/>
                      <a:headEnd len="sm" w="sm" type="none"/>
                      <a:tailEnd len="sm" w="sm" type="none"/>
                    </a:lnL>
                  </a:tcPr>
                </a:tc>
              </a:tr>
              <a:tr h="294575">
                <a:tc>
                  <a:txBody>
                    <a:bodyPr/>
                    <a:lstStyle/>
                    <a:p>
                      <a:pPr indent="0" lvl="0" marL="0" rtl="0" algn="ctr">
                        <a:lnSpc>
                          <a:spcPct val="115000"/>
                        </a:lnSpc>
                        <a:spcBef>
                          <a:spcPts val="1200"/>
                        </a:spcBef>
                        <a:spcAft>
                          <a:spcPts val="0"/>
                        </a:spcAft>
                        <a:buNone/>
                      </a:pPr>
                      <a:r>
                        <a:rPr lang="en" sz="1000"/>
                        <a:t>Decision Tree</a:t>
                      </a:r>
                      <a:endParaRPr sz="1000"/>
                    </a:p>
                  </a:txBody>
                  <a:tcPr marT="0" marB="0" marR="0" marL="0">
                    <a:lnR cap="flat" cmpd="sng" w="12625">
                      <a:solidFill>
                        <a:srgbClr val="000000"/>
                      </a:solidFill>
                      <a:prstDash val="solid"/>
                      <a:round/>
                      <a:headEnd len="sm" w="sm" type="none"/>
                      <a:tailEnd len="sm" w="sm" type="none"/>
                    </a:lnR>
                  </a:tcPr>
                </a:tc>
                <a:tc>
                  <a:txBody>
                    <a:bodyPr/>
                    <a:lstStyle/>
                    <a:p>
                      <a:pPr indent="0" lvl="0" marL="0" rtl="0" algn="ctr">
                        <a:lnSpc>
                          <a:spcPct val="115000"/>
                        </a:lnSpc>
                        <a:spcBef>
                          <a:spcPts val="1200"/>
                        </a:spcBef>
                        <a:spcAft>
                          <a:spcPts val="0"/>
                        </a:spcAft>
                        <a:buNone/>
                      </a:pPr>
                      <a:r>
                        <a:rPr b="1" lang="en" sz="1000"/>
                        <a:t>89.8</a:t>
                      </a:r>
                      <a:endParaRPr b="1" sz="1000"/>
                    </a:p>
                  </a:txBody>
                  <a:tcPr marT="0" marB="0" marR="0" marL="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tcPr>
                </a:tc>
                <a:tc>
                  <a:txBody>
                    <a:bodyPr/>
                    <a:lstStyle/>
                    <a:p>
                      <a:pPr indent="0" lvl="0" marL="0" rtl="0" algn="ctr">
                        <a:lnSpc>
                          <a:spcPct val="115000"/>
                        </a:lnSpc>
                        <a:spcBef>
                          <a:spcPts val="1200"/>
                        </a:spcBef>
                        <a:spcAft>
                          <a:spcPts val="0"/>
                        </a:spcAft>
                        <a:buNone/>
                      </a:pPr>
                      <a:r>
                        <a:rPr b="1" lang="en" sz="1000"/>
                        <a:t>0.65</a:t>
                      </a:r>
                      <a:endParaRPr b="1" sz="1000"/>
                    </a:p>
                  </a:txBody>
                  <a:tcPr marT="0" marB="0" marR="0" marL="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tcPr>
                </a:tc>
                <a:tc>
                  <a:txBody>
                    <a:bodyPr/>
                    <a:lstStyle/>
                    <a:p>
                      <a:pPr indent="0" lvl="0" marL="0" rtl="0" algn="ctr">
                        <a:lnSpc>
                          <a:spcPct val="115000"/>
                        </a:lnSpc>
                        <a:spcBef>
                          <a:spcPts val="1200"/>
                        </a:spcBef>
                        <a:spcAft>
                          <a:spcPts val="0"/>
                        </a:spcAft>
                        <a:buNone/>
                      </a:pPr>
                      <a:r>
                        <a:rPr b="1" lang="en" sz="1000"/>
                        <a:t>84.8</a:t>
                      </a:r>
                      <a:endParaRPr b="1" sz="1000"/>
                    </a:p>
                  </a:txBody>
                  <a:tcPr marT="0" marB="0" marR="0" marL="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tcPr>
                </a:tc>
                <a:tc>
                  <a:txBody>
                    <a:bodyPr/>
                    <a:lstStyle/>
                    <a:p>
                      <a:pPr indent="0" lvl="0" marL="0" rtl="0" algn="ctr">
                        <a:lnSpc>
                          <a:spcPct val="115000"/>
                        </a:lnSpc>
                        <a:spcBef>
                          <a:spcPts val="1200"/>
                        </a:spcBef>
                        <a:spcAft>
                          <a:spcPts val="0"/>
                        </a:spcAft>
                        <a:buNone/>
                      </a:pPr>
                      <a:r>
                        <a:rPr b="1" lang="en" sz="1000"/>
                        <a:t>0.56</a:t>
                      </a:r>
                      <a:endParaRPr b="1" sz="1000"/>
                    </a:p>
                  </a:txBody>
                  <a:tcPr marT="0" marB="0" marR="0" marL="0">
                    <a:lnL cap="flat" cmpd="sng" w="12625">
                      <a:solidFill>
                        <a:srgbClr val="000000"/>
                      </a:solidFill>
                      <a:prstDash val="solid"/>
                      <a:round/>
                      <a:headEnd len="sm" w="sm" type="none"/>
                      <a:tailEnd len="sm" w="sm" type="none"/>
                    </a:lnL>
                  </a:tcPr>
                </a:tc>
              </a:tr>
              <a:tr h="294575">
                <a:tc>
                  <a:txBody>
                    <a:bodyPr/>
                    <a:lstStyle/>
                    <a:p>
                      <a:pPr indent="0" lvl="0" marL="0" rtl="0" algn="ctr">
                        <a:lnSpc>
                          <a:spcPct val="115000"/>
                        </a:lnSpc>
                        <a:spcBef>
                          <a:spcPts val="1200"/>
                        </a:spcBef>
                        <a:spcAft>
                          <a:spcPts val="0"/>
                        </a:spcAft>
                        <a:buNone/>
                      </a:pPr>
                      <a:r>
                        <a:rPr lang="en" sz="1000"/>
                        <a:t>KNN</a:t>
                      </a:r>
                      <a:endParaRPr sz="1000"/>
                    </a:p>
                  </a:txBody>
                  <a:tcPr marT="0" marB="0" marR="0" marL="0">
                    <a:lnR cap="flat" cmpd="sng" w="12625">
                      <a:solidFill>
                        <a:srgbClr val="000000"/>
                      </a:solidFill>
                      <a:prstDash val="solid"/>
                      <a:round/>
                      <a:headEnd len="sm" w="sm" type="none"/>
                      <a:tailEnd len="sm" w="sm" type="none"/>
                    </a:lnR>
                  </a:tcPr>
                </a:tc>
                <a:tc>
                  <a:txBody>
                    <a:bodyPr/>
                    <a:lstStyle/>
                    <a:p>
                      <a:pPr indent="0" lvl="0" marL="0" rtl="0" algn="ctr">
                        <a:lnSpc>
                          <a:spcPct val="115000"/>
                        </a:lnSpc>
                        <a:spcBef>
                          <a:spcPts val="1200"/>
                        </a:spcBef>
                        <a:spcAft>
                          <a:spcPts val="0"/>
                        </a:spcAft>
                        <a:buNone/>
                      </a:pPr>
                      <a:r>
                        <a:rPr b="1" lang="en" sz="1000"/>
                        <a:t>87.4</a:t>
                      </a:r>
                      <a:endParaRPr b="1" sz="1000"/>
                    </a:p>
                  </a:txBody>
                  <a:tcPr marT="0" marB="0" marR="0" marL="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tcPr>
                </a:tc>
                <a:tc>
                  <a:txBody>
                    <a:bodyPr/>
                    <a:lstStyle/>
                    <a:p>
                      <a:pPr indent="0" lvl="0" marL="0" rtl="0" algn="ctr">
                        <a:lnSpc>
                          <a:spcPct val="115000"/>
                        </a:lnSpc>
                        <a:spcBef>
                          <a:spcPts val="1200"/>
                        </a:spcBef>
                        <a:spcAft>
                          <a:spcPts val="0"/>
                        </a:spcAft>
                        <a:buNone/>
                      </a:pPr>
                      <a:r>
                        <a:rPr b="1" lang="en" sz="1000"/>
                        <a:t>0.64</a:t>
                      </a:r>
                      <a:endParaRPr b="1" sz="1000"/>
                    </a:p>
                  </a:txBody>
                  <a:tcPr marT="0" marB="0" marR="0" marL="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tcPr>
                </a:tc>
                <a:tc>
                  <a:txBody>
                    <a:bodyPr/>
                    <a:lstStyle/>
                    <a:p>
                      <a:pPr indent="0" lvl="0" marL="0" rtl="0" algn="ctr">
                        <a:lnSpc>
                          <a:spcPct val="115000"/>
                        </a:lnSpc>
                        <a:spcBef>
                          <a:spcPts val="1200"/>
                        </a:spcBef>
                        <a:spcAft>
                          <a:spcPts val="0"/>
                        </a:spcAft>
                        <a:buNone/>
                      </a:pPr>
                      <a:r>
                        <a:rPr b="1" lang="en" sz="1000"/>
                        <a:t>84.2</a:t>
                      </a:r>
                      <a:endParaRPr b="1" sz="1000"/>
                    </a:p>
                  </a:txBody>
                  <a:tcPr marT="0" marB="0" marR="0" marL="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tcPr>
                </a:tc>
                <a:tc>
                  <a:txBody>
                    <a:bodyPr/>
                    <a:lstStyle/>
                    <a:p>
                      <a:pPr indent="0" lvl="0" marL="0" rtl="0" algn="ctr">
                        <a:lnSpc>
                          <a:spcPct val="115000"/>
                        </a:lnSpc>
                        <a:spcBef>
                          <a:spcPts val="1200"/>
                        </a:spcBef>
                        <a:spcAft>
                          <a:spcPts val="0"/>
                        </a:spcAft>
                        <a:buNone/>
                      </a:pPr>
                      <a:r>
                        <a:rPr b="1" lang="en" sz="1000"/>
                        <a:t>0.62</a:t>
                      </a:r>
                      <a:endParaRPr b="1" sz="1000"/>
                    </a:p>
                  </a:txBody>
                  <a:tcPr marT="0" marB="0" marR="0" marL="0">
                    <a:lnL cap="flat" cmpd="sng" w="12625">
                      <a:solidFill>
                        <a:srgbClr val="000000"/>
                      </a:solidFill>
                      <a:prstDash val="solid"/>
                      <a:round/>
                      <a:headEnd len="sm" w="sm" type="none"/>
                      <a:tailEnd len="sm" w="sm" type="none"/>
                    </a:lnL>
                  </a:tcPr>
                </a:tc>
              </a:tr>
              <a:tr h="294575">
                <a:tc>
                  <a:txBody>
                    <a:bodyPr/>
                    <a:lstStyle/>
                    <a:p>
                      <a:pPr indent="0" lvl="0" marL="0" rtl="0" algn="ctr">
                        <a:lnSpc>
                          <a:spcPct val="115000"/>
                        </a:lnSpc>
                        <a:spcBef>
                          <a:spcPts val="1200"/>
                        </a:spcBef>
                        <a:spcAft>
                          <a:spcPts val="0"/>
                        </a:spcAft>
                        <a:buNone/>
                      </a:pPr>
                      <a:r>
                        <a:rPr lang="en" sz="1000"/>
                        <a:t>Deep Neural Net</a:t>
                      </a:r>
                      <a:endParaRPr sz="1000"/>
                    </a:p>
                  </a:txBody>
                  <a:tcPr marT="0" marB="0" marR="0" marL="0">
                    <a:lnR cap="flat" cmpd="sng" w="12625">
                      <a:solidFill>
                        <a:srgbClr val="000000"/>
                      </a:solidFill>
                      <a:prstDash val="solid"/>
                      <a:round/>
                      <a:headEnd len="sm" w="sm" type="none"/>
                      <a:tailEnd len="sm" w="sm" type="none"/>
                    </a:lnR>
                  </a:tcPr>
                </a:tc>
                <a:tc>
                  <a:txBody>
                    <a:bodyPr/>
                    <a:lstStyle/>
                    <a:p>
                      <a:pPr indent="0" lvl="0" marL="0" rtl="0" algn="ctr">
                        <a:lnSpc>
                          <a:spcPct val="115000"/>
                        </a:lnSpc>
                        <a:spcBef>
                          <a:spcPts val="1200"/>
                        </a:spcBef>
                        <a:spcAft>
                          <a:spcPts val="0"/>
                        </a:spcAft>
                        <a:buNone/>
                      </a:pPr>
                      <a:r>
                        <a:rPr b="1" lang="en" sz="1000"/>
                        <a:t>90.2</a:t>
                      </a:r>
                      <a:endParaRPr b="1" sz="1000"/>
                    </a:p>
                  </a:txBody>
                  <a:tcPr marT="0" marB="0" marR="0" marL="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tcPr>
                </a:tc>
                <a:tc>
                  <a:txBody>
                    <a:bodyPr/>
                    <a:lstStyle/>
                    <a:p>
                      <a:pPr indent="0" lvl="0" marL="0" rtl="0" algn="ctr">
                        <a:lnSpc>
                          <a:spcPct val="115000"/>
                        </a:lnSpc>
                        <a:spcBef>
                          <a:spcPts val="1200"/>
                        </a:spcBef>
                        <a:spcAft>
                          <a:spcPts val="0"/>
                        </a:spcAft>
                        <a:buNone/>
                      </a:pPr>
                      <a:r>
                        <a:rPr b="1" lang="en" sz="1000"/>
                        <a:t>*</a:t>
                      </a:r>
                      <a:endParaRPr b="1" sz="1000"/>
                    </a:p>
                  </a:txBody>
                  <a:tcPr marT="0" marB="0" marR="0" marL="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tcPr>
                </a:tc>
                <a:tc>
                  <a:txBody>
                    <a:bodyPr/>
                    <a:lstStyle/>
                    <a:p>
                      <a:pPr indent="0" lvl="0" marL="0" rtl="0" algn="ctr">
                        <a:lnSpc>
                          <a:spcPct val="115000"/>
                        </a:lnSpc>
                        <a:spcBef>
                          <a:spcPts val="1200"/>
                        </a:spcBef>
                        <a:spcAft>
                          <a:spcPts val="0"/>
                        </a:spcAft>
                        <a:buNone/>
                      </a:pPr>
                      <a:r>
                        <a:rPr b="1" lang="en" sz="1000"/>
                        <a:t>87.3</a:t>
                      </a:r>
                      <a:endParaRPr b="1" sz="1000"/>
                    </a:p>
                  </a:txBody>
                  <a:tcPr marT="0" marB="0" marR="0" marL="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tcPr>
                </a:tc>
                <a:tc>
                  <a:txBody>
                    <a:bodyPr/>
                    <a:lstStyle/>
                    <a:p>
                      <a:pPr indent="0" lvl="0" marL="0" rtl="0" algn="ctr">
                        <a:lnSpc>
                          <a:spcPct val="115000"/>
                        </a:lnSpc>
                        <a:spcBef>
                          <a:spcPts val="1200"/>
                        </a:spcBef>
                        <a:spcAft>
                          <a:spcPts val="0"/>
                        </a:spcAft>
                        <a:buNone/>
                      </a:pPr>
                      <a:r>
                        <a:rPr b="1" lang="en" sz="1000"/>
                        <a:t>*</a:t>
                      </a:r>
                      <a:endParaRPr b="1" sz="1000"/>
                    </a:p>
                  </a:txBody>
                  <a:tcPr marT="0" marB="0" marR="0" marL="0">
                    <a:lnL cap="flat" cmpd="sng" w="12625">
                      <a:solidFill>
                        <a:srgbClr val="000000"/>
                      </a:solidFill>
                      <a:prstDash val="solid"/>
                      <a:round/>
                      <a:headEnd len="sm" w="sm" type="none"/>
                      <a:tailEnd len="sm" w="sm" type="none"/>
                    </a:lnL>
                  </a:tcPr>
                </a:tc>
              </a:tr>
              <a:tr h="294575">
                <a:tc>
                  <a:txBody>
                    <a:bodyPr/>
                    <a:lstStyle/>
                    <a:p>
                      <a:pPr indent="0" lvl="0" marL="0" rtl="0" algn="ctr">
                        <a:lnSpc>
                          <a:spcPct val="115000"/>
                        </a:lnSpc>
                        <a:spcBef>
                          <a:spcPts val="1200"/>
                        </a:spcBef>
                        <a:spcAft>
                          <a:spcPts val="0"/>
                        </a:spcAft>
                        <a:buNone/>
                      </a:pPr>
                      <a:r>
                        <a:rPr lang="en" sz="1000"/>
                        <a:t>Naïve Bayes</a:t>
                      </a:r>
                      <a:endParaRPr sz="1000"/>
                    </a:p>
                  </a:txBody>
                  <a:tcPr marT="0" marB="0" marR="0" marL="0">
                    <a:lnR cap="flat" cmpd="sng" w="12625">
                      <a:solidFill>
                        <a:srgbClr val="000000"/>
                      </a:solidFill>
                      <a:prstDash val="solid"/>
                      <a:round/>
                      <a:headEnd len="sm" w="sm" type="none"/>
                      <a:tailEnd len="sm" w="sm" type="none"/>
                    </a:lnR>
                  </a:tcPr>
                </a:tc>
                <a:tc>
                  <a:txBody>
                    <a:bodyPr/>
                    <a:lstStyle/>
                    <a:p>
                      <a:pPr indent="0" lvl="0" marL="0" rtl="0" algn="ctr">
                        <a:lnSpc>
                          <a:spcPct val="115000"/>
                        </a:lnSpc>
                        <a:spcBef>
                          <a:spcPts val="1200"/>
                        </a:spcBef>
                        <a:spcAft>
                          <a:spcPts val="0"/>
                        </a:spcAft>
                        <a:buNone/>
                      </a:pPr>
                      <a:r>
                        <a:rPr b="1" lang="en" sz="1000"/>
                        <a:t>81.8</a:t>
                      </a:r>
                      <a:endParaRPr b="1" sz="1000"/>
                    </a:p>
                  </a:txBody>
                  <a:tcPr marT="0" marB="0" marR="0" marL="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tcPr>
                </a:tc>
                <a:tc>
                  <a:txBody>
                    <a:bodyPr/>
                    <a:lstStyle/>
                    <a:p>
                      <a:pPr indent="0" lvl="0" marL="0" rtl="0" algn="ctr">
                        <a:lnSpc>
                          <a:spcPct val="115000"/>
                        </a:lnSpc>
                        <a:spcBef>
                          <a:spcPts val="1200"/>
                        </a:spcBef>
                        <a:spcAft>
                          <a:spcPts val="0"/>
                        </a:spcAft>
                        <a:buNone/>
                      </a:pPr>
                      <a:r>
                        <a:rPr b="1" lang="en" sz="1000"/>
                        <a:t>0.54</a:t>
                      </a:r>
                      <a:endParaRPr b="1" sz="1000"/>
                    </a:p>
                  </a:txBody>
                  <a:tcPr marT="0" marB="0" marR="0" marL="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tcPr>
                </a:tc>
                <a:tc>
                  <a:txBody>
                    <a:bodyPr/>
                    <a:lstStyle/>
                    <a:p>
                      <a:pPr indent="0" lvl="0" marL="0" rtl="0" algn="ctr">
                        <a:lnSpc>
                          <a:spcPct val="115000"/>
                        </a:lnSpc>
                        <a:spcBef>
                          <a:spcPts val="1200"/>
                        </a:spcBef>
                        <a:spcAft>
                          <a:spcPts val="0"/>
                        </a:spcAft>
                        <a:buNone/>
                      </a:pPr>
                      <a:r>
                        <a:rPr b="1" lang="en" sz="1000"/>
                        <a:t>64.2</a:t>
                      </a:r>
                      <a:endParaRPr b="1" sz="1000"/>
                    </a:p>
                  </a:txBody>
                  <a:tcPr marT="0" marB="0" marR="0" marL="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tcPr>
                </a:tc>
                <a:tc>
                  <a:txBody>
                    <a:bodyPr/>
                    <a:lstStyle/>
                    <a:p>
                      <a:pPr indent="0" lvl="0" marL="0" rtl="0" algn="ctr">
                        <a:lnSpc>
                          <a:spcPct val="115000"/>
                        </a:lnSpc>
                        <a:spcBef>
                          <a:spcPts val="1200"/>
                        </a:spcBef>
                        <a:spcAft>
                          <a:spcPts val="0"/>
                        </a:spcAft>
                        <a:buNone/>
                      </a:pPr>
                      <a:r>
                        <a:rPr b="1" lang="en" sz="1000"/>
                        <a:t>0.42</a:t>
                      </a:r>
                      <a:endParaRPr b="1" sz="1000"/>
                    </a:p>
                  </a:txBody>
                  <a:tcPr marT="0" marB="0" marR="0" marL="0">
                    <a:lnL cap="flat" cmpd="sng" w="12625">
                      <a:solidFill>
                        <a:srgbClr val="000000"/>
                      </a:solidFill>
                      <a:prstDash val="solid"/>
                      <a:round/>
                      <a:headEnd len="sm" w="sm" type="none"/>
                      <a:tailEnd len="sm" w="sm" type="none"/>
                    </a:lnL>
                  </a:tcPr>
                </a:tc>
              </a:tr>
              <a:tr h="294575">
                <a:tc>
                  <a:txBody>
                    <a:bodyPr/>
                    <a:lstStyle/>
                    <a:p>
                      <a:pPr indent="0" lvl="0" marL="0" rtl="0" algn="ctr">
                        <a:lnSpc>
                          <a:spcPct val="115000"/>
                        </a:lnSpc>
                        <a:spcBef>
                          <a:spcPts val="1200"/>
                        </a:spcBef>
                        <a:spcAft>
                          <a:spcPts val="0"/>
                        </a:spcAft>
                        <a:buNone/>
                      </a:pPr>
                      <a:r>
                        <a:rPr lang="en" sz="1000"/>
                        <a:t>Adaboost</a:t>
                      </a:r>
                      <a:endParaRPr sz="1000"/>
                    </a:p>
                  </a:txBody>
                  <a:tcPr marT="0" marB="0" marR="0" marL="0">
                    <a:lnR cap="flat" cmpd="sng" w="12625">
                      <a:solidFill>
                        <a:srgbClr val="000000"/>
                      </a:solidFill>
                      <a:prstDash val="solid"/>
                      <a:round/>
                      <a:headEnd len="sm" w="sm" type="none"/>
                      <a:tailEnd len="sm" w="sm" type="none"/>
                    </a:lnR>
                  </a:tcPr>
                </a:tc>
                <a:tc>
                  <a:txBody>
                    <a:bodyPr/>
                    <a:lstStyle/>
                    <a:p>
                      <a:pPr indent="0" lvl="0" marL="0" rtl="0" algn="ctr">
                        <a:lnSpc>
                          <a:spcPct val="115000"/>
                        </a:lnSpc>
                        <a:spcBef>
                          <a:spcPts val="1200"/>
                        </a:spcBef>
                        <a:spcAft>
                          <a:spcPts val="0"/>
                        </a:spcAft>
                        <a:buNone/>
                      </a:pPr>
                      <a:r>
                        <a:rPr b="1" lang="en" sz="1000"/>
                        <a:t>89.1</a:t>
                      </a:r>
                      <a:endParaRPr b="1" sz="1000"/>
                    </a:p>
                  </a:txBody>
                  <a:tcPr marT="0" marB="0" marR="0" marL="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tcPr>
                </a:tc>
                <a:tc>
                  <a:txBody>
                    <a:bodyPr/>
                    <a:lstStyle/>
                    <a:p>
                      <a:pPr indent="0" lvl="0" marL="0" rtl="0" algn="ctr">
                        <a:lnSpc>
                          <a:spcPct val="115000"/>
                        </a:lnSpc>
                        <a:spcBef>
                          <a:spcPts val="1200"/>
                        </a:spcBef>
                        <a:spcAft>
                          <a:spcPts val="0"/>
                        </a:spcAft>
                        <a:buNone/>
                      </a:pPr>
                      <a:r>
                        <a:rPr b="1" lang="en" sz="1000"/>
                        <a:t>0.61</a:t>
                      </a:r>
                      <a:endParaRPr b="1" sz="1000"/>
                    </a:p>
                  </a:txBody>
                  <a:tcPr marT="0" marB="0" marR="0" marL="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tcPr>
                </a:tc>
                <a:tc>
                  <a:txBody>
                    <a:bodyPr/>
                    <a:lstStyle/>
                    <a:p>
                      <a:pPr indent="0" lvl="0" marL="0" rtl="0" algn="ctr">
                        <a:lnSpc>
                          <a:spcPct val="115000"/>
                        </a:lnSpc>
                        <a:spcBef>
                          <a:spcPts val="1200"/>
                        </a:spcBef>
                        <a:spcAft>
                          <a:spcPts val="0"/>
                        </a:spcAft>
                        <a:buNone/>
                      </a:pPr>
                      <a:r>
                        <a:rPr b="1" lang="en" sz="1000"/>
                        <a:t>89.1</a:t>
                      </a:r>
                      <a:endParaRPr b="1" sz="1000"/>
                    </a:p>
                  </a:txBody>
                  <a:tcPr marT="0" marB="0" marR="0" marL="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tcPr>
                </a:tc>
                <a:tc>
                  <a:txBody>
                    <a:bodyPr/>
                    <a:lstStyle/>
                    <a:p>
                      <a:pPr indent="0" lvl="0" marL="0" rtl="0" algn="ctr">
                        <a:lnSpc>
                          <a:spcPct val="115000"/>
                        </a:lnSpc>
                        <a:spcBef>
                          <a:spcPts val="1200"/>
                        </a:spcBef>
                        <a:spcAft>
                          <a:spcPts val="0"/>
                        </a:spcAft>
                        <a:buNone/>
                      </a:pPr>
                      <a:r>
                        <a:rPr b="1" lang="en" sz="1000"/>
                        <a:t>0.61</a:t>
                      </a:r>
                      <a:endParaRPr b="1" sz="1000"/>
                    </a:p>
                  </a:txBody>
                  <a:tcPr marT="0" marB="0" marR="0" marL="0">
                    <a:lnL cap="flat" cmpd="sng" w="12625">
                      <a:solidFill>
                        <a:srgbClr val="000000"/>
                      </a:solidFill>
                      <a:prstDash val="solid"/>
                      <a:round/>
                      <a:headEnd len="sm" w="sm" type="none"/>
                      <a:tailEnd len="sm" w="sm" type="none"/>
                    </a:lnL>
                  </a:tcPr>
                </a:tc>
              </a:tr>
              <a:tr h="294575">
                <a:tc>
                  <a:txBody>
                    <a:bodyPr/>
                    <a:lstStyle/>
                    <a:p>
                      <a:pPr indent="0" lvl="0" marL="0" rtl="0" algn="ctr">
                        <a:lnSpc>
                          <a:spcPct val="115000"/>
                        </a:lnSpc>
                        <a:spcBef>
                          <a:spcPts val="1200"/>
                        </a:spcBef>
                        <a:spcAft>
                          <a:spcPts val="0"/>
                        </a:spcAft>
                        <a:buNone/>
                      </a:pPr>
                      <a:r>
                        <a:rPr lang="en" sz="1000"/>
                        <a:t>LDA</a:t>
                      </a:r>
                      <a:endParaRPr sz="1000"/>
                    </a:p>
                  </a:txBody>
                  <a:tcPr marT="0" marB="0" marR="0" marL="0">
                    <a:lnR cap="flat" cmpd="sng" w="12625">
                      <a:solidFill>
                        <a:srgbClr val="000000"/>
                      </a:solidFill>
                      <a:prstDash val="solid"/>
                      <a:round/>
                      <a:headEnd len="sm" w="sm" type="none"/>
                      <a:tailEnd len="sm" w="sm" type="none"/>
                    </a:lnR>
                  </a:tcPr>
                </a:tc>
                <a:tc>
                  <a:txBody>
                    <a:bodyPr/>
                    <a:lstStyle/>
                    <a:p>
                      <a:pPr indent="0" lvl="0" marL="0" rtl="0" algn="ctr">
                        <a:lnSpc>
                          <a:spcPct val="115000"/>
                        </a:lnSpc>
                        <a:spcBef>
                          <a:spcPts val="1200"/>
                        </a:spcBef>
                        <a:spcAft>
                          <a:spcPts val="0"/>
                        </a:spcAft>
                        <a:buNone/>
                      </a:pPr>
                      <a:r>
                        <a:rPr b="1" lang="en" sz="1000"/>
                        <a:t>88.8</a:t>
                      </a:r>
                      <a:endParaRPr b="1" sz="1000"/>
                    </a:p>
                  </a:txBody>
                  <a:tcPr marT="0" marB="0" marR="0" marL="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tcPr>
                </a:tc>
                <a:tc>
                  <a:txBody>
                    <a:bodyPr/>
                    <a:lstStyle/>
                    <a:p>
                      <a:pPr indent="0" lvl="0" marL="0" rtl="0" algn="ctr">
                        <a:lnSpc>
                          <a:spcPct val="115000"/>
                        </a:lnSpc>
                        <a:spcBef>
                          <a:spcPts val="1200"/>
                        </a:spcBef>
                        <a:spcAft>
                          <a:spcPts val="0"/>
                        </a:spcAft>
                        <a:buNone/>
                      </a:pPr>
                      <a:r>
                        <a:rPr b="1" lang="en" sz="1000"/>
                        <a:t>0.49</a:t>
                      </a:r>
                      <a:endParaRPr b="1" sz="1000"/>
                    </a:p>
                  </a:txBody>
                  <a:tcPr marT="0" marB="0" marR="0" marL="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tcPr>
                </a:tc>
                <a:tc>
                  <a:txBody>
                    <a:bodyPr/>
                    <a:lstStyle/>
                    <a:p>
                      <a:pPr indent="0" lvl="0" marL="0" rtl="0" algn="ctr">
                        <a:lnSpc>
                          <a:spcPct val="115000"/>
                        </a:lnSpc>
                        <a:spcBef>
                          <a:spcPts val="1200"/>
                        </a:spcBef>
                        <a:spcAft>
                          <a:spcPts val="0"/>
                        </a:spcAft>
                        <a:buNone/>
                      </a:pPr>
                      <a:r>
                        <a:rPr b="1" lang="en" sz="1000"/>
                        <a:t>77.9</a:t>
                      </a:r>
                      <a:endParaRPr b="1" sz="1000"/>
                    </a:p>
                  </a:txBody>
                  <a:tcPr marT="0" marB="0" marR="0" marL="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tcPr>
                </a:tc>
                <a:tc>
                  <a:txBody>
                    <a:bodyPr/>
                    <a:lstStyle/>
                    <a:p>
                      <a:pPr indent="0" lvl="0" marL="0" rtl="0" algn="ctr">
                        <a:lnSpc>
                          <a:spcPct val="115000"/>
                        </a:lnSpc>
                        <a:spcBef>
                          <a:spcPts val="1200"/>
                        </a:spcBef>
                        <a:spcAft>
                          <a:spcPts val="0"/>
                        </a:spcAft>
                        <a:buNone/>
                      </a:pPr>
                      <a:r>
                        <a:rPr b="1" lang="en" sz="1000"/>
                        <a:t>0.51</a:t>
                      </a:r>
                      <a:endParaRPr b="1" sz="1000"/>
                    </a:p>
                  </a:txBody>
                  <a:tcPr marT="0" marB="0" marR="0" marL="0">
                    <a:lnL cap="flat" cmpd="sng" w="12625">
                      <a:solidFill>
                        <a:srgbClr val="000000"/>
                      </a:solidFill>
                      <a:prstDash val="solid"/>
                      <a:round/>
                      <a:headEnd len="sm" w="sm" type="none"/>
                      <a:tailEnd len="sm" w="sm" type="none"/>
                    </a:lnL>
                  </a:tcPr>
                </a:tc>
              </a:tr>
              <a:tr h="294575">
                <a:tc>
                  <a:txBody>
                    <a:bodyPr/>
                    <a:lstStyle/>
                    <a:p>
                      <a:pPr indent="0" lvl="0" marL="0" rtl="0" algn="ctr">
                        <a:lnSpc>
                          <a:spcPct val="115000"/>
                        </a:lnSpc>
                        <a:spcBef>
                          <a:spcPts val="1200"/>
                        </a:spcBef>
                        <a:spcAft>
                          <a:spcPts val="0"/>
                        </a:spcAft>
                        <a:buNone/>
                      </a:pPr>
                      <a:r>
                        <a:rPr lang="en" sz="1000"/>
                        <a:t>Bagging</a:t>
                      </a:r>
                      <a:endParaRPr sz="1000"/>
                    </a:p>
                  </a:txBody>
                  <a:tcPr marT="0" marB="0" marR="0" marL="0">
                    <a:lnR cap="flat" cmpd="sng" w="12625">
                      <a:solidFill>
                        <a:srgbClr val="000000"/>
                      </a:solidFill>
                      <a:prstDash val="solid"/>
                      <a:round/>
                      <a:headEnd len="sm" w="sm" type="none"/>
                      <a:tailEnd len="sm" w="sm" type="none"/>
                    </a:lnR>
                  </a:tcPr>
                </a:tc>
                <a:tc>
                  <a:txBody>
                    <a:bodyPr/>
                    <a:lstStyle/>
                    <a:p>
                      <a:pPr indent="0" lvl="0" marL="0" rtl="0" algn="ctr">
                        <a:lnSpc>
                          <a:spcPct val="115000"/>
                        </a:lnSpc>
                        <a:spcBef>
                          <a:spcPts val="1200"/>
                        </a:spcBef>
                        <a:spcAft>
                          <a:spcPts val="0"/>
                        </a:spcAft>
                        <a:buNone/>
                      </a:pPr>
                      <a:r>
                        <a:rPr lang="en" sz="1000"/>
                        <a:t>*</a:t>
                      </a:r>
                      <a:endParaRPr sz="1000"/>
                    </a:p>
                  </a:txBody>
                  <a:tcPr marT="0" marB="0" marR="0" marL="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tcPr>
                </a:tc>
                <a:tc>
                  <a:txBody>
                    <a:bodyPr/>
                    <a:lstStyle/>
                    <a:p>
                      <a:pPr indent="0" lvl="0" marL="0" rtl="0" algn="ctr">
                        <a:lnSpc>
                          <a:spcPct val="115000"/>
                        </a:lnSpc>
                        <a:spcBef>
                          <a:spcPts val="1200"/>
                        </a:spcBef>
                        <a:spcAft>
                          <a:spcPts val="0"/>
                        </a:spcAft>
                        <a:buNone/>
                      </a:pPr>
                      <a:r>
                        <a:rPr lang="en" sz="1000"/>
                        <a:t>*</a:t>
                      </a:r>
                      <a:r>
                        <a:rPr lang="en" sz="1000"/>
                        <a:t> </a:t>
                      </a:r>
                      <a:endParaRPr sz="1000"/>
                    </a:p>
                  </a:txBody>
                  <a:tcPr marT="0" marB="0" marR="0" marL="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tcPr>
                </a:tc>
                <a:tc>
                  <a:txBody>
                    <a:bodyPr/>
                    <a:lstStyle/>
                    <a:p>
                      <a:pPr indent="0" lvl="0" marL="0" rtl="0" algn="ctr">
                        <a:lnSpc>
                          <a:spcPct val="115000"/>
                        </a:lnSpc>
                        <a:spcBef>
                          <a:spcPts val="1200"/>
                        </a:spcBef>
                        <a:spcAft>
                          <a:spcPts val="0"/>
                        </a:spcAft>
                        <a:buNone/>
                      </a:pPr>
                      <a:r>
                        <a:rPr b="1" lang="en" sz="1000">
                          <a:solidFill>
                            <a:schemeClr val="dk1"/>
                          </a:solidFill>
                        </a:rPr>
                        <a:t>89.9</a:t>
                      </a:r>
                      <a:r>
                        <a:rPr lang="en" sz="1000"/>
                        <a:t> </a:t>
                      </a:r>
                      <a:endParaRPr sz="1000"/>
                    </a:p>
                  </a:txBody>
                  <a:tcPr marT="0" marB="0" marR="0" marL="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tcPr>
                </a:tc>
                <a:tc>
                  <a:txBody>
                    <a:bodyPr/>
                    <a:lstStyle/>
                    <a:p>
                      <a:pPr indent="0" lvl="0" marL="0" rtl="0" algn="ctr">
                        <a:lnSpc>
                          <a:spcPct val="115000"/>
                        </a:lnSpc>
                        <a:spcBef>
                          <a:spcPts val="1200"/>
                        </a:spcBef>
                        <a:spcAft>
                          <a:spcPts val="0"/>
                        </a:spcAft>
                        <a:buNone/>
                      </a:pPr>
                      <a:r>
                        <a:rPr b="1" lang="en" sz="1000"/>
                        <a:t>0.67</a:t>
                      </a:r>
                      <a:endParaRPr b="1" sz="1000"/>
                    </a:p>
                  </a:txBody>
                  <a:tcPr marT="0" marB="0" marR="0" marL="0">
                    <a:lnL cap="flat" cmpd="sng" w="12625">
                      <a:solidFill>
                        <a:srgbClr val="000000"/>
                      </a:solidFill>
                      <a:prstDash val="solid"/>
                      <a:round/>
                      <a:headEnd len="sm" w="sm" type="none"/>
                      <a:tailEnd len="sm" w="sm" type="none"/>
                    </a:lnL>
                  </a:tcPr>
                </a:tc>
              </a:tr>
              <a:tr h="294575">
                <a:tc>
                  <a:txBody>
                    <a:bodyPr/>
                    <a:lstStyle/>
                    <a:p>
                      <a:pPr indent="0" lvl="0" marL="0" rtl="0" algn="ctr">
                        <a:lnSpc>
                          <a:spcPct val="115000"/>
                        </a:lnSpc>
                        <a:spcBef>
                          <a:spcPts val="1200"/>
                        </a:spcBef>
                        <a:spcAft>
                          <a:spcPts val="0"/>
                        </a:spcAft>
                        <a:buNone/>
                      </a:pPr>
                      <a:r>
                        <a:rPr lang="en" sz="1000"/>
                        <a:t>Ensembled Model</a:t>
                      </a:r>
                      <a:endParaRPr sz="1000"/>
                    </a:p>
                  </a:txBody>
                  <a:tcPr marT="0" marB="0" marR="0" marL="0">
                    <a:lnR cap="flat" cmpd="sng" w="12625">
                      <a:solidFill>
                        <a:srgbClr val="000000"/>
                      </a:solidFill>
                      <a:prstDash val="solid"/>
                      <a:round/>
                      <a:headEnd len="sm" w="sm" type="none"/>
                      <a:tailEnd len="sm" w="sm" type="none"/>
                    </a:lnR>
                  </a:tcPr>
                </a:tc>
                <a:tc>
                  <a:txBody>
                    <a:bodyPr/>
                    <a:lstStyle/>
                    <a:p>
                      <a:pPr indent="0" lvl="0" marL="0" rtl="0" algn="ctr">
                        <a:lnSpc>
                          <a:spcPct val="115000"/>
                        </a:lnSpc>
                        <a:spcBef>
                          <a:spcPts val="1200"/>
                        </a:spcBef>
                        <a:spcAft>
                          <a:spcPts val="0"/>
                        </a:spcAft>
                        <a:buNone/>
                      </a:pPr>
                      <a:r>
                        <a:rPr lang="en" sz="1000"/>
                        <a:t>*</a:t>
                      </a:r>
                      <a:endParaRPr sz="1000"/>
                    </a:p>
                  </a:txBody>
                  <a:tcPr marT="0" marB="0" marR="0" marL="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tcPr>
                </a:tc>
                <a:tc>
                  <a:txBody>
                    <a:bodyPr/>
                    <a:lstStyle/>
                    <a:p>
                      <a:pPr indent="0" lvl="0" marL="0" rtl="0" algn="ctr">
                        <a:lnSpc>
                          <a:spcPct val="115000"/>
                        </a:lnSpc>
                        <a:spcBef>
                          <a:spcPts val="1200"/>
                        </a:spcBef>
                        <a:spcAft>
                          <a:spcPts val="0"/>
                        </a:spcAft>
                        <a:buNone/>
                      </a:pPr>
                      <a:r>
                        <a:rPr lang="en" sz="1000"/>
                        <a:t>*</a:t>
                      </a:r>
                      <a:endParaRPr sz="1000"/>
                    </a:p>
                  </a:txBody>
                  <a:tcPr marT="0" marB="0" marR="0" marL="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tcPr>
                </a:tc>
                <a:tc>
                  <a:txBody>
                    <a:bodyPr/>
                    <a:lstStyle/>
                    <a:p>
                      <a:pPr indent="0" lvl="0" marL="0" rtl="0" algn="ctr">
                        <a:lnSpc>
                          <a:spcPct val="115000"/>
                        </a:lnSpc>
                        <a:spcBef>
                          <a:spcPts val="1200"/>
                        </a:spcBef>
                        <a:spcAft>
                          <a:spcPts val="0"/>
                        </a:spcAft>
                        <a:buNone/>
                      </a:pPr>
                      <a:r>
                        <a:rPr b="1" lang="en" sz="1000">
                          <a:solidFill>
                            <a:srgbClr val="FF0000"/>
                          </a:solidFill>
                        </a:rPr>
                        <a:t>92.7</a:t>
                      </a:r>
                      <a:endParaRPr b="1" sz="1000">
                        <a:solidFill>
                          <a:srgbClr val="FF0000"/>
                        </a:solidFill>
                      </a:endParaRPr>
                    </a:p>
                  </a:txBody>
                  <a:tcPr marT="0" marB="0" marR="0" marL="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tcPr>
                </a:tc>
                <a:tc>
                  <a:txBody>
                    <a:bodyPr/>
                    <a:lstStyle/>
                    <a:p>
                      <a:pPr indent="0" lvl="0" marL="0" rtl="0" algn="ctr">
                        <a:lnSpc>
                          <a:spcPct val="115000"/>
                        </a:lnSpc>
                        <a:spcBef>
                          <a:spcPts val="1200"/>
                        </a:spcBef>
                        <a:spcAft>
                          <a:spcPts val="0"/>
                        </a:spcAft>
                        <a:buNone/>
                      </a:pPr>
                      <a:r>
                        <a:rPr b="1" lang="en" sz="1000">
                          <a:solidFill>
                            <a:srgbClr val="FF0000"/>
                          </a:solidFill>
                        </a:rPr>
                        <a:t>0.73</a:t>
                      </a:r>
                      <a:endParaRPr b="1" sz="1000">
                        <a:solidFill>
                          <a:srgbClr val="FF0000"/>
                        </a:solidFill>
                      </a:endParaRPr>
                    </a:p>
                  </a:txBody>
                  <a:tcPr marT="0" marB="0" marR="0" marL="0">
                    <a:lnL cap="flat" cmpd="sng" w="12625">
                      <a:solidFill>
                        <a:srgbClr val="000000"/>
                      </a:solidFill>
                      <a:prstDash val="solid"/>
                      <a:round/>
                      <a:headEnd len="sm" w="sm" type="none"/>
                      <a:tailEnd len="sm" w="sm" type="none"/>
                    </a:lnL>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54"/>
          <p:cNvSpPr txBox="1"/>
          <p:nvPr>
            <p:ph type="title"/>
          </p:nvPr>
        </p:nvSpPr>
        <p:spPr>
          <a:xfrm>
            <a:off x="0" y="0"/>
            <a:ext cx="5485500" cy="829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 sz="3000"/>
              <a:t>Conclusion</a:t>
            </a:r>
            <a:endParaRPr sz="3000"/>
          </a:p>
        </p:txBody>
      </p:sp>
      <p:pic>
        <p:nvPicPr>
          <p:cNvPr id="564" name="Google Shape;564;p54"/>
          <p:cNvPicPr preferRelativeResize="0"/>
          <p:nvPr/>
        </p:nvPicPr>
        <p:blipFill rotWithShape="1">
          <a:blip r:embed="rId3">
            <a:alphaModFix/>
          </a:blip>
          <a:srcRect b="0" l="0" r="20280" t="0"/>
          <a:stretch/>
        </p:blipFill>
        <p:spPr>
          <a:xfrm>
            <a:off x="6208625" y="467325"/>
            <a:ext cx="2935225" cy="4001525"/>
          </a:xfrm>
          <a:prstGeom prst="rect">
            <a:avLst/>
          </a:prstGeom>
          <a:noFill/>
          <a:ln>
            <a:noFill/>
          </a:ln>
        </p:spPr>
      </p:pic>
      <p:grpSp>
        <p:nvGrpSpPr>
          <p:cNvPr id="565" name="Google Shape;565;p54"/>
          <p:cNvGrpSpPr/>
          <p:nvPr/>
        </p:nvGrpSpPr>
        <p:grpSpPr>
          <a:xfrm>
            <a:off x="-150" y="4761900"/>
            <a:ext cx="9144000" cy="381600"/>
            <a:chOff x="-150" y="4761900"/>
            <a:chExt cx="9144000" cy="381600"/>
          </a:xfrm>
        </p:grpSpPr>
        <p:sp>
          <p:nvSpPr>
            <p:cNvPr id="566" name="Google Shape;566;p54"/>
            <p:cNvSpPr/>
            <p:nvPr/>
          </p:nvSpPr>
          <p:spPr>
            <a:xfrm>
              <a:off x="-150" y="4761900"/>
              <a:ext cx="9144000" cy="381600"/>
            </a:xfrm>
            <a:prstGeom prst="rect">
              <a:avLst/>
            </a:prstGeom>
            <a:solidFill>
              <a:srgbClr val="002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67" name="Google Shape;567;p54"/>
            <p:cNvPicPr preferRelativeResize="0"/>
            <p:nvPr/>
          </p:nvPicPr>
          <p:blipFill>
            <a:blip r:embed="rId4">
              <a:alphaModFix/>
            </a:blip>
            <a:stretch>
              <a:fillRect/>
            </a:stretch>
          </p:blipFill>
          <p:spPr>
            <a:xfrm>
              <a:off x="84625" y="4830825"/>
              <a:ext cx="1997205" cy="243750"/>
            </a:xfrm>
            <a:prstGeom prst="rect">
              <a:avLst/>
            </a:prstGeom>
            <a:noFill/>
            <a:ln>
              <a:noFill/>
            </a:ln>
          </p:spPr>
        </p:pic>
      </p:grpSp>
      <p:sp>
        <p:nvSpPr>
          <p:cNvPr id="568" name="Google Shape;568;p54"/>
          <p:cNvSpPr txBox="1"/>
          <p:nvPr/>
        </p:nvSpPr>
        <p:spPr>
          <a:xfrm>
            <a:off x="94150" y="717975"/>
            <a:ext cx="611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569" name="Google Shape;569;p54"/>
          <p:cNvSpPr txBox="1"/>
          <p:nvPr/>
        </p:nvSpPr>
        <p:spPr>
          <a:xfrm>
            <a:off x="170675" y="782700"/>
            <a:ext cx="5590200" cy="362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Model Prediction</a:t>
            </a:r>
            <a:endParaRPr/>
          </a:p>
          <a:p>
            <a:pPr indent="0" lvl="0" marL="457200" rtl="0" algn="l">
              <a:lnSpc>
                <a:spcPct val="115000"/>
              </a:lnSpc>
              <a:spcBef>
                <a:spcPts val="0"/>
              </a:spcBef>
              <a:spcAft>
                <a:spcPts val="0"/>
              </a:spcAft>
              <a:buNone/>
            </a:pPr>
            <a:r>
              <a:t/>
            </a:r>
            <a:endParaRPr sz="1050">
              <a:solidFill>
                <a:srgbClr val="666666"/>
              </a:solidFill>
              <a:highlight>
                <a:srgbClr val="FFFFFF"/>
              </a:highlight>
            </a:endParaRPr>
          </a:p>
          <a:p>
            <a:pPr indent="-307975" lvl="0" marL="457200" rtl="0" algn="l">
              <a:lnSpc>
                <a:spcPct val="115000"/>
              </a:lnSpc>
              <a:spcBef>
                <a:spcPts val="800"/>
              </a:spcBef>
              <a:spcAft>
                <a:spcPts val="0"/>
              </a:spcAft>
              <a:buClr>
                <a:schemeClr val="dk1"/>
              </a:buClr>
              <a:buSzPts val="1250"/>
              <a:buChar char="●"/>
            </a:pPr>
            <a:r>
              <a:rPr lang="en" sz="1250">
                <a:solidFill>
                  <a:schemeClr val="dk1"/>
                </a:solidFill>
                <a:highlight>
                  <a:srgbClr val="FFFFFF"/>
                </a:highlight>
              </a:rPr>
              <a:t>Oversampling may help with improving the performance of the models.</a:t>
            </a:r>
            <a:endParaRPr sz="1250">
              <a:solidFill>
                <a:schemeClr val="dk1"/>
              </a:solidFill>
              <a:highlight>
                <a:srgbClr val="FFFFFF"/>
              </a:highlight>
            </a:endParaRPr>
          </a:p>
          <a:p>
            <a:pPr indent="-311150" lvl="0" marL="457200" rtl="0" algn="l">
              <a:lnSpc>
                <a:spcPct val="115000"/>
              </a:lnSpc>
              <a:spcBef>
                <a:spcPts val="0"/>
              </a:spcBef>
              <a:spcAft>
                <a:spcPts val="0"/>
              </a:spcAft>
              <a:buClr>
                <a:schemeClr val="dk1"/>
              </a:buClr>
              <a:buSzPts val="1300"/>
              <a:buChar char="●"/>
            </a:pPr>
            <a:r>
              <a:rPr lang="en" sz="1250">
                <a:solidFill>
                  <a:schemeClr val="dk1"/>
                </a:solidFill>
                <a:highlight>
                  <a:srgbClr val="FFFFFF"/>
                </a:highlight>
              </a:rPr>
              <a:t>The Ensemble using the prediction of the three models yield the best accuracy and f1 score among all.</a:t>
            </a:r>
            <a:endParaRPr sz="1250">
              <a:solidFill>
                <a:schemeClr val="dk1"/>
              </a:solidFill>
              <a:highlight>
                <a:srgbClr val="FFFFFF"/>
              </a:highlight>
            </a:endParaRPr>
          </a:p>
          <a:p>
            <a:pPr indent="0" lvl="0" marL="457200" rtl="0" algn="l">
              <a:lnSpc>
                <a:spcPct val="115000"/>
              </a:lnSpc>
              <a:spcBef>
                <a:spcPts val="800"/>
              </a:spcBef>
              <a:spcAft>
                <a:spcPts val="0"/>
              </a:spcAft>
              <a:buNone/>
            </a:pPr>
            <a:r>
              <a:t/>
            </a:r>
            <a:endParaRPr sz="1050">
              <a:solidFill>
                <a:srgbClr val="666666"/>
              </a:solidFill>
              <a:highlight>
                <a:srgbClr val="FFFFFF"/>
              </a:highlight>
            </a:endParaRPr>
          </a:p>
          <a:p>
            <a:pPr indent="0" lvl="0" marL="0" rtl="0" algn="l">
              <a:lnSpc>
                <a:spcPct val="115000"/>
              </a:lnSpc>
              <a:spcBef>
                <a:spcPts val="800"/>
              </a:spcBef>
              <a:spcAft>
                <a:spcPts val="0"/>
              </a:spcAft>
              <a:buNone/>
            </a:pPr>
            <a:r>
              <a:rPr lang="en">
                <a:solidFill>
                  <a:schemeClr val="dk1"/>
                </a:solidFill>
                <a:highlight>
                  <a:srgbClr val="FFFFFF"/>
                </a:highlight>
              </a:rPr>
              <a:t>Feature Selection</a:t>
            </a:r>
            <a:endParaRPr>
              <a:solidFill>
                <a:schemeClr val="dk1"/>
              </a:solidFill>
              <a:highlight>
                <a:srgbClr val="FFFFFF"/>
              </a:highlight>
            </a:endParaRPr>
          </a:p>
          <a:p>
            <a:pPr indent="-307975" lvl="0" marL="457200" rtl="0" algn="l">
              <a:lnSpc>
                <a:spcPct val="115000"/>
              </a:lnSpc>
              <a:spcBef>
                <a:spcPts val="800"/>
              </a:spcBef>
              <a:spcAft>
                <a:spcPts val="0"/>
              </a:spcAft>
              <a:buClr>
                <a:schemeClr val="dk1"/>
              </a:buClr>
              <a:buSzPts val="1250"/>
              <a:buChar char="●"/>
            </a:pPr>
            <a:r>
              <a:rPr lang="en" sz="1250">
                <a:solidFill>
                  <a:schemeClr val="dk1"/>
                </a:solidFill>
                <a:highlight>
                  <a:srgbClr val="FFFFFF"/>
                </a:highlight>
              </a:rPr>
              <a:t>Salient features are: Page Value; Product Related (number of related pages have viewed); Product Related Duration(total time spent on related pages).</a:t>
            </a:r>
            <a:endParaRPr sz="1250">
              <a:solidFill>
                <a:schemeClr val="dk1"/>
              </a:solidFill>
              <a:highlight>
                <a:srgbClr val="FFFFFF"/>
              </a:highlight>
            </a:endParaRPr>
          </a:p>
          <a:p>
            <a:pPr indent="-307975" lvl="0" marL="457200" rtl="0" algn="l">
              <a:lnSpc>
                <a:spcPct val="115000"/>
              </a:lnSpc>
              <a:spcBef>
                <a:spcPts val="0"/>
              </a:spcBef>
              <a:spcAft>
                <a:spcPts val="0"/>
              </a:spcAft>
              <a:buClr>
                <a:schemeClr val="dk1"/>
              </a:buClr>
              <a:buSzPts val="1250"/>
              <a:buChar char="●"/>
            </a:pPr>
            <a:r>
              <a:rPr lang="en" sz="1250">
                <a:solidFill>
                  <a:schemeClr val="dk1"/>
                </a:solidFill>
                <a:highlight>
                  <a:srgbClr val="FFFFFF"/>
                </a:highlight>
              </a:rPr>
              <a:t>We can hypothesize that more attractive the pages are, the more pages the viewer reads, the more time the viewer spends on the pages, the more likely they are going to make a purchase.</a:t>
            </a:r>
            <a:endParaRPr sz="1600">
              <a:solidFill>
                <a:schemeClr val="dk1"/>
              </a:solidFill>
              <a:highlight>
                <a:srgbClr val="FFFFFF"/>
              </a:highlight>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55"/>
          <p:cNvSpPr txBox="1"/>
          <p:nvPr>
            <p:ph type="title"/>
          </p:nvPr>
        </p:nvSpPr>
        <p:spPr>
          <a:xfrm>
            <a:off x="0" y="0"/>
            <a:ext cx="5485500" cy="829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 sz="3000"/>
              <a:t>Future work</a:t>
            </a:r>
            <a:endParaRPr sz="3000"/>
          </a:p>
        </p:txBody>
      </p:sp>
      <p:pic>
        <p:nvPicPr>
          <p:cNvPr id="576" name="Google Shape;576;p55"/>
          <p:cNvPicPr preferRelativeResize="0"/>
          <p:nvPr/>
        </p:nvPicPr>
        <p:blipFill rotWithShape="1">
          <a:blip r:embed="rId3">
            <a:alphaModFix/>
          </a:blip>
          <a:srcRect b="0" l="0" r="20280" t="0"/>
          <a:stretch/>
        </p:blipFill>
        <p:spPr>
          <a:xfrm>
            <a:off x="6208625" y="467325"/>
            <a:ext cx="2935225" cy="4001525"/>
          </a:xfrm>
          <a:prstGeom prst="rect">
            <a:avLst/>
          </a:prstGeom>
          <a:noFill/>
          <a:ln>
            <a:noFill/>
          </a:ln>
        </p:spPr>
      </p:pic>
      <p:grpSp>
        <p:nvGrpSpPr>
          <p:cNvPr id="577" name="Google Shape;577;p55"/>
          <p:cNvGrpSpPr/>
          <p:nvPr/>
        </p:nvGrpSpPr>
        <p:grpSpPr>
          <a:xfrm>
            <a:off x="-150" y="4761900"/>
            <a:ext cx="9144000" cy="381600"/>
            <a:chOff x="-150" y="4761900"/>
            <a:chExt cx="9144000" cy="381600"/>
          </a:xfrm>
        </p:grpSpPr>
        <p:sp>
          <p:nvSpPr>
            <p:cNvPr id="578" name="Google Shape;578;p55"/>
            <p:cNvSpPr/>
            <p:nvPr/>
          </p:nvSpPr>
          <p:spPr>
            <a:xfrm>
              <a:off x="-150" y="4761900"/>
              <a:ext cx="9144000" cy="381600"/>
            </a:xfrm>
            <a:prstGeom prst="rect">
              <a:avLst/>
            </a:prstGeom>
            <a:solidFill>
              <a:srgbClr val="002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79" name="Google Shape;579;p55"/>
            <p:cNvPicPr preferRelativeResize="0"/>
            <p:nvPr/>
          </p:nvPicPr>
          <p:blipFill>
            <a:blip r:embed="rId4">
              <a:alphaModFix/>
            </a:blip>
            <a:stretch>
              <a:fillRect/>
            </a:stretch>
          </p:blipFill>
          <p:spPr>
            <a:xfrm>
              <a:off x="84625" y="4830825"/>
              <a:ext cx="1997205" cy="243750"/>
            </a:xfrm>
            <a:prstGeom prst="rect">
              <a:avLst/>
            </a:prstGeom>
            <a:noFill/>
            <a:ln>
              <a:noFill/>
            </a:ln>
          </p:spPr>
        </p:pic>
      </p:grpSp>
      <p:sp>
        <p:nvSpPr>
          <p:cNvPr id="580" name="Google Shape;580;p55"/>
          <p:cNvSpPr txBox="1"/>
          <p:nvPr/>
        </p:nvSpPr>
        <p:spPr>
          <a:xfrm>
            <a:off x="167375" y="649500"/>
            <a:ext cx="5455500" cy="35967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dk1"/>
              </a:buClr>
              <a:buSzPts val="1400"/>
              <a:buChar char="●"/>
            </a:pPr>
            <a:r>
              <a:rPr lang="en">
                <a:solidFill>
                  <a:schemeClr val="dk1"/>
                </a:solidFill>
                <a:highlight>
                  <a:srgbClr val="FFFFFF"/>
                </a:highlight>
              </a:rPr>
              <a:t>For future research, different methods of data augmentation should be experimented to improve model performance. </a:t>
            </a:r>
            <a:endParaRPr>
              <a:solidFill>
                <a:schemeClr val="dk1"/>
              </a:solidFill>
              <a:highlight>
                <a:srgbClr val="FFFFFF"/>
              </a:highlight>
            </a:endParaRPr>
          </a:p>
          <a:p>
            <a:pPr indent="0" lvl="0" marL="457200" rtl="0" algn="l">
              <a:lnSpc>
                <a:spcPct val="115000"/>
              </a:lnSpc>
              <a:spcBef>
                <a:spcPts val="800"/>
              </a:spcBef>
              <a:spcAft>
                <a:spcPts val="0"/>
              </a:spcAft>
              <a:buNone/>
            </a:pPr>
            <a:r>
              <a:t/>
            </a:r>
            <a:endParaRPr>
              <a:solidFill>
                <a:schemeClr val="dk1"/>
              </a:solidFill>
              <a:highlight>
                <a:srgbClr val="FFFFFF"/>
              </a:highlight>
            </a:endParaRPr>
          </a:p>
          <a:p>
            <a:pPr indent="-317500" lvl="0" marL="457200" rtl="0" algn="l">
              <a:lnSpc>
                <a:spcPct val="115000"/>
              </a:lnSpc>
              <a:spcBef>
                <a:spcPts val="800"/>
              </a:spcBef>
              <a:spcAft>
                <a:spcPts val="0"/>
              </a:spcAft>
              <a:buClr>
                <a:schemeClr val="dk1"/>
              </a:buClr>
              <a:buSzPts val="1400"/>
              <a:buChar char="●"/>
            </a:pPr>
            <a:r>
              <a:rPr lang="en">
                <a:solidFill>
                  <a:schemeClr val="dk1"/>
                </a:solidFill>
                <a:highlight>
                  <a:srgbClr val="FFFFFF"/>
                </a:highlight>
              </a:rPr>
              <a:t>Do more feature importance analysis in different models.</a:t>
            </a:r>
            <a:endParaRPr>
              <a:solidFill>
                <a:schemeClr val="dk1"/>
              </a:solidFill>
              <a:highlight>
                <a:srgbClr val="FFFFFF"/>
              </a:highlight>
            </a:endParaRPr>
          </a:p>
          <a:p>
            <a:pPr indent="0" lvl="0" marL="457200" rtl="0" algn="l">
              <a:lnSpc>
                <a:spcPct val="115000"/>
              </a:lnSpc>
              <a:spcBef>
                <a:spcPts val="800"/>
              </a:spcBef>
              <a:spcAft>
                <a:spcPts val="0"/>
              </a:spcAft>
              <a:buNone/>
            </a:pPr>
            <a:r>
              <a:t/>
            </a:r>
            <a:endParaRPr>
              <a:solidFill>
                <a:schemeClr val="dk1"/>
              </a:solidFill>
              <a:highlight>
                <a:srgbClr val="FFFFFF"/>
              </a:highlight>
            </a:endParaRPr>
          </a:p>
          <a:p>
            <a:pPr indent="-317500" lvl="0" marL="457200" rtl="0" algn="l">
              <a:lnSpc>
                <a:spcPct val="115000"/>
              </a:lnSpc>
              <a:spcBef>
                <a:spcPts val="800"/>
              </a:spcBef>
              <a:spcAft>
                <a:spcPts val="0"/>
              </a:spcAft>
              <a:buClr>
                <a:schemeClr val="dk1"/>
              </a:buClr>
              <a:buSzPts val="1400"/>
              <a:buChar char="●"/>
            </a:pPr>
            <a:r>
              <a:rPr lang="en">
                <a:solidFill>
                  <a:schemeClr val="dk1"/>
                </a:solidFill>
                <a:highlight>
                  <a:srgbClr val="FFFFFF"/>
                </a:highlight>
              </a:rPr>
              <a:t>More parameter tuning should be done to improve the performance of the models. </a:t>
            </a:r>
            <a:endParaRPr>
              <a:solidFill>
                <a:schemeClr val="dk1"/>
              </a:solidFill>
              <a:highlight>
                <a:srgbClr val="FFFFFF"/>
              </a:highlight>
            </a:endParaRPr>
          </a:p>
          <a:p>
            <a:pPr indent="0" lvl="0" marL="457200" rtl="0" algn="l">
              <a:lnSpc>
                <a:spcPct val="115000"/>
              </a:lnSpc>
              <a:spcBef>
                <a:spcPts val="800"/>
              </a:spcBef>
              <a:spcAft>
                <a:spcPts val="0"/>
              </a:spcAft>
              <a:buNone/>
            </a:pPr>
            <a:r>
              <a:t/>
            </a:r>
            <a:endParaRPr>
              <a:solidFill>
                <a:schemeClr val="dk1"/>
              </a:solidFill>
              <a:highlight>
                <a:srgbClr val="FFFFFF"/>
              </a:highlight>
            </a:endParaRPr>
          </a:p>
          <a:p>
            <a:pPr indent="-317500" lvl="0" marL="457200" rtl="0" algn="l">
              <a:lnSpc>
                <a:spcPct val="115000"/>
              </a:lnSpc>
              <a:spcBef>
                <a:spcPts val="800"/>
              </a:spcBef>
              <a:spcAft>
                <a:spcPts val="0"/>
              </a:spcAft>
              <a:buClr>
                <a:schemeClr val="dk1"/>
              </a:buClr>
              <a:buSzPts val="1400"/>
              <a:buChar char="●"/>
            </a:pPr>
            <a:r>
              <a:rPr lang="en">
                <a:solidFill>
                  <a:schemeClr val="dk1"/>
                </a:solidFill>
                <a:highlight>
                  <a:srgbClr val="FFFFFF"/>
                </a:highlight>
              </a:rPr>
              <a:t>We could try more ensemble strategies and combination of models to reach a better score and accuracy.</a:t>
            </a:r>
            <a:endParaRPr>
              <a:solidFill>
                <a:schemeClr val="dk1"/>
              </a:solidFill>
              <a:highlight>
                <a:srgbClr val="FFFFFF"/>
              </a:highlight>
            </a:endParaRPr>
          </a:p>
          <a:p>
            <a:pPr indent="0" lvl="0" marL="0" rtl="0" algn="l">
              <a:spcBef>
                <a:spcPts val="800"/>
              </a:spcBef>
              <a:spcAft>
                <a:spcPts val="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56"/>
          <p:cNvSpPr txBox="1"/>
          <p:nvPr>
            <p:ph type="title"/>
          </p:nvPr>
        </p:nvSpPr>
        <p:spPr>
          <a:xfrm>
            <a:off x="0" y="0"/>
            <a:ext cx="5485500" cy="829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 sz="3000"/>
              <a:t>Reference</a:t>
            </a:r>
            <a:endParaRPr sz="3000"/>
          </a:p>
        </p:txBody>
      </p:sp>
      <p:pic>
        <p:nvPicPr>
          <p:cNvPr id="587" name="Google Shape;587;p56"/>
          <p:cNvPicPr preferRelativeResize="0"/>
          <p:nvPr/>
        </p:nvPicPr>
        <p:blipFill rotWithShape="1">
          <a:blip r:embed="rId3">
            <a:alphaModFix/>
          </a:blip>
          <a:srcRect b="0" l="0" r="20280" t="0"/>
          <a:stretch/>
        </p:blipFill>
        <p:spPr>
          <a:xfrm>
            <a:off x="6208625" y="467325"/>
            <a:ext cx="2935225" cy="4001525"/>
          </a:xfrm>
          <a:prstGeom prst="rect">
            <a:avLst/>
          </a:prstGeom>
          <a:noFill/>
          <a:ln>
            <a:noFill/>
          </a:ln>
        </p:spPr>
      </p:pic>
      <p:grpSp>
        <p:nvGrpSpPr>
          <p:cNvPr id="588" name="Google Shape;588;p56"/>
          <p:cNvGrpSpPr/>
          <p:nvPr/>
        </p:nvGrpSpPr>
        <p:grpSpPr>
          <a:xfrm>
            <a:off x="-150" y="4761900"/>
            <a:ext cx="9144000" cy="381600"/>
            <a:chOff x="-150" y="4761900"/>
            <a:chExt cx="9144000" cy="381600"/>
          </a:xfrm>
        </p:grpSpPr>
        <p:sp>
          <p:nvSpPr>
            <p:cNvPr id="589" name="Google Shape;589;p56"/>
            <p:cNvSpPr/>
            <p:nvPr/>
          </p:nvSpPr>
          <p:spPr>
            <a:xfrm>
              <a:off x="-150" y="4761900"/>
              <a:ext cx="9144000" cy="381600"/>
            </a:xfrm>
            <a:prstGeom prst="rect">
              <a:avLst/>
            </a:prstGeom>
            <a:solidFill>
              <a:srgbClr val="002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90" name="Google Shape;590;p56"/>
            <p:cNvPicPr preferRelativeResize="0"/>
            <p:nvPr/>
          </p:nvPicPr>
          <p:blipFill>
            <a:blip r:embed="rId4">
              <a:alphaModFix/>
            </a:blip>
            <a:stretch>
              <a:fillRect/>
            </a:stretch>
          </p:blipFill>
          <p:spPr>
            <a:xfrm>
              <a:off x="84625" y="4830825"/>
              <a:ext cx="1997205" cy="243750"/>
            </a:xfrm>
            <a:prstGeom prst="rect">
              <a:avLst/>
            </a:prstGeom>
            <a:noFill/>
            <a:ln>
              <a:noFill/>
            </a:ln>
          </p:spPr>
        </p:pic>
      </p:grpSp>
      <p:sp>
        <p:nvSpPr>
          <p:cNvPr id="591" name="Google Shape;591;p56"/>
          <p:cNvSpPr txBox="1"/>
          <p:nvPr/>
        </p:nvSpPr>
        <p:spPr>
          <a:xfrm>
            <a:off x="135375" y="1277850"/>
            <a:ext cx="6361800" cy="3502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sz="1150">
                <a:solidFill>
                  <a:schemeClr val="dk1"/>
                </a:solidFill>
                <a:highlight>
                  <a:srgbClr val="FFFFFF"/>
                </a:highlight>
              </a:rPr>
              <a:t>[1] Dinov, Ivo D. (2018). Data Science and Predictive Analytics Biomedical and Health Applications using R /. Cham : Springer International Publishing : Imprint: Springer.</a:t>
            </a:r>
            <a:endParaRPr sz="1150">
              <a:solidFill>
                <a:schemeClr val="dk1"/>
              </a:solidFill>
              <a:highlight>
                <a:srgbClr val="FFFFFF"/>
              </a:highlight>
            </a:endParaRPr>
          </a:p>
          <a:p>
            <a:pPr indent="0" lvl="0" marL="0" rtl="0" algn="l">
              <a:lnSpc>
                <a:spcPct val="115000"/>
              </a:lnSpc>
              <a:spcBef>
                <a:spcPts val="800"/>
              </a:spcBef>
              <a:spcAft>
                <a:spcPts val="0"/>
              </a:spcAft>
              <a:buClr>
                <a:schemeClr val="dk1"/>
              </a:buClr>
              <a:buSzPts val="1100"/>
              <a:buFont typeface="Arial"/>
              <a:buNone/>
            </a:pPr>
            <a:r>
              <a:rPr lang="en" sz="1150">
                <a:solidFill>
                  <a:schemeClr val="dk1"/>
                </a:solidFill>
                <a:highlight>
                  <a:srgbClr val="FFFFFF"/>
                </a:highlight>
              </a:rPr>
              <a:t>[2] Sakar, C Okan, Sakar, C Okan, Polat, S Olcay, Polat, S Olcay, Katircioglu, Mete, Katircioglu, Mete, Kastro, Yomi, et al. (2019). Real-time prediction of online shoppers’ purchasing intention using multilayer perceptron and LSTM recurrent neural networks. Neural Computing and Applications, 31(10), 6893–6908. London: Springer London.</a:t>
            </a:r>
            <a:endParaRPr sz="1150">
              <a:solidFill>
                <a:schemeClr val="dk1"/>
              </a:solidFill>
              <a:highlight>
                <a:srgbClr val="FFFFFF"/>
              </a:highlight>
            </a:endParaRPr>
          </a:p>
          <a:p>
            <a:pPr indent="0" lvl="0" marL="0" rtl="0" algn="l">
              <a:lnSpc>
                <a:spcPct val="115000"/>
              </a:lnSpc>
              <a:spcBef>
                <a:spcPts val="800"/>
              </a:spcBef>
              <a:spcAft>
                <a:spcPts val="0"/>
              </a:spcAft>
              <a:buClr>
                <a:schemeClr val="dk1"/>
              </a:buClr>
              <a:buSzPts val="1100"/>
              <a:buFont typeface="Arial"/>
              <a:buNone/>
            </a:pPr>
            <a:r>
              <a:rPr lang="en" sz="1150">
                <a:solidFill>
                  <a:schemeClr val="dk1"/>
                </a:solidFill>
                <a:highlight>
                  <a:srgbClr val="FFFFFF"/>
                </a:highlight>
              </a:rPr>
              <a:t>[3] Fix, Evelyn; Hodges, Joseph L. (1951). Discriminatory Analysis. Nonparametric Discrimination: Consistency Properties (PDF) (Report). USAF School of Aviation Medicine, Randolph Field, Texas. Archived  from the original on September 26, 2020.</a:t>
            </a:r>
            <a:endParaRPr sz="1150">
              <a:solidFill>
                <a:schemeClr val="dk1"/>
              </a:solidFill>
              <a:highlight>
                <a:srgbClr val="FFFFFF"/>
              </a:highlight>
            </a:endParaRPr>
          </a:p>
          <a:p>
            <a:pPr indent="0" lvl="0" marL="0" rtl="0" algn="l">
              <a:lnSpc>
                <a:spcPct val="115000"/>
              </a:lnSpc>
              <a:spcBef>
                <a:spcPts val="800"/>
              </a:spcBef>
              <a:spcAft>
                <a:spcPts val="0"/>
              </a:spcAft>
              <a:buClr>
                <a:schemeClr val="dk1"/>
              </a:buClr>
              <a:buSzPts val="1100"/>
              <a:buFont typeface="Arial"/>
              <a:buNone/>
            </a:pPr>
            <a:r>
              <a:rPr lang="en" sz="1150">
                <a:solidFill>
                  <a:schemeClr val="dk1"/>
                </a:solidFill>
                <a:highlight>
                  <a:srgbClr val="FFFFFF"/>
                </a:highlight>
              </a:rPr>
              <a:t>[4] Tan PN (2006) Introduction to data mining. Pearson Education, New Delhi</a:t>
            </a:r>
            <a:endParaRPr sz="1150">
              <a:solidFill>
                <a:schemeClr val="dk1"/>
              </a:solidFill>
              <a:highlight>
                <a:srgbClr val="FFFFFF"/>
              </a:highlight>
            </a:endParaRPr>
          </a:p>
          <a:p>
            <a:pPr indent="0" lvl="0" marL="0" rtl="0" algn="l">
              <a:lnSpc>
                <a:spcPct val="115000"/>
              </a:lnSpc>
              <a:spcBef>
                <a:spcPts val="800"/>
              </a:spcBef>
              <a:spcAft>
                <a:spcPts val="0"/>
              </a:spcAft>
              <a:buClr>
                <a:schemeClr val="dk1"/>
              </a:buClr>
              <a:buSzPts val="1100"/>
              <a:buFont typeface="Arial"/>
              <a:buNone/>
            </a:pPr>
            <a:r>
              <a:rPr lang="en" sz="1150">
                <a:solidFill>
                  <a:schemeClr val="dk1"/>
                </a:solidFill>
                <a:highlight>
                  <a:srgbClr val="FFFFFF"/>
                </a:highlight>
              </a:rPr>
              <a:t>[5] Breiman L (2001) Random forests. Mach Learn 45(1):5–32</a:t>
            </a:r>
            <a:endParaRPr sz="1150">
              <a:solidFill>
                <a:schemeClr val="dk1"/>
              </a:solidFill>
              <a:highlight>
                <a:srgbClr val="FFFFFF"/>
              </a:highlight>
            </a:endParaRPr>
          </a:p>
          <a:p>
            <a:pPr indent="0" lvl="0" marL="0" rtl="0" algn="l">
              <a:lnSpc>
                <a:spcPct val="115000"/>
              </a:lnSpc>
              <a:spcBef>
                <a:spcPts val="800"/>
              </a:spcBef>
              <a:spcAft>
                <a:spcPts val="0"/>
              </a:spcAft>
              <a:buNone/>
            </a:pPr>
            <a:r>
              <a:t/>
            </a:r>
            <a:endParaRPr>
              <a:solidFill>
                <a:schemeClr val="dk1"/>
              </a:solidFill>
              <a:highlight>
                <a:srgbClr val="FFFFFF"/>
              </a:highlight>
            </a:endParaRPr>
          </a:p>
          <a:p>
            <a:pPr indent="0" lvl="0" marL="0" rtl="0" algn="l">
              <a:spcBef>
                <a:spcPts val="800"/>
              </a:spcBef>
              <a:spcAft>
                <a:spcPts val="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57"/>
          <p:cNvSpPr txBox="1"/>
          <p:nvPr>
            <p:ph type="title"/>
          </p:nvPr>
        </p:nvSpPr>
        <p:spPr>
          <a:xfrm>
            <a:off x="926825" y="677000"/>
            <a:ext cx="5232600" cy="34368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 sz="3400"/>
              <a:t>Thanks For Listening</a:t>
            </a:r>
            <a:endParaRPr sz="3400"/>
          </a:p>
          <a:p>
            <a:pPr indent="0" lvl="0" marL="0" rtl="0" algn="l">
              <a:spcBef>
                <a:spcPts val="0"/>
              </a:spcBef>
              <a:spcAft>
                <a:spcPts val="0"/>
              </a:spcAft>
              <a:buNone/>
            </a:pPr>
            <a:r>
              <a:t/>
            </a:r>
            <a:endParaRPr sz="3400"/>
          </a:p>
          <a:p>
            <a:pPr indent="0" lvl="0" marL="0" rtl="0" algn="just">
              <a:lnSpc>
                <a:spcPct val="115000"/>
              </a:lnSpc>
              <a:spcBef>
                <a:spcPts val="0"/>
              </a:spcBef>
              <a:spcAft>
                <a:spcPts val="0"/>
              </a:spcAft>
              <a:buClr>
                <a:schemeClr val="dk1"/>
              </a:buClr>
              <a:buSzPts val="1100"/>
              <a:buFont typeface="Arial"/>
              <a:buNone/>
            </a:pPr>
            <a:r>
              <a:rPr lang="en" sz="1644"/>
              <a:t>Thanks to Professor Predrag Jelenkovic and all TAs~</a:t>
            </a:r>
            <a:endParaRPr sz="3844"/>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Clr>
                <a:schemeClr val="dk1"/>
              </a:buClr>
              <a:buSzPts val="1100"/>
              <a:buFont typeface="Arial"/>
              <a:buNone/>
            </a:pPr>
            <a:r>
              <a:rPr lang="en" sz="1400"/>
              <a:t>                                                               </a:t>
            </a:r>
            <a:endParaRPr sz="1400"/>
          </a:p>
          <a:p>
            <a:pPr indent="0" lvl="0" marL="0" rtl="0" algn="l">
              <a:lnSpc>
                <a:spcPct val="115000"/>
              </a:lnSpc>
              <a:spcBef>
                <a:spcPts val="0"/>
              </a:spcBef>
              <a:spcAft>
                <a:spcPts val="0"/>
              </a:spcAft>
              <a:buClr>
                <a:schemeClr val="dk1"/>
              </a:buClr>
              <a:buSzPts val="1100"/>
              <a:buFont typeface="Arial"/>
              <a:buNone/>
            </a:pPr>
            <a:r>
              <a:rPr lang="en" sz="1400"/>
              <a:t>                                                             Kangrui Li kl3350                     </a:t>
            </a:r>
            <a:endParaRPr sz="1400"/>
          </a:p>
          <a:p>
            <a:pPr indent="0" lvl="0" marL="0" rtl="0" algn="ctr">
              <a:lnSpc>
                <a:spcPct val="115000"/>
              </a:lnSpc>
              <a:spcBef>
                <a:spcPts val="0"/>
              </a:spcBef>
              <a:spcAft>
                <a:spcPts val="0"/>
              </a:spcAft>
              <a:buClr>
                <a:schemeClr val="dk1"/>
              </a:buClr>
              <a:buSzPts val="1100"/>
              <a:buFont typeface="Arial"/>
              <a:buNone/>
            </a:pPr>
            <a:r>
              <a:rPr lang="en" sz="1400"/>
              <a:t>                                                      	Yuhang Wang yw3733</a:t>
            </a:r>
            <a:endParaRPr sz="1400"/>
          </a:p>
          <a:p>
            <a:pPr indent="0" lvl="0" marL="0" rtl="0" algn="ctr">
              <a:lnSpc>
                <a:spcPct val="115000"/>
              </a:lnSpc>
              <a:spcBef>
                <a:spcPts val="0"/>
              </a:spcBef>
              <a:spcAft>
                <a:spcPts val="0"/>
              </a:spcAft>
              <a:buClr>
                <a:schemeClr val="dk1"/>
              </a:buClr>
              <a:buSzPts val="1100"/>
              <a:buFont typeface="Arial"/>
              <a:buNone/>
            </a:pPr>
            <a:r>
              <a:rPr lang="en" sz="1400"/>
              <a:t>                                                    Linyang Han lh3096  </a:t>
            </a:r>
            <a:endParaRPr sz="1400"/>
          </a:p>
          <a:p>
            <a:pPr indent="0" lvl="0" marL="0" rtl="0" algn="ctr">
              <a:lnSpc>
                <a:spcPct val="115000"/>
              </a:lnSpc>
              <a:spcBef>
                <a:spcPts val="0"/>
              </a:spcBef>
              <a:spcAft>
                <a:spcPts val="0"/>
              </a:spcAft>
              <a:buClr>
                <a:schemeClr val="dk1"/>
              </a:buClr>
              <a:buSzPts val="1100"/>
              <a:buFont typeface="Arial"/>
              <a:buNone/>
            </a:pPr>
            <a:r>
              <a:rPr lang="en" sz="1400"/>
              <a:t>                                                      	Zheyuan Song zs2527</a:t>
            </a:r>
            <a:endParaRPr sz="3400"/>
          </a:p>
        </p:txBody>
      </p:sp>
      <p:pic>
        <p:nvPicPr>
          <p:cNvPr id="598" name="Google Shape;598;p57"/>
          <p:cNvPicPr preferRelativeResize="0"/>
          <p:nvPr/>
        </p:nvPicPr>
        <p:blipFill rotWithShape="1">
          <a:blip r:embed="rId3">
            <a:alphaModFix/>
          </a:blip>
          <a:srcRect b="0" l="0" r="20280" t="0"/>
          <a:stretch/>
        </p:blipFill>
        <p:spPr>
          <a:xfrm>
            <a:off x="6208625" y="467325"/>
            <a:ext cx="2935225" cy="4001525"/>
          </a:xfrm>
          <a:prstGeom prst="rect">
            <a:avLst/>
          </a:prstGeom>
          <a:noFill/>
          <a:ln>
            <a:noFill/>
          </a:ln>
        </p:spPr>
      </p:pic>
      <p:grpSp>
        <p:nvGrpSpPr>
          <p:cNvPr id="599" name="Google Shape;599;p57"/>
          <p:cNvGrpSpPr/>
          <p:nvPr/>
        </p:nvGrpSpPr>
        <p:grpSpPr>
          <a:xfrm>
            <a:off x="-150" y="4761900"/>
            <a:ext cx="9144000" cy="381600"/>
            <a:chOff x="-150" y="4761900"/>
            <a:chExt cx="9144000" cy="381600"/>
          </a:xfrm>
        </p:grpSpPr>
        <p:sp>
          <p:nvSpPr>
            <p:cNvPr id="600" name="Google Shape;600;p57"/>
            <p:cNvSpPr/>
            <p:nvPr/>
          </p:nvSpPr>
          <p:spPr>
            <a:xfrm>
              <a:off x="-150" y="4761900"/>
              <a:ext cx="9144000" cy="381600"/>
            </a:xfrm>
            <a:prstGeom prst="rect">
              <a:avLst/>
            </a:prstGeom>
            <a:solidFill>
              <a:srgbClr val="002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01" name="Google Shape;601;p57"/>
            <p:cNvPicPr preferRelativeResize="0"/>
            <p:nvPr/>
          </p:nvPicPr>
          <p:blipFill>
            <a:blip r:embed="rId4">
              <a:alphaModFix/>
            </a:blip>
            <a:stretch>
              <a:fillRect/>
            </a:stretch>
          </p:blipFill>
          <p:spPr>
            <a:xfrm>
              <a:off x="84625" y="4830825"/>
              <a:ext cx="1997205" cy="243750"/>
            </a:xfrm>
            <a:prstGeom prst="rect">
              <a:avLst/>
            </a:prstGeom>
            <a:noFill/>
            <a:ln>
              <a:noFill/>
            </a:ln>
          </p:spPr>
        </p:pic>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p18"/>
          <p:cNvPicPr preferRelativeResize="0"/>
          <p:nvPr/>
        </p:nvPicPr>
        <p:blipFill rotWithShape="1">
          <a:blip r:embed="rId3">
            <a:alphaModFix/>
          </a:blip>
          <a:srcRect b="0" l="0" r="20280" t="0"/>
          <a:stretch/>
        </p:blipFill>
        <p:spPr>
          <a:xfrm>
            <a:off x="6208625" y="467325"/>
            <a:ext cx="2935225" cy="4001525"/>
          </a:xfrm>
          <a:prstGeom prst="rect">
            <a:avLst/>
          </a:prstGeom>
          <a:noFill/>
          <a:ln>
            <a:noFill/>
          </a:ln>
        </p:spPr>
      </p:pic>
      <p:grpSp>
        <p:nvGrpSpPr>
          <p:cNvPr id="106" name="Google Shape;106;p18"/>
          <p:cNvGrpSpPr/>
          <p:nvPr/>
        </p:nvGrpSpPr>
        <p:grpSpPr>
          <a:xfrm>
            <a:off x="-150" y="4761900"/>
            <a:ext cx="9144000" cy="381600"/>
            <a:chOff x="-150" y="4761900"/>
            <a:chExt cx="9144000" cy="381600"/>
          </a:xfrm>
        </p:grpSpPr>
        <p:sp>
          <p:nvSpPr>
            <p:cNvPr id="107" name="Google Shape;107;p18"/>
            <p:cNvSpPr/>
            <p:nvPr/>
          </p:nvSpPr>
          <p:spPr>
            <a:xfrm>
              <a:off x="-150" y="4761900"/>
              <a:ext cx="9144000" cy="381600"/>
            </a:xfrm>
            <a:prstGeom prst="rect">
              <a:avLst/>
            </a:prstGeom>
            <a:solidFill>
              <a:srgbClr val="002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8" name="Google Shape;108;p18"/>
            <p:cNvPicPr preferRelativeResize="0"/>
            <p:nvPr/>
          </p:nvPicPr>
          <p:blipFill>
            <a:blip r:embed="rId4">
              <a:alphaModFix/>
            </a:blip>
            <a:stretch>
              <a:fillRect/>
            </a:stretch>
          </p:blipFill>
          <p:spPr>
            <a:xfrm>
              <a:off x="84625" y="4830825"/>
              <a:ext cx="1997205" cy="243750"/>
            </a:xfrm>
            <a:prstGeom prst="rect">
              <a:avLst/>
            </a:prstGeom>
            <a:noFill/>
            <a:ln>
              <a:noFill/>
            </a:ln>
          </p:spPr>
        </p:pic>
      </p:grpSp>
      <p:pic>
        <p:nvPicPr>
          <p:cNvPr id="109" name="Google Shape;109;p18"/>
          <p:cNvPicPr preferRelativeResize="0"/>
          <p:nvPr/>
        </p:nvPicPr>
        <p:blipFill>
          <a:blip r:embed="rId5">
            <a:alphaModFix/>
          </a:blip>
          <a:stretch>
            <a:fillRect/>
          </a:stretch>
        </p:blipFill>
        <p:spPr>
          <a:xfrm>
            <a:off x="152400" y="152400"/>
            <a:ext cx="4771309" cy="4457101"/>
          </a:xfrm>
          <a:prstGeom prst="rect">
            <a:avLst/>
          </a:prstGeom>
          <a:noFill/>
          <a:ln>
            <a:noFill/>
          </a:ln>
        </p:spPr>
      </p:pic>
      <p:sp>
        <p:nvSpPr>
          <p:cNvPr id="110" name="Google Shape;110;p18"/>
          <p:cNvSpPr txBox="1"/>
          <p:nvPr/>
        </p:nvSpPr>
        <p:spPr>
          <a:xfrm>
            <a:off x="5360175" y="310875"/>
            <a:ext cx="3589200" cy="410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Extract</a:t>
            </a:r>
            <a:r>
              <a:rPr lang="en"/>
              <a:t> datas from access logs of online shopping sites.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12330 sessions     User visits</a:t>
            </a:r>
            <a:endParaRPr/>
          </a:p>
          <a:p>
            <a:pPr indent="0" lvl="0" marL="0" rtl="0" algn="l">
              <a:spcBef>
                <a:spcPts val="0"/>
              </a:spcBef>
              <a:spcAft>
                <a:spcPts val="0"/>
              </a:spcAft>
              <a:buNone/>
            </a:pPr>
            <a:r>
              <a:rPr lang="en"/>
              <a:t>18 features. </a:t>
            </a:r>
            <a:endParaRPr/>
          </a:p>
          <a:p>
            <a:pPr indent="0" lvl="0" marL="0" rtl="0" algn="l">
              <a:spcBef>
                <a:spcPts val="0"/>
              </a:spcBef>
              <a:spcAft>
                <a:spcPts val="0"/>
              </a:spcAft>
              <a:buNone/>
            </a:pPr>
            <a:r>
              <a:rPr lang="en"/>
              <a:t>10 continuous features:</a:t>
            </a:r>
            <a:endParaRPr/>
          </a:p>
          <a:p>
            <a:pPr indent="0" lvl="0" marL="0" rtl="0" algn="just">
              <a:lnSpc>
                <a:spcPct val="115000"/>
              </a:lnSpc>
              <a:spcBef>
                <a:spcPts val="0"/>
              </a:spcBef>
              <a:spcAft>
                <a:spcPts val="0"/>
              </a:spcAft>
              <a:buNone/>
            </a:pPr>
            <a:r>
              <a:rPr lang="en">
                <a:solidFill>
                  <a:schemeClr val="dk1"/>
                </a:solidFill>
              </a:rPr>
              <a:t>Administrative;Administrative_Duration;Informational;Informational_Duration;ProductRelated;ProductRelated_Duration;BounceRates;ExitRates;PageValues;SpecialDay</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8 discrete features:</a:t>
            </a:r>
            <a:endParaRPr>
              <a:solidFill>
                <a:schemeClr val="dk1"/>
              </a:solidFill>
            </a:endParaRPr>
          </a:p>
          <a:p>
            <a:pPr indent="0" lvl="0" marL="0" rtl="0" algn="just">
              <a:lnSpc>
                <a:spcPct val="115000"/>
              </a:lnSpc>
              <a:spcBef>
                <a:spcPts val="0"/>
              </a:spcBef>
              <a:spcAft>
                <a:spcPts val="0"/>
              </a:spcAft>
              <a:buNone/>
            </a:pPr>
            <a:r>
              <a:rPr lang="en">
                <a:solidFill>
                  <a:schemeClr val="dk1"/>
                </a:solidFill>
              </a:rPr>
              <a:t>Month; OperatingSystems; Browser; </a:t>
            </a:r>
            <a:endParaRPr>
              <a:solidFill>
                <a:schemeClr val="dk1"/>
              </a:solidFill>
            </a:endParaRPr>
          </a:p>
          <a:p>
            <a:pPr indent="0" lvl="0" marL="0" rtl="0" algn="just">
              <a:lnSpc>
                <a:spcPct val="115000"/>
              </a:lnSpc>
              <a:spcBef>
                <a:spcPts val="0"/>
              </a:spcBef>
              <a:spcAft>
                <a:spcPts val="0"/>
              </a:spcAft>
              <a:buNone/>
            </a:pPr>
            <a:r>
              <a:rPr lang="en">
                <a:solidFill>
                  <a:schemeClr val="dk1"/>
                </a:solidFill>
              </a:rPr>
              <a:t>Region; TrafficType; VisitorType;</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n">
                <a:solidFill>
                  <a:schemeClr val="dk1"/>
                </a:solidFill>
              </a:rPr>
              <a:t>Weekend; Revenue.</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Binary classification problem.</a:t>
            </a:r>
            <a:endParaRPr>
              <a:solidFill>
                <a:schemeClr val="dk1"/>
              </a:solidFill>
            </a:endParaRPr>
          </a:p>
        </p:txBody>
      </p:sp>
      <p:sp>
        <p:nvSpPr>
          <p:cNvPr id="111" name="Google Shape;111;p18"/>
          <p:cNvSpPr/>
          <p:nvPr/>
        </p:nvSpPr>
        <p:spPr>
          <a:xfrm>
            <a:off x="6752025" y="1524350"/>
            <a:ext cx="112200" cy="149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p19"/>
          <p:cNvPicPr preferRelativeResize="0"/>
          <p:nvPr/>
        </p:nvPicPr>
        <p:blipFill rotWithShape="1">
          <a:blip r:embed="rId3">
            <a:alphaModFix/>
          </a:blip>
          <a:srcRect b="0" l="0" r="20280" t="0"/>
          <a:stretch/>
        </p:blipFill>
        <p:spPr>
          <a:xfrm>
            <a:off x="6208625" y="467325"/>
            <a:ext cx="2935225" cy="4001525"/>
          </a:xfrm>
          <a:prstGeom prst="rect">
            <a:avLst/>
          </a:prstGeom>
          <a:noFill/>
          <a:ln>
            <a:noFill/>
          </a:ln>
        </p:spPr>
      </p:pic>
      <p:grpSp>
        <p:nvGrpSpPr>
          <p:cNvPr id="118" name="Google Shape;118;p19"/>
          <p:cNvGrpSpPr/>
          <p:nvPr/>
        </p:nvGrpSpPr>
        <p:grpSpPr>
          <a:xfrm>
            <a:off x="-150" y="4761900"/>
            <a:ext cx="9144000" cy="381600"/>
            <a:chOff x="-150" y="4761900"/>
            <a:chExt cx="9144000" cy="381600"/>
          </a:xfrm>
        </p:grpSpPr>
        <p:sp>
          <p:nvSpPr>
            <p:cNvPr id="119" name="Google Shape;119;p19"/>
            <p:cNvSpPr/>
            <p:nvPr/>
          </p:nvSpPr>
          <p:spPr>
            <a:xfrm>
              <a:off x="-150" y="4761900"/>
              <a:ext cx="9144000" cy="381600"/>
            </a:xfrm>
            <a:prstGeom prst="rect">
              <a:avLst/>
            </a:prstGeom>
            <a:solidFill>
              <a:srgbClr val="002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0" name="Google Shape;120;p19"/>
            <p:cNvPicPr preferRelativeResize="0"/>
            <p:nvPr/>
          </p:nvPicPr>
          <p:blipFill>
            <a:blip r:embed="rId4">
              <a:alphaModFix/>
            </a:blip>
            <a:stretch>
              <a:fillRect/>
            </a:stretch>
          </p:blipFill>
          <p:spPr>
            <a:xfrm>
              <a:off x="84625" y="4830825"/>
              <a:ext cx="1997205" cy="243750"/>
            </a:xfrm>
            <a:prstGeom prst="rect">
              <a:avLst/>
            </a:prstGeom>
            <a:noFill/>
            <a:ln>
              <a:noFill/>
            </a:ln>
          </p:spPr>
        </p:pic>
      </p:grpSp>
      <p:pic>
        <p:nvPicPr>
          <p:cNvPr id="121" name="Google Shape;121;p19"/>
          <p:cNvPicPr preferRelativeResize="0"/>
          <p:nvPr/>
        </p:nvPicPr>
        <p:blipFill>
          <a:blip r:embed="rId5">
            <a:alphaModFix/>
          </a:blip>
          <a:stretch>
            <a:fillRect/>
          </a:stretch>
        </p:blipFill>
        <p:spPr>
          <a:xfrm>
            <a:off x="52350" y="192875"/>
            <a:ext cx="5561325" cy="3417900"/>
          </a:xfrm>
          <a:prstGeom prst="rect">
            <a:avLst/>
          </a:prstGeom>
          <a:noFill/>
          <a:ln>
            <a:noFill/>
          </a:ln>
        </p:spPr>
      </p:pic>
      <p:sp>
        <p:nvSpPr>
          <p:cNvPr id="122" name="Google Shape;122;p19"/>
          <p:cNvSpPr/>
          <p:nvPr/>
        </p:nvSpPr>
        <p:spPr>
          <a:xfrm>
            <a:off x="5689875" y="546375"/>
            <a:ext cx="3249900" cy="706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9"/>
          <p:cNvSpPr/>
          <p:nvPr/>
        </p:nvSpPr>
        <p:spPr>
          <a:xfrm>
            <a:off x="5689875" y="1536975"/>
            <a:ext cx="3249900" cy="706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9"/>
          <p:cNvSpPr/>
          <p:nvPr/>
        </p:nvSpPr>
        <p:spPr>
          <a:xfrm>
            <a:off x="5689875" y="2603775"/>
            <a:ext cx="3249900" cy="706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9"/>
          <p:cNvSpPr txBox="1"/>
          <p:nvPr/>
        </p:nvSpPr>
        <p:spPr>
          <a:xfrm>
            <a:off x="5874100" y="693750"/>
            <a:ext cx="291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Clear the </a:t>
            </a:r>
            <a:r>
              <a:rPr lang="en"/>
              <a:t>environment</a:t>
            </a:r>
            <a:endParaRPr/>
          </a:p>
        </p:txBody>
      </p:sp>
      <p:sp>
        <p:nvSpPr>
          <p:cNvPr id="126" name="Google Shape;126;p19"/>
          <p:cNvSpPr txBox="1"/>
          <p:nvPr/>
        </p:nvSpPr>
        <p:spPr>
          <a:xfrm>
            <a:off x="5831175" y="1701725"/>
            <a:ext cx="286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Import the Library and Data</a:t>
            </a:r>
            <a:endParaRPr/>
          </a:p>
        </p:txBody>
      </p:sp>
      <p:sp>
        <p:nvSpPr>
          <p:cNvPr id="127" name="Google Shape;127;p19"/>
          <p:cNvSpPr txBox="1"/>
          <p:nvPr/>
        </p:nvSpPr>
        <p:spPr>
          <a:xfrm>
            <a:off x="5850025" y="2773975"/>
            <a:ext cx="291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Check the Data type and structure</a:t>
            </a:r>
            <a:endParaRPr/>
          </a:p>
        </p:txBody>
      </p:sp>
      <p:sp>
        <p:nvSpPr>
          <p:cNvPr id="128" name="Google Shape;128;p19"/>
          <p:cNvSpPr/>
          <p:nvPr/>
        </p:nvSpPr>
        <p:spPr>
          <a:xfrm>
            <a:off x="5689875" y="3670575"/>
            <a:ext cx="3249900" cy="706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9"/>
          <p:cNvSpPr txBox="1"/>
          <p:nvPr/>
        </p:nvSpPr>
        <p:spPr>
          <a:xfrm>
            <a:off x="5906550" y="3843500"/>
            <a:ext cx="275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EDA &amp; Data visualization</a:t>
            </a:r>
            <a:endParaRPr/>
          </a:p>
        </p:txBody>
      </p:sp>
      <p:sp>
        <p:nvSpPr>
          <p:cNvPr id="130" name="Google Shape;130;p19"/>
          <p:cNvSpPr/>
          <p:nvPr/>
        </p:nvSpPr>
        <p:spPr>
          <a:xfrm>
            <a:off x="7008725" y="1262325"/>
            <a:ext cx="414600" cy="2748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9"/>
          <p:cNvSpPr/>
          <p:nvPr/>
        </p:nvSpPr>
        <p:spPr>
          <a:xfrm>
            <a:off x="7121775" y="2260875"/>
            <a:ext cx="263700" cy="3108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9"/>
          <p:cNvSpPr/>
          <p:nvPr/>
        </p:nvSpPr>
        <p:spPr>
          <a:xfrm>
            <a:off x="7093500" y="3315950"/>
            <a:ext cx="329700" cy="3816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9"/>
          <p:cNvSpPr txBox="1"/>
          <p:nvPr/>
        </p:nvSpPr>
        <p:spPr>
          <a:xfrm>
            <a:off x="822925" y="3406800"/>
            <a:ext cx="47385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Heatmap : correlation between 10 numerical variables</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A relatively high correlation between the type of page and the time spent on that page.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20"/>
          <p:cNvPicPr preferRelativeResize="0"/>
          <p:nvPr/>
        </p:nvPicPr>
        <p:blipFill rotWithShape="1">
          <a:blip r:embed="rId3">
            <a:alphaModFix/>
          </a:blip>
          <a:srcRect b="0" l="0" r="20280" t="0"/>
          <a:stretch/>
        </p:blipFill>
        <p:spPr>
          <a:xfrm>
            <a:off x="6208625" y="467325"/>
            <a:ext cx="2935225" cy="4001525"/>
          </a:xfrm>
          <a:prstGeom prst="rect">
            <a:avLst/>
          </a:prstGeom>
          <a:noFill/>
          <a:ln>
            <a:noFill/>
          </a:ln>
        </p:spPr>
      </p:pic>
      <p:grpSp>
        <p:nvGrpSpPr>
          <p:cNvPr id="140" name="Google Shape;140;p20"/>
          <p:cNvGrpSpPr/>
          <p:nvPr/>
        </p:nvGrpSpPr>
        <p:grpSpPr>
          <a:xfrm>
            <a:off x="-150" y="4761900"/>
            <a:ext cx="9144000" cy="381600"/>
            <a:chOff x="-150" y="4761900"/>
            <a:chExt cx="9144000" cy="381600"/>
          </a:xfrm>
        </p:grpSpPr>
        <p:sp>
          <p:nvSpPr>
            <p:cNvPr id="141" name="Google Shape;141;p20"/>
            <p:cNvSpPr/>
            <p:nvPr/>
          </p:nvSpPr>
          <p:spPr>
            <a:xfrm>
              <a:off x="-150" y="4761900"/>
              <a:ext cx="9144000" cy="381600"/>
            </a:xfrm>
            <a:prstGeom prst="rect">
              <a:avLst/>
            </a:prstGeom>
            <a:solidFill>
              <a:srgbClr val="002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2" name="Google Shape;142;p20"/>
            <p:cNvPicPr preferRelativeResize="0"/>
            <p:nvPr/>
          </p:nvPicPr>
          <p:blipFill>
            <a:blip r:embed="rId4">
              <a:alphaModFix/>
            </a:blip>
            <a:stretch>
              <a:fillRect/>
            </a:stretch>
          </p:blipFill>
          <p:spPr>
            <a:xfrm>
              <a:off x="84625" y="4830825"/>
              <a:ext cx="1997205" cy="243750"/>
            </a:xfrm>
            <a:prstGeom prst="rect">
              <a:avLst/>
            </a:prstGeom>
            <a:noFill/>
            <a:ln>
              <a:noFill/>
            </a:ln>
          </p:spPr>
        </p:pic>
      </p:grpSp>
      <p:pic>
        <p:nvPicPr>
          <p:cNvPr id="143" name="Google Shape;143;p20"/>
          <p:cNvPicPr preferRelativeResize="0"/>
          <p:nvPr/>
        </p:nvPicPr>
        <p:blipFill>
          <a:blip r:embed="rId5">
            <a:alphaModFix/>
          </a:blip>
          <a:stretch>
            <a:fillRect/>
          </a:stretch>
        </p:blipFill>
        <p:spPr>
          <a:xfrm>
            <a:off x="304800" y="533400"/>
            <a:ext cx="3675975" cy="2259200"/>
          </a:xfrm>
          <a:prstGeom prst="rect">
            <a:avLst/>
          </a:prstGeom>
          <a:noFill/>
          <a:ln>
            <a:noFill/>
          </a:ln>
        </p:spPr>
      </p:pic>
      <p:pic>
        <p:nvPicPr>
          <p:cNvPr id="144" name="Google Shape;144;p20"/>
          <p:cNvPicPr preferRelativeResize="0"/>
          <p:nvPr/>
        </p:nvPicPr>
        <p:blipFill>
          <a:blip r:embed="rId6">
            <a:alphaModFix/>
          </a:blip>
          <a:stretch>
            <a:fillRect/>
          </a:stretch>
        </p:blipFill>
        <p:spPr>
          <a:xfrm>
            <a:off x="381000" y="2524125"/>
            <a:ext cx="3554171" cy="2184325"/>
          </a:xfrm>
          <a:prstGeom prst="rect">
            <a:avLst/>
          </a:prstGeom>
          <a:noFill/>
          <a:ln>
            <a:noFill/>
          </a:ln>
        </p:spPr>
      </p:pic>
      <p:sp>
        <p:nvSpPr>
          <p:cNvPr id="145" name="Google Shape;145;p20"/>
          <p:cNvSpPr txBox="1"/>
          <p:nvPr/>
        </p:nvSpPr>
        <p:spPr>
          <a:xfrm>
            <a:off x="160150" y="188400"/>
            <a:ext cx="501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a:t>
            </a:r>
            <a:r>
              <a:rPr lang="en"/>
              <a:t>orrelation, density and histogram of the two features</a:t>
            </a:r>
            <a:endParaRPr/>
          </a:p>
        </p:txBody>
      </p:sp>
      <p:sp>
        <p:nvSpPr>
          <p:cNvPr id="146" name="Google Shape;146;p20"/>
          <p:cNvSpPr txBox="1"/>
          <p:nvPr/>
        </p:nvSpPr>
        <p:spPr>
          <a:xfrm>
            <a:off x="4045725" y="1253750"/>
            <a:ext cx="22188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ProductRelated&amp;ProductRelated_Duration</a:t>
            </a:r>
            <a:endParaRPr/>
          </a:p>
          <a:p>
            <a:pPr indent="0" lvl="0" marL="0" rtl="0" algn="l">
              <a:spcBef>
                <a:spcPts val="0"/>
              </a:spcBef>
              <a:spcAft>
                <a:spcPts val="0"/>
              </a:spcAft>
              <a:buNone/>
            </a:pPr>
            <a:r>
              <a:rPr lang="en"/>
              <a:t>have the second highest correlation value.</a:t>
            </a:r>
            <a:endParaRPr/>
          </a:p>
        </p:txBody>
      </p:sp>
      <p:sp>
        <p:nvSpPr>
          <p:cNvPr id="147" name="Google Shape;147;p20"/>
          <p:cNvSpPr txBox="1"/>
          <p:nvPr/>
        </p:nvSpPr>
        <p:spPr>
          <a:xfrm>
            <a:off x="4045725" y="3082550"/>
            <a:ext cx="2218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BounceRates</a:t>
            </a:r>
            <a:r>
              <a:rPr lang="en"/>
              <a:t>&amp;ExitRates</a:t>
            </a:r>
            <a:endParaRPr/>
          </a:p>
          <a:p>
            <a:pPr indent="0" lvl="0" marL="0" rtl="0" algn="l">
              <a:spcBef>
                <a:spcPts val="0"/>
              </a:spcBef>
              <a:spcAft>
                <a:spcPts val="0"/>
              </a:spcAft>
              <a:buNone/>
            </a:pPr>
            <a:r>
              <a:rPr lang="en"/>
              <a:t>have the highest correlation value.</a:t>
            </a:r>
            <a:endParaRPr/>
          </a:p>
        </p:txBody>
      </p:sp>
      <p:sp>
        <p:nvSpPr>
          <p:cNvPr id="148" name="Google Shape;148;p20"/>
          <p:cNvSpPr txBox="1"/>
          <p:nvPr/>
        </p:nvSpPr>
        <p:spPr>
          <a:xfrm>
            <a:off x="4397625" y="721075"/>
            <a:ext cx="151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pairs.panels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21"/>
          <p:cNvPicPr preferRelativeResize="0"/>
          <p:nvPr/>
        </p:nvPicPr>
        <p:blipFill rotWithShape="1">
          <a:blip r:embed="rId3">
            <a:alphaModFix/>
          </a:blip>
          <a:srcRect b="0" l="0" r="20280" t="0"/>
          <a:stretch/>
        </p:blipFill>
        <p:spPr>
          <a:xfrm>
            <a:off x="6208625" y="467325"/>
            <a:ext cx="2935225" cy="4001525"/>
          </a:xfrm>
          <a:prstGeom prst="rect">
            <a:avLst/>
          </a:prstGeom>
          <a:noFill/>
          <a:ln>
            <a:noFill/>
          </a:ln>
        </p:spPr>
      </p:pic>
      <p:grpSp>
        <p:nvGrpSpPr>
          <p:cNvPr id="155" name="Google Shape;155;p21"/>
          <p:cNvGrpSpPr/>
          <p:nvPr/>
        </p:nvGrpSpPr>
        <p:grpSpPr>
          <a:xfrm>
            <a:off x="-150" y="4761900"/>
            <a:ext cx="9144000" cy="381600"/>
            <a:chOff x="-150" y="4761900"/>
            <a:chExt cx="9144000" cy="381600"/>
          </a:xfrm>
        </p:grpSpPr>
        <p:sp>
          <p:nvSpPr>
            <p:cNvPr id="156" name="Google Shape;156;p21"/>
            <p:cNvSpPr/>
            <p:nvPr/>
          </p:nvSpPr>
          <p:spPr>
            <a:xfrm>
              <a:off x="-150" y="4761900"/>
              <a:ext cx="9144000" cy="381600"/>
            </a:xfrm>
            <a:prstGeom prst="rect">
              <a:avLst/>
            </a:prstGeom>
            <a:solidFill>
              <a:srgbClr val="002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7" name="Google Shape;157;p21"/>
            <p:cNvPicPr preferRelativeResize="0"/>
            <p:nvPr/>
          </p:nvPicPr>
          <p:blipFill>
            <a:blip r:embed="rId4">
              <a:alphaModFix/>
            </a:blip>
            <a:stretch>
              <a:fillRect/>
            </a:stretch>
          </p:blipFill>
          <p:spPr>
            <a:xfrm>
              <a:off x="84625" y="4830825"/>
              <a:ext cx="1997205" cy="243750"/>
            </a:xfrm>
            <a:prstGeom prst="rect">
              <a:avLst/>
            </a:prstGeom>
            <a:noFill/>
            <a:ln>
              <a:noFill/>
            </a:ln>
          </p:spPr>
        </p:pic>
      </p:grpSp>
      <p:pic>
        <p:nvPicPr>
          <p:cNvPr id="158" name="Google Shape;158;p21"/>
          <p:cNvPicPr preferRelativeResize="0"/>
          <p:nvPr/>
        </p:nvPicPr>
        <p:blipFill>
          <a:blip r:embed="rId5">
            <a:alphaModFix/>
          </a:blip>
          <a:stretch>
            <a:fillRect/>
          </a:stretch>
        </p:blipFill>
        <p:spPr>
          <a:xfrm>
            <a:off x="152400" y="304800"/>
            <a:ext cx="3283774" cy="2018150"/>
          </a:xfrm>
          <a:prstGeom prst="rect">
            <a:avLst/>
          </a:prstGeom>
          <a:noFill/>
          <a:ln>
            <a:noFill/>
          </a:ln>
        </p:spPr>
      </p:pic>
      <p:pic>
        <p:nvPicPr>
          <p:cNvPr id="159" name="Google Shape;159;p21"/>
          <p:cNvPicPr preferRelativeResize="0"/>
          <p:nvPr/>
        </p:nvPicPr>
        <p:blipFill>
          <a:blip r:embed="rId6">
            <a:alphaModFix/>
          </a:blip>
          <a:stretch>
            <a:fillRect/>
          </a:stretch>
        </p:blipFill>
        <p:spPr>
          <a:xfrm>
            <a:off x="152400" y="2447925"/>
            <a:ext cx="3283775" cy="2018150"/>
          </a:xfrm>
          <a:prstGeom prst="rect">
            <a:avLst/>
          </a:prstGeom>
          <a:noFill/>
          <a:ln>
            <a:noFill/>
          </a:ln>
        </p:spPr>
      </p:pic>
      <p:sp>
        <p:nvSpPr>
          <p:cNvPr id="160" name="Google Shape;160;p21"/>
          <p:cNvSpPr txBox="1"/>
          <p:nvPr/>
        </p:nvSpPr>
        <p:spPr>
          <a:xfrm>
            <a:off x="3672250" y="983075"/>
            <a:ext cx="2223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“May” is the most popular shopping month.</a:t>
            </a:r>
            <a:endParaRPr/>
          </a:p>
        </p:txBody>
      </p:sp>
      <p:sp>
        <p:nvSpPr>
          <p:cNvPr id="161" name="Google Shape;161;p21"/>
          <p:cNvSpPr txBox="1"/>
          <p:nvPr/>
        </p:nvSpPr>
        <p:spPr>
          <a:xfrm>
            <a:off x="3824650" y="2964275"/>
            <a:ext cx="2223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“returning_visitor” has many more numbers.</a:t>
            </a:r>
            <a:endParaRPr/>
          </a:p>
        </p:txBody>
      </p:sp>
      <p:sp>
        <p:nvSpPr>
          <p:cNvPr id="162" name="Google Shape;162;p21"/>
          <p:cNvSpPr txBox="1"/>
          <p:nvPr/>
        </p:nvSpPr>
        <p:spPr>
          <a:xfrm>
            <a:off x="3862300" y="308600"/>
            <a:ext cx="175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barplot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2"/>
          <p:cNvSpPr txBox="1"/>
          <p:nvPr>
            <p:ph type="title"/>
          </p:nvPr>
        </p:nvSpPr>
        <p:spPr>
          <a:xfrm>
            <a:off x="926825" y="905600"/>
            <a:ext cx="4521000" cy="2889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 sz="3400"/>
              <a:t>III.Original Paper  Reproduction</a:t>
            </a:r>
            <a:endParaRPr sz="3400"/>
          </a:p>
        </p:txBody>
      </p:sp>
      <p:pic>
        <p:nvPicPr>
          <p:cNvPr id="169" name="Google Shape;169;p22"/>
          <p:cNvPicPr preferRelativeResize="0"/>
          <p:nvPr/>
        </p:nvPicPr>
        <p:blipFill rotWithShape="1">
          <a:blip r:embed="rId3">
            <a:alphaModFix/>
          </a:blip>
          <a:srcRect b="0" l="0" r="20280" t="0"/>
          <a:stretch/>
        </p:blipFill>
        <p:spPr>
          <a:xfrm>
            <a:off x="6208625" y="467325"/>
            <a:ext cx="2935225" cy="4001525"/>
          </a:xfrm>
          <a:prstGeom prst="rect">
            <a:avLst/>
          </a:prstGeom>
          <a:noFill/>
          <a:ln>
            <a:noFill/>
          </a:ln>
        </p:spPr>
      </p:pic>
      <p:grpSp>
        <p:nvGrpSpPr>
          <p:cNvPr id="170" name="Google Shape;170;p22"/>
          <p:cNvGrpSpPr/>
          <p:nvPr/>
        </p:nvGrpSpPr>
        <p:grpSpPr>
          <a:xfrm>
            <a:off x="-150" y="4761900"/>
            <a:ext cx="9144000" cy="381600"/>
            <a:chOff x="-150" y="4761900"/>
            <a:chExt cx="9144000" cy="381600"/>
          </a:xfrm>
        </p:grpSpPr>
        <p:sp>
          <p:nvSpPr>
            <p:cNvPr id="171" name="Google Shape;171;p22"/>
            <p:cNvSpPr/>
            <p:nvPr/>
          </p:nvSpPr>
          <p:spPr>
            <a:xfrm>
              <a:off x="-150" y="4761900"/>
              <a:ext cx="9144000" cy="381600"/>
            </a:xfrm>
            <a:prstGeom prst="rect">
              <a:avLst/>
            </a:prstGeom>
            <a:solidFill>
              <a:srgbClr val="002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2" name="Google Shape;172;p22"/>
            <p:cNvPicPr preferRelativeResize="0"/>
            <p:nvPr/>
          </p:nvPicPr>
          <p:blipFill>
            <a:blip r:embed="rId4">
              <a:alphaModFix/>
            </a:blip>
            <a:stretch>
              <a:fillRect/>
            </a:stretch>
          </p:blipFill>
          <p:spPr>
            <a:xfrm>
              <a:off x="84625" y="4830825"/>
              <a:ext cx="1997205" cy="243750"/>
            </a:xfrm>
            <a:prstGeom prst="rect">
              <a:avLst/>
            </a:prstGeom>
            <a:noFill/>
            <a:ln>
              <a:noFill/>
            </a:ln>
          </p:spPr>
        </p:pic>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