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SzPct val="100000"/>
              <a:defRPr sz="3000"/>
            </a:lvl1pPr>
            <a:lvl2pPr rtl="0">
              <a:spcBef>
                <a:spcPts val="480"/>
              </a:spcBef>
              <a:buSzPct val="100000"/>
              <a:defRPr sz="2400"/>
            </a:lvl2pPr>
            <a:lvl3pPr rtl="0">
              <a:spcBef>
                <a:spcPts val="480"/>
              </a:spcBef>
              <a:buSzPct val="100000"/>
              <a:defRPr sz="2400"/>
            </a:lvl3pPr>
            <a:lvl4pPr rtl="0">
              <a:spcBef>
                <a:spcPts val="360"/>
              </a:spcBef>
              <a:buSzPct val="100000"/>
              <a:defRPr sz="1800"/>
            </a:lvl4pPr>
            <a:lvl5pPr rtl="0">
              <a:spcBef>
                <a:spcPts val="360"/>
              </a:spcBef>
              <a:buSzPct val="100000"/>
              <a:defRPr sz="1800"/>
            </a:lvl5pPr>
            <a:lvl6pPr rtl="0">
              <a:spcBef>
                <a:spcPts val="360"/>
              </a:spcBef>
              <a:buSzPct val="100000"/>
              <a:defRPr sz="1800"/>
            </a:lvl6pPr>
            <a:lvl7pPr rtl="0">
              <a:spcBef>
                <a:spcPts val="360"/>
              </a:spcBef>
              <a:buSzPct val="100000"/>
              <a:defRPr sz="1800"/>
            </a:lvl7pPr>
            <a:lvl8pPr rtl="0">
              <a:spcBef>
                <a:spcPts val="360"/>
              </a:spcBef>
              <a:buSzPct val="100000"/>
              <a:defRPr sz="1800"/>
            </a:lvl8pPr>
            <a:lvl9pPr rtl="0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6275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CS 4701 AI Practicum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337028" x="40912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Web-based Game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Unbeatable AI Tetris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936225" x="6199850"/>
            <a:ext cy="855300" cx="18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Xi He (xh243)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Yanjia Li (yl2493)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52778" x="7448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Game Demo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063375" x="10356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AI show</a:t>
            </a:r>
          </a:p>
          <a:p>
            <a:pPr rtl="0" lvl="0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Speed adjustment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competition against AI agent</a:t>
            </a:r>
          </a:p>
          <a:p>
            <a:pPr rtl="0" lvl="0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Arcade mode</a:t>
            </a:r>
          </a:p>
          <a:p>
            <a:pPr rtl="0" lvl="0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Easy, hard, extremely hard</a:t>
            </a:r>
          </a:p>
          <a:p>
            <a:pPr rtl="0" lvl="0" indent="-3810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free mode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40" name="Shape 40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41" name="Shape 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 and Algorithm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715750" x="13878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Evaluation function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Particle Swarm Optimization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49" name="Shape 49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50" name="Shape 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67628" x="6081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"/>
              <a:t>Evaluation Function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Features: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f(move)=w1*f1+w2</a:t>
            </a:r>
            <a:r>
              <a:rPr sz="2400" lang="en">
                <a:solidFill>
                  <a:schemeClr val="dk1"/>
                </a:solidFill>
              </a:rPr>
              <a:t>*</a:t>
            </a:r>
            <a:r>
              <a:rPr sz="2400" lang="en"/>
              <a:t>f2+w3</a:t>
            </a:r>
            <a:r>
              <a:rPr sz="2400" lang="en">
                <a:solidFill>
                  <a:schemeClr val="dk1"/>
                </a:solidFill>
              </a:rPr>
              <a:t>*</a:t>
            </a:r>
            <a:r>
              <a:rPr sz="2400" lang="en"/>
              <a:t>f3+w4</a:t>
            </a:r>
            <a:r>
              <a:rPr sz="2400" lang="en">
                <a:solidFill>
                  <a:schemeClr val="dk1"/>
                </a:solidFill>
              </a:rPr>
              <a:t>*</a:t>
            </a:r>
            <a:r>
              <a:rPr sz="2400" lang="en"/>
              <a:t>f4+w5</a:t>
            </a:r>
            <a:r>
              <a:rPr sz="2400" lang="en">
                <a:solidFill>
                  <a:schemeClr val="dk1"/>
                </a:solidFill>
              </a:rPr>
              <a:t>*</a:t>
            </a:r>
            <a:r>
              <a:rPr sz="2400" lang="en"/>
              <a:t>f4+w6</a:t>
            </a:r>
            <a:r>
              <a:rPr sz="2400" lang="en">
                <a:solidFill>
                  <a:schemeClr val="dk1"/>
                </a:solidFill>
              </a:rPr>
              <a:t>*</a:t>
            </a:r>
            <a:r>
              <a:rPr sz="2400" lang="en"/>
              <a:t>f6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f1 is landing height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f2 is the rows will be removed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f3 is row transitions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f5 is number of holes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f5 is well sums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u="sng" sz="1100">
              <a:solidFill>
                <a:schemeClr val="dk1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t="0" b="0" r="0" l="1719"/>
          <a:stretch/>
        </p:blipFill>
        <p:spPr>
          <a:xfrm>
            <a:off y="3485000" x="554825"/>
            <a:ext cy="1085850" cx="434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59" name="Shape 59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60" name="Shape 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-14849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"/>
              <a:t>Particle Swarm Optimization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708900" x="628775"/>
            <a:ext cy="3725699" cx="927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p[m].v[i]=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para1 x p[m].v[i]+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para2 x ( p[m].pBestWeight[i] - p[m].weight[i] ) x Rand+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para3 x ( gBestWeight[i] - p[m].weight[i] ) x Rand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parameters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para1,2,3: velocity changing rate = 0.6571, 1.6319, 0.6239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number of particles: 63</a:t>
            </a:r>
          </a:p>
          <a:p>
            <a:pPr rtl="0" indent="45720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Rounds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/>
              <a:t>75 rounds</a:t>
            </a:r>
          </a:p>
          <a:p>
            <a:pPr rtl="0" indent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Best weights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68" name="Shape 68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69" name="Shape 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642425" x="5803900"/>
            <a:ext cy="3725699" cx="384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The best weights found in the entire 75 rounds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w1 = -60.017980136357515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w2 = 39.38972760181724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w3 = -31.934414083175437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w4 = -90.04110337416141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w5 = -87.65903423606353</a:t>
            </a:r>
          </a:p>
          <a:p>
            <a:pPr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w6 = -64.13380030664379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771675" cx="53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y="426525" x="5757325"/>
            <a:ext cy="1074600" cx="2973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Optimization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 Log of the 75th round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78" name="Shape 78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79" name="Shape 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168253" x="7087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Result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37600" x="457200"/>
            <a:ext cy="2472622" cx="47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t="0" b="0" r="49199" l="0"/>
          <a:stretch/>
        </p:blipFill>
        <p:spPr>
          <a:xfrm>
            <a:off y="862012" x="5306225"/>
            <a:ext cy="3419475" cx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y="1119250" x="804875"/>
            <a:ext cy="373499" cx="44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75 games rounds for each player (63 players)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Best:    59760 rows removed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Worst:  229     </a:t>
            </a:r>
            <a:r>
              <a:rPr lang="en">
                <a:solidFill>
                  <a:schemeClr val="dk1"/>
                </a:solidFill>
              </a:rPr>
              <a:t>rows removed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89" name="Shape 89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90" name="Shape 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865978" x="19914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97" name="Shape 97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98" name="Shape 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916303" x="22303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y="4613875" x="5175500"/>
            <a:ext cy="455199" cx="3897275"/>
            <a:chOff y="4593800" x="82400"/>
            <a:chExt cy="455199" cx="3897275"/>
          </a:xfrm>
        </p:grpSpPr>
        <p:sp>
          <p:nvSpPr>
            <p:cNvPr id="105" name="Shape 105"/>
            <p:cNvSpPr txBox="1"/>
            <p:nvPr/>
          </p:nvSpPr>
          <p:spPr>
            <a:xfrm>
              <a:off y="4608400" x="601975"/>
              <a:ext cy="434699" cx="33777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999999"/>
                  </a:solidFill>
                </a:rPr>
                <a:t>CS4701 Artificial Intelligence Practicum</a:t>
              </a:r>
            </a:p>
          </p:txBody>
        </p:sp>
        <p:pic>
          <p:nvPicPr>
            <p:cNvPr id="106" name="Shape 1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4593800" x="82400"/>
              <a:ext cy="455199" cx="46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