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B5E70-FDC1-496F-991C-2AA835102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No.10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69F8C0-A1D3-44D9-97D4-4EB92423F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製作者：洪鈺凱、黃湘庭、曹靖婕</a:t>
            </a:r>
          </a:p>
        </p:txBody>
      </p:sp>
    </p:spTree>
    <p:extLst>
      <p:ext uri="{BB962C8B-B14F-4D97-AF65-F5344CB8AC3E}">
        <p14:creationId xmlns:p14="http://schemas.microsoft.com/office/powerpoint/2010/main" val="416183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2BAC4-F3E6-4461-B2C9-3C0CA703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系統概述與特色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86D3B0-96EC-4F39-89E8-FD971D30DE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236200" cy="3311189"/>
          </a:xfrm>
        </p:spPr>
        <p:txBody>
          <a:bodyPr/>
          <a:lstStyle/>
          <a:p>
            <a:r>
              <a:rPr lang="zh-TW" altLang="en-US" dirty="0"/>
              <a:t>此程式為一款單機手遊，讓玩家在繁忙的生活裡有機會動動腦算數學，也可以就此避免癡呆。此作品結合大腦與視力的協調，玩家必須在特定關卡中，清空畫面上所有數字。</a:t>
            </a:r>
            <a:endParaRPr lang="en-US" altLang="zh-TW" dirty="0"/>
          </a:p>
          <a:p>
            <a:r>
              <a:rPr lang="zh-TW" altLang="en-US" dirty="0"/>
              <a:t>這是一款</a:t>
            </a:r>
            <a:r>
              <a:rPr lang="en-US" altLang="zh-TW" dirty="0"/>
              <a:t>【</a:t>
            </a:r>
            <a:r>
              <a:rPr lang="zh-TW" altLang="en-US" dirty="0"/>
              <a:t>連連看</a:t>
            </a:r>
            <a:r>
              <a:rPr lang="en-US" altLang="zh-TW" dirty="0"/>
              <a:t>+</a:t>
            </a:r>
            <a:r>
              <a:rPr lang="zh-TW" altLang="en-US" dirty="0"/>
              <a:t>四則運算</a:t>
            </a:r>
            <a:r>
              <a:rPr lang="en-US" altLang="zh-TW" dirty="0"/>
              <a:t>】</a:t>
            </a:r>
            <a:r>
              <a:rPr lang="zh-TW" altLang="en-US" dirty="0"/>
              <a:t>的遊戲</a:t>
            </a:r>
          </a:p>
        </p:txBody>
      </p:sp>
    </p:spTree>
    <p:extLst>
      <p:ext uri="{BB962C8B-B14F-4D97-AF65-F5344CB8AC3E}">
        <p14:creationId xmlns:p14="http://schemas.microsoft.com/office/powerpoint/2010/main" val="399097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7A72C-EC64-4709-B27E-E420AECC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系統需求</a:t>
            </a:r>
            <a:r>
              <a:rPr lang="en-US" altLang="zh-TW" dirty="0"/>
              <a:t>(</a:t>
            </a:r>
            <a:r>
              <a:rPr lang="zh-TW" altLang="en-US" dirty="0"/>
              <a:t>可提供之功能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3CA174E6-9789-4422-AB1D-962DEB8F583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93299022"/>
              </p:ext>
            </p:extLst>
          </p:nvPr>
        </p:nvGraphicFramePr>
        <p:xfrm>
          <a:off x="685800" y="2063750"/>
          <a:ext cx="10394950" cy="2595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394950">
                  <a:extLst>
                    <a:ext uri="{9D8B030D-6E8A-4147-A177-3AD203B41FA5}">
                      <a16:colId xmlns:a16="http://schemas.microsoft.com/office/drawing/2014/main" val="127812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1. </a:t>
                      </a:r>
                      <a:r>
                        <a:rPr lang="zh-TW" altLang="en-US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倒數計時器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2.</a:t>
                      </a:r>
                      <a:r>
                        <a:rPr lang="zh-TW" altLang="en-US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 遊戲說明鍵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9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3.</a:t>
                      </a:r>
                      <a:r>
                        <a:rPr lang="zh-TW" altLang="en-US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 玩家紀錄鍵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4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4.</a:t>
                      </a:r>
                      <a:r>
                        <a:rPr lang="zh-TW" altLang="en-US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 遊戲暫停鍵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0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5.</a:t>
                      </a:r>
                      <a:r>
                        <a:rPr lang="zh-TW" altLang="en-US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 洗牌 </a:t>
                      </a:r>
                      <a:r>
                        <a:rPr lang="en-US" altLang="zh-TW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(</a:t>
                      </a:r>
                      <a:r>
                        <a:rPr lang="zh-TW" altLang="en-US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當至少有一組牌，卻無法連起來時</a:t>
                      </a:r>
                      <a:r>
                        <a:rPr lang="en-US" altLang="zh-TW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)</a:t>
                      </a:r>
                      <a:endParaRPr lang="zh-TW" altLang="en-US" b="0" dirty="0"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7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6.</a:t>
                      </a:r>
                      <a:r>
                        <a:rPr lang="zh-TW" altLang="en-US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 重新發牌 </a:t>
                      </a:r>
                      <a:r>
                        <a:rPr lang="en-US" altLang="zh-TW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(</a:t>
                      </a:r>
                      <a:r>
                        <a:rPr lang="zh-TW" altLang="en-US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當畫面上已經沒有任何一組牌時，必須發新牌</a:t>
                      </a:r>
                      <a:r>
                        <a:rPr lang="en-US" altLang="zh-TW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)</a:t>
                      </a:r>
                      <a:endParaRPr lang="zh-TW" altLang="en-US" b="0" dirty="0"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7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7. </a:t>
                      </a:r>
                      <a:r>
                        <a:rPr lang="zh-TW" altLang="en-US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選擇關卡 </a:t>
                      </a:r>
                      <a:r>
                        <a:rPr lang="en-US" altLang="zh-TW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(</a:t>
                      </a:r>
                      <a:r>
                        <a:rPr lang="zh-TW" altLang="en-US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開發人員專用</a:t>
                      </a:r>
                      <a:r>
                        <a:rPr lang="en-US" altLang="zh-TW" b="0" dirty="0"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51759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D2DD41A-F852-463E-89BD-2D6197569F91}"/>
              </a:ext>
            </a:extLst>
          </p:cNvPr>
          <p:cNvSpPr txBox="1"/>
          <p:nvPr/>
        </p:nvSpPr>
        <p:spPr>
          <a:xfrm>
            <a:off x="685800" y="477698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先不做提示鈕</a:t>
            </a:r>
          </a:p>
        </p:txBody>
      </p:sp>
    </p:spTree>
    <p:extLst>
      <p:ext uri="{BB962C8B-B14F-4D97-AF65-F5344CB8AC3E}">
        <p14:creationId xmlns:p14="http://schemas.microsoft.com/office/powerpoint/2010/main" val="186323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1C8C6-8887-4089-ADCB-40D786B5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使用者介面分析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BFE6FB-A3AF-47DD-BBFA-1ADE6E4F43E8}"/>
              </a:ext>
            </a:extLst>
          </p:cNvPr>
          <p:cNvSpPr/>
          <p:nvPr/>
        </p:nvSpPr>
        <p:spPr>
          <a:xfrm>
            <a:off x="457200" y="2001520"/>
            <a:ext cx="2407920" cy="333248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1E1C72-6692-43B3-87A4-1CE27653A3E6}"/>
              </a:ext>
            </a:extLst>
          </p:cNvPr>
          <p:cNvSpPr/>
          <p:nvPr/>
        </p:nvSpPr>
        <p:spPr>
          <a:xfrm>
            <a:off x="3241040" y="2001520"/>
            <a:ext cx="2407920" cy="333248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393CD6-C2F2-42DF-81C2-4EA636F552DC}"/>
              </a:ext>
            </a:extLst>
          </p:cNvPr>
          <p:cNvSpPr/>
          <p:nvPr/>
        </p:nvSpPr>
        <p:spPr>
          <a:xfrm>
            <a:off x="6024880" y="2001520"/>
            <a:ext cx="2407920" cy="33324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78F063-FACF-4362-9541-C892DAF92D8C}"/>
              </a:ext>
            </a:extLst>
          </p:cNvPr>
          <p:cNvSpPr/>
          <p:nvPr/>
        </p:nvSpPr>
        <p:spPr>
          <a:xfrm>
            <a:off x="8808720" y="2001520"/>
            <a:ext cx="2407920" cy="333248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00E93E3-BF0D-4CEA-B97C-76C19A38EA0F}"/>
              </a:ext>
            </a:extLst>
          </p:cNvPr>
          <p:cNvSpPr/>
          <p:nvPr/>
        </p:nvSpPr>
        <p:spPr>
          <a:xfrm>
            <a:off x="853440" y="3779520"/>
            <a:ext cx="1625600" cy="355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urlz MT" panose="04040404050702020202" pitchFamily="82" charset="0"/>
              </a:rPr>
              <a:t>start</a:t>
            </a:r>
            <a:endParaRPr lang="zh-TW" altLang="en-US" dirty="0">
              <a:latin typeface="Curlz MT" panose="04040404050702020202" pitchFamily="82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A4B4443-6A52-493C-85EA-A7F710A1C927}"/>
              </a:ext>
            </a:extLst>
          </p:cNvPr>
          <p:cNvSpPr/>
          <p:nvPr/>
        </p:nvSpPr>
        <p:spPr>
          <a:xfrm>
            <a:off x="853440" y="4236720"/>
            <a:ext cx="1625600" cy="355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urlz MT" panose="04040404050702020202" pitchFamily="82" charset="0"/>
              </a:rPr>
              <a:t>record</a:t>
            </a:r>
            <a:endParaRPr lang="zh-TW" altLang="en-US" dirty="0">
              <a:latin typeface="Curlz MT" panose="04040404050702020202" pitchFamily="82" charset="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B629440-EB9C-43B2-8680-8C0678BF0606}"/>
              </a:ext>
            </a:extLst>
          </p:cNvPr>
          <p:cNvSpPr/>
          <p:nvPr/>
        </p:nvSpPr>
        <p:spPr>
          <a:xfrm>
            <a:off x="853440" y="4699000"/>
            <a:ext cx="1625600" cy="355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urlz MT" panose="04040404050702020202" pitchFamily="82" charset="0"/>
              </a:rPr>
              <a:t>direction</a:t>
            </a:r>
            <a:endParaRPr lang="zh-TW" altLang="en-US" dirty="0">
              <a:latin typeface="Curlz MT" panose="04040404050702020202" pitchFamily="8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764586-24DD-4B75-8EA3-272B670E86F3}"/>
              </a:ext>
            </a:extLst>
          </p:cNvPr>
          <p:cNvSpPr/>
          <p:nvPr/>
        </p:nvSpPr>
        <p:spPr>
          <a:xfrm>
            <a:off x="737991" y="2576790"/>
            <a:ext cx="1846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Curlz MT" panose="04040404050702020202" pitchFamily="82" charset="0"/>
              </a:rPr>
              <a:t>NO.10</a:t>
            </a:r>
            <a:endParaRPr lang="zh-TW" altLang="en-US" sz="5400" b="0" cap="none" spc="0" dirty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Curlz MT" panose="04040404050702020202" pitchFamily="82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61C6CCC-5DAC-4B28-8796-0484C174D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48897"/>
              </p:ext>
            </p:extLst>
          </p:nvPr>
        </p:nvGraphicFramePr>
        <p:xfrm>
          <a:off x="3535680" y="2576790"/>
          <a:ext cx="1818640" cy="1463040"/>
        </p:xfrm>
        <a:graphic>
          <a:graphicData uri="http://schemas.openxmlformats.org/drawingml/2006/table">
            <a:tbl>
              <a:tblPr firstRow="1" bandRow="1">
                <a:solidFill>
                  <a:srgbClr val="FFFFCC">
                    <a:alpha val="41176"/>
                  </a:srgbClr>
                </a:solidFill>
                <a:tableStyleId>{5C22544A-7EE6-4342-B048-85BDC9FD1C3A}</a:tableStyleId>
              </a:tblPr>
              <a:tblGrid>
                <a:gridCol w="454660">
                  <a:extLst>
                    <a:ext uri="{9D8B030D-6E8A-4147-A177-3AD203B41FA5}">
                      <a16:colId xmlns:a16="http://schemas.microsoft.com/office/drawing/2014/main" val="132893849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3361875218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1473706640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198678461"/>
                    </a:ext>
                  </a:extLst>
                </a:gridCol>
              </a:tblGrid>
              <a:tr h="36279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2</a:t>
                      </a:r>
                      <a:endParaRPr lang="zh-TW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badi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5</a:t>
                      </a:r>
                      <a:endParaRPr lang="zh-TW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badi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7</a:t>
                      </a:r>
                      <a:endParaRPr lang="zh-TW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badi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3</a:t>
                      </a:r>
                      <a:endParaRPr lang="zh-TW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badi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185340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9</a:t>
                      </a:r>
                      <a:endParaRPr lang="zh-TW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badi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8</a:t>
                      </a:r>
                      <a:endParaRPr lang="zh-TW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badi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1</a:t>
                      </a:r>
                      <a:endParaRPr lang="zh-TW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badi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6</a:t>
                      </a:r>
                      <a:endParaRPr lang="zh-TW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badi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904603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3</a:t>
                      </a:r>
                      <a:endParaRPr lang="zh-TW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badi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4</a:t>
                      </a:r>
                      <a:endParaRPr lang="zh-TW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badi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5</a:t>
                      </a:r>
                      <a:endParaRPr lang="zh-TW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badi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8</a:t>
                      </a:r>
                      <a:endParaRPr lang="zh-TW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badi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896366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10</a:t>
                      </a:r>
                      <a:endParaRPr lang="zh-TW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badi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9</a:t>
                      </a:r>
                      <a:endParaRPr lang="zh-TW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badi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5</a:t>
                      </a:r>
                      <a:endParaRPr lang="zh-TW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badi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1</a:t>
                      </a:r>
                      <a:endParaRPr lang="zh-TW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badi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98330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B5416F8-2DA8-4A43-B24F-607FC89EACB2}"/>
              </a:ext>
            </a:extLst>
          </p:cNvPr>
          <p:cNvSpPr txBox="1"/>
          <p:nvPr/>
        </p:nvSpPr>
        <p:spPr>
          <a:xfrm>
            <a:off x="3777990" y="212558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min 28 sec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EF652CA-B0D8-453D-A1AD-C52C15F9DB9C}"/>
              </a:ext>
            </a:extLst>
          </p:cNvPr>
          <p:cNvSpPr txBox="1"/>
          <p:nvPr/>
        </p:nvSpPr>
        <p:spPr>
          <a:xfrm>
            <a:off x="3535680" y="4400362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Score:</a:t>
            </a:r>
          </a:p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D9143AD-4E4F-4138-8F66-E43BF932AD82}"/>
              </a:ext>
            </a:extLst>
          </p:cNvPr>
          <p:cNvSpPr/>
          <p:nvPr/>
        </p:nvSpPr>
        <p:spPr>
          <a:xfrm>
            <a:off x="4551680" y="4546600"/>
            <a:ext cx="802640" cy="304800"/>
          </a:xfrm>
          <a:prstGeom prst="roundRect">
            <a:avLst/>
          </a:prstGeom>
          <a:solidFill>
            <a:srgbClr val="D8D2C9">
              <a:alpha val="36863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urlz MT" panose="04040404050702020202" pitchFamily="82" charset="0"/>
              </a:rPr>
              <a:t>stop</a:t>
            </a:r>
            <a:endParaRPr lang="zh-TW" altLang="en-US" dirty="0">
              <a:latin typeface="Curlz MT" panose="04040404050702020202" pitchFamily="8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7865CB-A03B-4AB3-885F-13FF0230BE2D}"/>
              </a:ext>
            </a:extLst>
          </p:cNvPr>
          <p:cNvSpPr/>
          <p:nvPr/>
        </p:nvSpPr>
        <p:spPr>
          <a:xfrm>
            <a:off x="5943600" y="2985144"/>
            <a:ext cx="240792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Awesome!!</a:t>
            </a:r>
            <a:endParaRPr lang="zh-TW" alt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55198479-8717-497E-AB49-CDBB82D63455}"/>
              </a:ext>
            </a:extLst>
          </p:cNvPr>
          <p:cNvSpPr/>
          <p:nvPr/>
        </p:nvSpPr>
        <p:spPr>
          <a:xfrm>
            <a:off x="6334760" y="4615099"/>
            <a:ext cx="767080" cy="353141"/>
          </a:xfrm>
          <a:prstGeom prst="roundRect">
            <a:avLst/>
          </a:prstGeom>
          <a:solidFill>
            <a:srgbClr val="D8D2C9">
              <a:alpha val="2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C000"/>
                </a:solidFill>
                <a:latin typeface="Curlz MT" panose="04040404050702020202" pitchFamily="82" charset="0"/>
              </a:rPr>
              <a:t>next</a:t>
            </a:r>
            <a:endParaRPr lang="zh-TW" altLang="en-US" dirty="0">
              <a:solidFill>
                <a:srgbClr val="FFC000"/>
              </a:solidFill>
              <a:latin typeface="Curlz MT" panose="04040404050702020202" pitchFamily="82" charset="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DB8791B-AA11-484D-BA3C-B00450203DD9}"/>
              </a:ext>
            </a:extLst>
          </p:cNvPr>
          <p:cNvSpPr/>
          <p:nvPr/>
        </p:nvSpPr>
        <p:spPr>
          <a:xfrm>
            <a:off x="7228840" y="4615099"/>
            <a:ext cx="767080" cy="353141"/>
          </a:xfrm>
          <a:prstGeom prst="roundRect">
            <a:avLst/>
          </a:prstGeom>
          <a:solidFill>
            <a:srgbClr val="D8D2C9">
              <a:alpha val="2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C000"/>
                </a:solidFill>
                <a:latin typeface="Curlz MT" panose="04040404050702020202" pitchFamily="82" charset="0"/>
              </a:rPr>
              <a:t>menu</a:t>
            </a:r>
            <a:endParaRPr lang="zh-TW" altLang="en-US" dirty="0">
              <a:solidFill>
                <a:srgbClr val="FFC000"/>
              </a:solidFill>
              <a:latin typeface="Curlz MT" panose="04040404050702020202" pitchFamily="8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21D832-EC6F-487E-95A2-44B2ABC51B5B}"/>
              </a:ext>
            </a:extLst>
          </p:cNvPr>
          <p:cNvSpPr/>
          <p:nvPr/>
        </p:nvSpPr>
        <p:spPr>
          <a:xfrm>
            <a:off x="8808719" y="2083618"/>
            <a:ext cx="240792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Game over</a:t>
            </a:r>
            <a:endParaRPr lang="zh-TW" alt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5E6C801-5FD5-4E13-AD24-8C1DA7E18BB3}"/>
              </a:ext>
            </a:extLst>
          </p:cNvPr>
          <p:cNvSpPr/>
          <p:nvPr/>
        </p:nvSpPr>
        <p:spPr>
          <a:xfrm>
            <a:off x="10401300" y="4546600"/>
            <a:ext cx="767080" cy="353141"/>
          </a:xfrm>
          <a:prstGeom prst="roundRect">
            <a:avLst/>
          </a:prstGeom>
          <a:solidFill>
            <a:srgbClr val="D8D2C9">
              <a:alpha val="2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C000"/>
                </a:solidFill>
                <a:latin typeface="Curlz MT" panose="04040404050702020202" pitchFamily="82" charset="0"/>
              </a:rPr>
              <a:t>again</a:t>
            </a:r>
            <a:endParaRPr lang="zh-TW" altLang="en-US" dirty="0">
              <a:solidFill>
                <a:srgbClr val="FFC000"/>
              </a:solidFill>
              <a:latin typeface="Curlz MT" panose="04040404050702020202" pitchFamily="82" charset="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2C6F80F3-80D9-4854-A068-BD249B8CD986}"/>
              </a:ext>
            </a:extLst>
          </p:cNvPr>
          <p:cNvSpPr/>
          <p:nvPr/>
        </p:nvSpPr>
        <p:spPr>
          <a:xfrm>
            <a:off x="10395006" y="4937760"/>
            <a:ext cx="767080" cy="353141"/>
          </a:xfrm>
          <a:prstGeom prst="roundRect">
            <a:avLst/>
          </a:prstGeom>
          <a:solidFill>
            <a:srgbClr val="D8D2C9">
              <a:alpha val="2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C000"/>
                </a:solidFill>
                <a:latin typeface="Curlz MT" panose="04040404050702020202" pitchFamily="82" charset="0"/>
              </a:rPr>
              <a:t>menu</a:t>
            </a:r>
            <a:endParaRPr lang="zh-TW" altLang="en-US" dirty="0">
              <a:solidFill>
                <a:srgbClr val="FFC000"/>
              </a:solidFill>
              <a:latin typeface="Curlz MT" panose="040404040507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6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4E670-3665-426A-91C0-75FB0FA5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工作時程與分配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D7133C6-DCF8-4E2B-8170-1FDFA904B09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93237168"/>
              </p:ext>
            </p:extLst>
          </p:nvPr>
        </p:nvGraphicFramePr>
        <p:xfrm>
          <a:off x="685800" y="2063750"/>
          <a:ext cx="10394950" cy="292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82272522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3470731373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1046449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603287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813042342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1709600664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1870221185"/>
                    </a:ext>
                  </a:extLst>
                </a:gridCol>
              </a:tblGrid>
              <a:tr h="421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5/1~5/12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5/13~5/19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5/20~5/26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第二版連連看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5/27~6/2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6/3~6/9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6/10~6/17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09481"/>
                  </a:ext>
                </a:extLst>
              </a:tr>
              <a:tr h="682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洪鈺凱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dirty="0"/>
                        <a:t>製作</a:t>
                      </a:r>
                      <a:r>
                        <a:rPr lang="en-US" altLang="zh-TW" dirty="0"/>
                        <a:t>menu</a:t>
                      </a:r>
                      <a:r>
                        <a:rPr lang="zh-TW" altLang="en-US" dirty="0"/>
                        <a:t>、</a:t>
                      </a:r>
                    </a:p>
                    <a:p>
                      <a:r>
                        <a:rPr lang="zh-TW" altLang="en-US" dirty="0"/>
                        <a:t>洗牌功能、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重新發牌功能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介面製作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介面美化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整合測試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與微調</a:t>
                      </a:r>
                      <a:endParaRPr lang="en-US" altLang="zh-TW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最後</a:t>
                      </a:r>
                      <a:r>
                        <a:rPr lang="en-US" altLang="zh-TW" dirty="0"/>
                        <a:t>debug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/>
                      <a:r>
                        <a:rPr lang="zh-TW" altLang="en-US" dirty="0"/>
                        <a:t>呈現作品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15213"/>
                  </a:ext>
                </a:extLst>
              </a:tr>
              <a:tr h="682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黃湘庭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功能擴充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難度調整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35123"/>
                  </a:ext>
                </a:extLst>
              </a:tr>
              <a:tr h="682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曹靖婕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做相加功能的連連看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整合測試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遊戲模式調整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功能擴充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697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145</TotalTime>
  <Words>268</Words>
  <Application>Microsoft Office PowerPoint</Application>
  <PresentationFormat>寬螢幕</PresentationFormat>
  <Paragraphs>71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標楷體</vt:lpstr>
      <vt:lpstr>Abadi</vt:lpstr>
      <vt:lpstr>Adobe Gurmukhi</vt:lpstr>
      <vt:lpstr>Arial</vt:lpstr>
      <vt:lpstr>Curlz MT</vt:lpstr>
      <vt:lpstr>Impact</vt:lpstr>
      <vt:lpstr>主要賽事</vt:lpstr>
      <vt:lpstr>No.10</vt:lpstr>
      <vt:lpstr>系統概述與特色</vt:lpstr>
      <vt:lpstr>系統需求(可提供之功能)</vt:lpstr>
      <vt:lpstr>使用者介面分析</vt:lpstr>
      <vt:lpstr>工作時程與分配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No.10</dc:title>
  <dc:creator>swampfire_0906</dc:creator>
  <cp:lastModifiedBy>星野 幸美</cp:lastModifiedBy>
  <cp:revision>19</cp:revision>
  <dcterms:created xsi:type="dcterms:W3CDTF">2020-04-28T04:40:18Z</dcterms:created>
  <dcterms:modified xsi:type="dcterms:W3CDTF">2020-06-16T13:55:16Z</dcterms:modified>
</cp:coreProperties>
</file>