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95153" autoAdjust="0"/>
  </p:normalViewPr>
  <p:slideViewPr>
    <p:cSldViewPr snapToGrid="0">
      <p:cViewPr>
        <p:scale>
          <a:sx n="66" d="100"/>
          <a:sy n="66" d="100"/>
        </p:scale>
        <p:origin x="-82" y="-9533"/>
      </p:cViewPr>
      <p:guideLst/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210" y="6391440"/>
            <a:ext cx="15483410" cy="14698713"/>
          </a:xfrm>
        </p:spPr>
        <p:txBody>
          <a:bodyPr anchor="b"/>
          <a:lstStyle>
            <a:lvl1pPr>
              <a:defRPr sz="1683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210" y="21090143"/>
            <a:ext cx="15483410" cy="380281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52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4" y="21192592"/>
            <a:ext cx="15483407" cy="2501912"/>
          </a:xfrm>
        </p:spPr>
        <p:txBody>
          <a:bodyPr anchor="b">
            <a:normAutofit/>
          </a:bodyPr>
          <a:lstStyle>
            <a:lvl1pPr algn="l">
              <a:defRPr sz="561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6210" y="3027521"/>
            <a:ext cx="15483410" cy="1607202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13" y="23694504"/>
            <a:ext cx="15483405" cy="2179533"/>
          </a:xfrm>
        </p:spPr>
        <p:txBody>
          <a:bodyPr>
            <a:normAutofit/>
          </a:bodyPr>
          <a:lstStyle>
            <a:lvl1pPr marL="0" indent="0">
              <a:buNone/>
              <a:defRPr sz="2806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0" y="6391434"/>
            <a:ext cx="15483410" cy="8746173"/>
          </a:xfrm>
        </p:spPr>
        <p:txBody>
          <a:bodyPr/>
          <a:lstStyle>
            <a:lvl1pPr>
              <a:defRPr sz="1122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10" y="16146780"/>
            <a:ext cx="15483410" cy="10428129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90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775" y="6391434"/>
            <a:ext cx="14033703" cy="10256728"/>
          </a:xfrm>
        </p:spPr>
        <p:txBody>
          <a:bodyPr/>
          <a:lstStyle>
            <a:lvl1pPr>
              <a:defRPr sz="1122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386623" y="16648162"/>
            <a:ext cx="12771148" cy="1510556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327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10" y="19206338"/>
            <a:ext cx="15483410" cy="7400608"/>
          </a:xfrm>
        </p:spPr>
        <p:txBody>
          <a:bodyPr anchor="ctr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75937" y="4287678"/>
            <a:ext cx="1406846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69068" y="11538781"/>
            <a:ext cx="1406846" cy="448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2853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391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09" y="13792046"/>
            <a:ext cx="15483412" cy="7298101"/>
          </a:xfrm>
        </p:spPr>
        <p:txBody>
          <a:bodyPr anchor="b"/>
          <a:lstStyle>
            <a:lvl1pPr algn="l">
              <a:defRPr sz="9354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210" y="21090147"/>
            <a:ext cx="15483410" cy="3798308"/>
          </a:xfrm>
        </p:spPr>
        <p:txBody>
          <a:bodyPr anchor="t"/>
          <a:lstStyle>
            <a:lvl1pPr marL="0" indent="0" algn="l">
              <a:buNone/>
              <a:defRPr sz="4677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1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420" y="8746172"/>
            <a:ext cx="5169873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4658" y="11773694"/>
            <a:ext cx="5135634" cy="1584543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13351" y="8746172"/>
            <a:ext cx="515123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94835" y="11773694"/>
            <a:ext cx="5169746" cy="1584543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99311" y="8746172"/>
            <a:ext cx="514399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499311" y="11773694"/>
            <a:ext cx="5143992" cy="15845432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537005" y="9418955"/>
            <a:ext cx="0" cy="174923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214273" y="9418955"/>
            <a:ext cx="0" cy="1751213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65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98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657" y="18766169"/>
            <a:ext cx="5157916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4657" y="9755346"/>
            <a:ext cx="5157916" cy="6727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4657" y="21310132"/>
            <a:ext cx="5157916" cy="291004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3378" y="18766169"/>
            <a:ext cx="5141204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23376" y="9755346"/>
            <a:ext cx="5141204" cy="6727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21002" y="21310128"/>
            <a:ext cx="5148014" cy="291004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499311" y="18766169"/>
            <a:ext cx="514399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499309" y="9755346"/>
            <a:ext cx="5143992" cy="672782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99095" y="21310119"/>
            <a:ext cx="5150804" cy="2910045"/>
          </a:xfrm>
        </p:spPr>
        <p:txBody>
          <a:bodyPr anchor="t"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537005" y="9418955"/>
            <a:ext cx="0" cy="174923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214273" y="9418955"/>
            <a:ext cx="0" cy="1751213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564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68606" y="1899218"/>
            <a:ext cx="3074698" cy="2571991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4658" y="3413378"/>
            <a:ext cx="13022899" cy="2420575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39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01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14" y="12633366"/>
            <a:ext cx="15483407" cy="8456783"/>
          </a:xfrm>
        </p:spPr>
        <p:txBody>
          <a:bodyPr anchor="b"/>
          <a:lstStyle>
            <a:lvl1pPr algn="l">
              <a:defRPr sz="9354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6210" y="21090147"/>
            <a:ext cx="15483410" cy="3798308"/>
          </a:xfrm>
        </p:spPr>
        <p:txBody>
          <a:bodyPr anchor="t"/>
          <a:lstStyle>
            <a:lvl1pPr marL="0" indent="0" algn="l">
              <a:buNone/>
              <a:defRPr sz="4677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8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35612" y="9096587"/>
            <a:ext cx="7712775" cy="18522546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37" y="9076796"/>
            <a:ext cx="7712779" cy="18542332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1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611" y="8409781"/>
            <a:ext cx="7712772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5612" y="11100912"/>
            <a:ext cx="7712775" cy="16518214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20039" y="8409781"/>
            <a:ext cx="7712775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20039" y="11100912"/>
            <a:ext cx="7712775" cy="16518214"/>
          </a:xfrm>
        </p:spPr>
        <p:txBody>
          <a:bodyPr>
            <a:normAutofit/>
          </a:bodyPr>
          <a:lstStyle>
            <a:lvl1pPr>
              <a:defRPr sz="4209"/>
            </a:lvl1pPr>
            <a:lvl2pPr>
              <a:defRPr sz="3742"/>
            </a:lvl2pPr>
            <a:lvl3pPr>
              <a:defRPr sz="3274"/>
            </a:lvl3pPr>
            <a:lvl4pPr>
              <a:defRPr sz="2806"/>
            </a:lvl4pPr>
            <a:lvl5pPr>
              <a:defRPr sz="2806"/>
            </a:lvl5pPr>
            <a:lvl6pPr>
              <a:defRPr sz="2806"/>
            </a:lvl6pPr>
            <a:lvl7pPr>
              <a:defRPr sz="2806"/>
            </a:lvl7pPr>
            <a:lvl8pPr>
              <a:defRPr sz="2806"/>
            </a:lvl8pPr>
            <a:lvl9pPr>
              <a:defRPr sz="280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4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7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6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208" y="6391434"/>
            <a:ext cx="5966700" cy="6391434"/>
          </a:xfrm>
        </p:spPr>
        <p:txBody>
          <a:bodyPr anchor="b"/>
          <a:lstStyle>
            <a:lvl1pPr algn="l">
              <a:defRPr sz="5612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3956" y="6391434"/>
            <a:ext cx="9115666" cy="20183475"/>
          </a:xfrm>
        </p:spPr>
        <p:txBody>
          <a:bodyPr anchor="ctr">
            <a:normAutofit/>
          </a:bodyPr>
          <a:lstStyle>
            <a:lvl1pPr>
              <a:defRPr sz="4677"/>
            </a:lvl1pPr>
            <a:lvl2pPr>
              <a:defRPr sz="4209"/>
            </a:lvl2pPr>
            <a:lvl3pPr>
              <a:defRPr sz="3742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08" y="13814474"/>
            <a:ext cx="5966700" cy="12782863"/>
          </a:xfrm>
        </p:spPr>
        <p:txBody>
          <a:bodyPr/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78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373" y="8185485"/>
            <a:ext cx="8934805" cy="6952121"/>
          </a:xfrm>
        </p:spPr>
        <p:txBody>
          <a:bodyPr anchor="b">
            <a:normAutofit/>
          </a:bodyPr>
          <a:lstStyle>
            <a:lvl1pPr algn="l">
              <a:defRPr sz="841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92028" y="5045869"/>
            <a:ext cx="5614663" cy="20183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26209" y="16146780"/>
            <a:ext cx="8920900" cy="6055043"/>
          </a:xfrm>
        </p:spPr>
        <p:txBody>
          <a:bodyPr>
            <a:normAutofit/>
          </a:bodyPr>
          <a:lstStyle>
            <a:lvl1pPr marL="0" indent="0">
              <a:buNone/>
              <a:defRPr sz="3274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90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4731484" y="7400608"/>
            <a:ext cx="6593284" cy="124464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13305909" y="-2018347"/>
            <a:ext cx="3742134" cy="706421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4731484" y="26911301"/>
            <a:ext cx="2316559" cy="437308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360107" y="11773694"/>
            <a:ext cx="9800828" cy="1850151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963879" y="12782868"/>
            <a:ext cx="5524103" cy="10428129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8113511" y="0"/>
            <a:ext cx="1603772" cy="4853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3515" y="1998562"/>
            <a:ext cx="16499300" cy="61827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5611" y="9062811"/>
            <a:ext cx="15695483" cy="1852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6499083" y="8310617"/>
            <a:ext cx="4373082" cy="53472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57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A1D737-72F9-4845-B3A1-45F1BEE9674C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570367" y="14643777"/>
            <a:ext cx="17039387" cy="5347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257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8162124" y="1305554"/>
            <a:ext cx="1470505" cy="33890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55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62AC-7AE1-4970-B7B4-A6F4D04D33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8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1069179" rtl="0" eaLnBrk="1" latinLnBrk="0" hangingPunct="1">
        <a:spcBef>
          <a:spcPct val="0"/>
        </a:spcBef>
        <a:buNone/>
        <a:defRPr sz="982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01886" indent="-801886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677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737417" indent="-668238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420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672952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74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742131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811309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880490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6949669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8018850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9088028" indent="-534590" algn="l" defTabSz="1069179" rtl="0" eaLnBrk="1" latinLnBrk="0" hangingPunct="1">
        <a:spcBef>
          <a:spcPts val="2339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7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79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59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538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721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900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5081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259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440" algn="l" defTabSz="1069179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.vsdx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1B6E6-CA9B-4FE8-911D-0CC0D8C17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910" y="666702"/>
            <a:ext cx="18176081" cy="161186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比奇堡天眼 </a:t>
            </a:r>
            <a:br>
              <a:rPr lang="en-US" altLang="zh-TW" sz="8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以深度學習建立魚的立體輪廓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15B9D6-0A24-4DFB-A849-8CD6C86DD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0" y="2379170"/>
            <a:ext cx="16037719" cy="735832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指導教授：蔡宇軒 教授</a:t>
            </a:r>
            <a:b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00757103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洪鈺凱  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00757129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劉永萱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00757140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黃湘庭  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00857206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張祐琪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52E7B8-4B47-4FF7-89D0-9D95B8B94F54}"/>
              </a:ext>
            </a:extLst>
          </p:cNvPr>
          <p:cNvSpPr txBox="1"/>
          <p:nvPr/>
        </p:nvSpPr>
        <p:spPr>
          <a:xfrm>
            <a:off x="2334580" y="2961853"/>
            <a:ext cx="1702971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本專題以實現立體魚隻輪廓為主軸，透過機器學習來重建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魚影像，利用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DeepLabCut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深度學習訓練工具，追蹤魚的運動行為，找出特徵點相對應之座標，並映射出來使其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化，透過計算機來再現魚隻模型，並利用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Kalman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濾波器優化結果，進而呈現水族箱的樣貌。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166983-A3C7-4AA9-A548-73D5DC9A3F82}"/>
              </a:ext>
            </a:extLst>
          </p:cNvPr>
          <p:cNvSpPr txBox="1"/>
          <p:nvPr/>
        </p:nvSpPr>
        <p:spPr>
          <a:xfrm>
            <a:off x="2229940" y="26652683"/>
            <a:ext cx="166688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本</a:t>
            </a:r>
            <a:r>
              <a:rPr lang="zh-TW" altLang="en-US" sz="22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專題以建立</a:t>
            </a:r>
            <a:r>
              <a:rPr lang="zh-TW" altLang="en-US" sz="2200">
                <a:latin typeface="Times New Roman" panose="02020603050405020304" pitchFamily="18" charset="0"/>
                <a:ea typeface="標楷體" panose="03000509000000000000" pitchFamily="65" charset="-120"/>
              </a:rPr>
              <a:t>立體魚隻輪廓</a:t>
            </a:r>
            <a:r>
              <a:rPr lang="zh-TW" altLang="en-US" sz="2200"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為目的</a:t>
            </a:r>
            <a:r>
              <a:rPr lang="zh-TW" altLang="en-US" sz="22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，</a:t>
            </a:r>
            <a:r>
              <a:rPr lang="zh-TW" altLang="en-US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透過像是相機校準、圖像特徵檢測、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K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alman</a:t>
            </a:r>
            <a:r>
              <a:rPr lang="zh-TW" altLang="en-US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濾波器等等工具，來完成這次主題，通過這些我們了解到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3D</a:t>
            </a:r>
            <a:r>
              <a:rPr lang="zh-TW" altLang="en-US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技術中的基礎，未來若是有機會再更進一步鑽研，結合不同類型的技術，如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3D</a:t>
            </a:r>
            <a:r>
              <a:rPr lang="zh-TW" altLang="en-US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投影、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3D</a:t>
            </a:r>
            <a:r>
              <a:rPr lang="zh-TW" altLang="en-US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Courier New" panose="02070309020205020404" pitchFamily="49" charset="0"/>
              </a:rPr>
              <a:t>列印等等技術應用來延伸創作，把成果化為實品，又能打造不同的成果，未來發展性可期。</a:t>
            </a:r>
            <a:endParaRPr lang="en-US" altLang="zh-TW" sz="22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Courier New" panose="02070309020205020404" pitchFamily="49" charset="0"/>
            </a:endParaRPr>
          </a:p>
          <a:p>
            <a:endParaRPr lang="en-US" altLang="zh-TW" sz="8800" dirty="0">
              <a:effectLst/>
              <a:latin typeface="細明體" panose="02020509000000000000" pitchFamily="49" charset="-12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C4A465-0429-451D-9D47-A45D615BD97B}"/>
              </a:ext>
            </a:extLst>
          </p:cNvPr>
          <p:cNvSpPr txBox="1"/>
          <p:nvPr/>
        </p:nvSpPr>
        <p:spPr>
          <a:xfrm>
            <a:off x="2334580" y="5290498"/>
            <a:ext cx="17029711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實驗流程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DeepLabCut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深度學習工具，先進行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影像標點，利用合併作業將多位實驗人員建立之資料集合併並訓練，初步得出可用於辨識之模型。再藉由後續訓練流程，重複訓練成更加精準的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辨識模型，以進行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建構作業。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建立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，利用模型辨識之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座標，經雙目視覺之立體校正，透過三角測量進行重投影，建構出三維空間，得出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3D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輪廓影片。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en-US" altLang="zh-TW" sz="105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 利用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Kalman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濾波器修正狀態預測值，確保能得到穩定的標點資料，並利用魚雙眼對稱之原理找出被遮擋的魚眼，建構出魚隻完整輪廓。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1BB1A92-9599-41AE-8D0C-0A119EC7ECA9}"/>
              </a:ext>
            </a:extLst>
          </p:cNvPr>
          <p:cNvGrpSpPr/>
          <p:nvPr/>
        </p:nvGrpSpPr>
        <p:grpSpPr>
          <a:xfrm>
            <a:off x="2334580" y="23170066"/>
            <a:ext cx="8788104" cy="3473376"/>
            <a:chOff x="2397102" y="20962165"/>
            <a:chExt cx="8788104" cy="347337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1DBE4F7-8D14-42AB-BE92-9C2D1B0296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44" r="31024" b="9517"/>
            <a:stretch/>
          </p:blipFill>
          <p:spPr>
            <a:xfrm>
              <a:off x="2397102" y="20962165"/>
              <a:ext cx="8788104" cy="3023905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904727-E495-444F-8D14-C00A5C423928}"/>
                </a:ext>
              </a:extLst>
            </p:cNvPr>
            <p:cNvSpPr txBox="1"/>
            <p:nvPr/>
          </p:nvSpPr>
          <p:spPr>
            <a:xfrm>
              <a:off x="5231154" y="24035431"/>
              <a:ext cx="31199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圖４、</a:t>
              </a:r>
              <a:r>
                <a:rPr lang="en-US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2D</a:t>
              </a:r>
              <a:r>
                <a: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辨</a:t>
              </a:r>
              <a:r>
                <a:rPr lang="zh-TW" altLang="en-US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識結果</a:t>
              </a:r>
              <a:r>
                <a: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BD81444-C724-474C-9645-51C17D02DE95}"/>
              </a:ext>
            </a:extLst>
          </p:cNvPr>
          <p:cNvSpPr txBox="1"/>
          <p:nvPr/>
        </p:nvSpPr>
        <p:spPr>
          <a:xfrm>
            <a:off x="2334580" y="8870428"/>
            <a:ext cx="1900248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  <a:endParaRPr lang="en-US" altLang="zh-TW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3763537-B58C-48B3-8FF9-364228E5BD5C}"/>
              </a:ext>
            </a:extLst>
          </p:cNvPr>
          <p:cNvSpPr txBox="1"/>
          <p:nvPr/>
        </p:nvSpPr>
        <p:spPr>
          <a:xfrm>
            <a:off x="2334580" y="9926678"/>
            <a:ext cx="4572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在二維魚的影像辨識方面，可以看到使用 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DeepLabCut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模型的學習成果：誤差隨著迭代次數的增加降低。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F862765-7A6F-45C0-A1CF-FABE80FB5A0B}"/>
              </a:ext>
            </a:extLst>
          </p:cNvPr>
          <p:cNvGrpSpPr/>
          <p:nvPr/>
        </p:nvGrpSpPr>
        <p:grpSpPr>
          <a:xfrm>
            <a:off x="5545046" y="15272310"/>
            <a:ext cx="5616134" cy="5672616"/>
            <a:chOff x="4126843" y="15055458"/>
            <a:chExt cx="4572878" cy="432354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A7ECC06-DB83-4088-B107-2E7A5352E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6843" y="15055458"/>
              <a:ext cx="4572878" cy="4018589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BBF0C3D-A200-46BD-BF3C-8CA0840D4D47}"/>
                </a:ext>
              </a:extLst>
            </p:cNvPr>
            <p:cNvSpPr txBox="1"/>
            <p:nvPr/>
          </p:nvSpPr>
          <p:spPr>
            <a:xfrm>
              <a:off x="5310912" y="19074047"/>
              <a:ext cx="2892890" cy="304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圖３</a:t>
              </a:r>
              <a:r>
                <a: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、誤差</a:t>
              </a:r>
              <a:r>
                <a:rPr lang="en-US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迭代關係圖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9ECB8A9-3D8F-4C68-9DB1-CDF95E7B90BB}"/>
              </a:ext>
            </a:extLst>
          </p:cNvPr>
          <p:cNvSpPr txBox="1"/>
          <p:nvPr/>
        </p:nvSpPr>
        <p:spPr>
          <a:xfrm>
            <a:off x="2334580" y="21040867"/>
            <a:ext cx="8329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４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2D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影像訓練模型辨識結果，兩者為同一時間不同角度所拍攝。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b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圖５則是將圖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４之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兩不同視角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2D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 影像進行三維重建，並配合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Kalman 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濾波器及魚眼估計方法，得出具穩定性之完整骨架。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just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EFF647B-D6C8-4F7A-BAE2-208920B3656C}"/>
              </a:ext>
            </a:extLst>
          </p:cNvPr>
          <p:cNvGrpSpPr/>
          <p:nvPr/>
        </p:nvGrpSpPr>
        <p:grpSpPr>
          <a:xfrm>
            <a:off x="11432540" y="18425874"/>
            <a:ext cx="7931751" cy="8190546"/>
            <a:chOff x="11196845" y="16206106"/>
            <a:chExt cx="7931751" cy="8190546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761813E-B67B-4F57-9FD1-04F080C44A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53" t="3668"/>
            <a:stretch/>
          </p:blipFill>
          <p:spPr>
            <a:xfrm>
              <a:off x="11196845" y="16206106"/>
              <a:ext cx="7931751" cy="7779964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814E7C3-FDDF-498E-8CF3-D4780D35CE0D}"/>
                </a:ext>
              </a:extLst>
            </p:cNvPr>
            <p:cNvSpPr txBox="1"/>
            <p:nvPr/>
          </p:nvSpPr>
          <p:spPr>
            <a:xfrm>
              <a:off x="13765446" y="23996542"/>
              <a:ext cx="27945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圖５、</a:t>
              </a:r>
              <a:r>
                <a:rPr lang="en-US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zh-TW" altLang="en-US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３</a:t>
              </a:r>
              <a:r>
                <a:rPr lang="en-US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rPr>
                <a:t>D</a:t>
              </a:r>
              <a:r>
                <a: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辨</a:t>
              </a:r>
              <a:r>
                <a:rPr lang="zh-TW" altLang="en-US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識結果</a:t>
              </a:r>
              <a:r>
                <a: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圖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877F85B-49E1-4900-8021-83593EC8F1D3}"/>
              </a:ext>
            </a:extLst>
          </p:cNvPr>
          <p:cNvGrpSpPr/>
          <p:nvPr/>
        </p:nvGrpSpPr>
        <p:grpSpPr>
          <a:xfrm>
            <a:off x="7421956" y="8634492"/>
            <a:ext cx="12051350" cy="6838140"/>
            <a:chOff x="7421956" y="8634492"/>
            <a:chExt cx="12051350" cy="6838140"/>
          </a:xfrm>
        </p:grpSpPr>
        <p:graphicFrame>
          <p:nvGraphicFramePr>
            <p:cNvPr id="20" name="物件 19">
              <a:extLst>
                <a:ext uri="{FF2B5EF4-FFF2-40B4-BE49-F238E27FC236}">
                  <a16:creationId xmlns:a16="http://schemas.microsoft.com/office/drawing/2014/main" id="{4B9BD5DC-8E2D-46D7-BAA6-EB6C9C3654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804824"/>
                </p:ext>
              </p:extLst>
            </p:nvPr>
          </p:nvGraphicFramePr>
          <p:xfrm>
            <a:off x="7421956" y="8634492"/>
            <a:ext cx="12051350" cy="6429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Visio" r:id="rId5" imgW="16596745" imgH="8854669" progId="Visio.Drawing.15">
                    <p:embed/>
                  </p:oleObj>
                </mc:Choice>
                <mc:Fallback>
                  <p:oleObj name="Visio" r:id="rId5" imgW="16596745" imgH="8854669" progId="Visio.Drawing.1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21956" y="8634492"/>
                          <a:ext cx="12051350" cy="642969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2175B48-E08A-461E-99C5-EABB7947C7AC}"/>
                </a:ext>
              </a:extLst>
            </p:cNvPr>
            <p:cNvSpPr txBox="1"/>
            <p:nvPr/>
          </p:nvSpPr>
          <p:spPr>
            <a:xfrm>
              <a:off x="12126770" y="15072522"/>
              <a:ext cx="28995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圖１、專題系統流程圖</a:t>
              </a: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8352F1-A072-4EE8-A0E7-FB58BF3EEBF7}"/>
              </a:ext>
            </a:extLst>
          </p:cNvPr>
          <p:cNvSpPr txBox="1"/>
          <p:nvPr/>
        </p:nvSpPr>
        <p:spPr>
          <a:xfrm>
            <a:off x="11441285" y="15891282"/>
            <a:ext cx="79317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圖３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是由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橫軸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疊代次數（單位：百萬）與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縱軸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誤差（單位：像素）所作，並且得出相當準確的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的標點辨識結果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97104010-B789-4032-B4E1-8F2A8CB183F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3" t="28660" r="22011" b="32521"/>
          <a:stretch/>
        </p:blipFill>
        <p:spPr>
          <a:xfrm>
            <a:off x="2334580" y="11708301"/>
            <a:ext cx="4680559" cy="275732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C016D68-231D-4A9D-A473-80FF89CB7552}"/>
              </a:ext>
            </a:extLst>
          </p:cNvPr>
          <p:cNvSpPr txBox="1"/>
          <p:nvPr/>
        </p:nvSpPr>
        <p:spPr>
          <a:xfrm>
            <a:off x="2402437" y="15039297"/>
            <a:ext cx="2899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圖２</a:t>
            </a:r>
            <a:r>
              <a:rPr lang="zh-TW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深度學習網路的誤差評估資料。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藉由對比使用者提供之部位座標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圓點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與現有模型所提出之部位預測座標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十字點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，可以看出現有模型對於部位偵測的準確度與平均誤差。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A13519F-4D8A-4719-B745-968EEB12EAAD}"/>
              </a:ext>
            </a:extLst>
          </p:cNvPr>
          <p:cNvSpPr txBox="1"/>
          <p:nvPr/>
        </p:nvSpPr>
        <p:spPr>
          <a:xfrm>
            <a:off x="2334580" y="14489329"/>
            <a:ext cx="470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圖２</a:t>
            </a:r>
            <a:r>
              <a:rPr lang="zh-TW" altLang="zh-TW" sz="20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、誤差評估圖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240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416</TotalTime>
  <Words>537</Words>
  <Application>Microsoft Office PowerPoint</Application>
  <PresentationFormat>自訂</PresentationFormat>
  <Paragraphs>28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細明體</vt:lpstr>
      <vt:lpstr>微軟正黑體</vt:lpstr>
      <vt:lpstr>標楷體</vt:lpstr>
      <vt:lpstr>Arial</vt:lpstr>
      <vt:lpstr>Century Gothic</vt:lpstr>
      <vt:lpstr>Times New Roman</vt:lpstr>
      <vt:lpstr>Wingdings 3</vt:lpstr>
      <vt:lpstr>離子</vt:lpstr>
      <vt:lpstr>Visio</vt:lpstr>
      <vt:lpstr>比奇堡天眼  以深度學習建立魚的立體輪廓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比奇堡天眼</dc:title>
  <dc:creator>黃湘庭</dc:creator>
  <cp:lastModifiedBy>星野幸美</cp:lastModifiedBy>
  <cp:revision>20</cp:revision>
  <dcterms:created xsi:type="dcterms:W3CDTF">2021-12-03T01:05:00Z</dcterms:created>
  <dcterms:modified xsi:type="dcterms:W3CDTF">2021-12-07T01:19:15Z</dcterms:modified>
</cp:coreProperties>
</file>