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4"/>
  </p:notesMasterIdLst>
  <p:sldIdLst>
    <p:sldId id="256" r:id="rId2"/>
    <p:sldId id="262" r:id="rId3"/>
    <p:sldId id="257" r:id="rId4"/>
    <p:sldId id="266" r:id="rId5"/>
    <p:sldId id="259" r:id="rId6"/>
    <p:sldId id="269" r:id="rId7"/>
    <p:sldId id="270" r:id="rId8"/>
    <p:sldId id="260" r:id="rId9"/>
    <p:sldId id="261" r:id="rId10"/>
    <p:sldId id="267" r:id="rId11"/>
    <p:sldId id="263"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山本桜子" initials="山本桜子" lastIdx="2" clrIdx="0">
    <p:extLst>
      <p:ext uri="{19B8F6BF-5375-455C-9EA6-DF929625EA0E}">
        <p15:presenceInfo xmlns:p15="http://schemas.microsoft.com/office/powerpoint/2012/main" userId="77089d226f6e42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1F2"/>
    <a:srgbClr val="CCECFF"/>
    <a:srgbClr val="99CCFF"/>
    <a:srgbClr val="33CCFF"/>
    <a:srgbClr val="FFCCFF"/>
    <a:srgbClr val="FF99FF"/>
    <a:srgbClr val="FFFF99"/>
    <a:srgbClr val="FF9966"/>
    <a:srgbClr val="FF6600"/>
    <a:srgbClr val="FBFB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3" autoAdjust="0"/>
    <p:restoredTop sz="82183" autoAdjust="0"/>
  </p:normalViewPr>
  <p:slideViewPr>
    <p:cSldViewPr snapToGrid="0">
      <p:cViewPr varScale="1">
        <p:scale>
          <a:sx n="59" d="100"/>
          <a:sy n="59"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CA095-975E-4B13-95D5-540F2747E03F}" type="datetimeFigureOut">
              <a:rPr kumimoji="1" lang="ja-JP" altLang="en-US" smtClean="0"/>
              <a:t>2018/2/1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8D4566-30B8-42F3-B1B7-E04735697F79}" type="slidenum">
              <a:rPr kumimoji="1" lang="ja-JP" altLang="en-US" smtClean="0"/>
              <a:t>‹#›</a:t>
            </a:fld>
            <a:endParaRPr kumimoji="1" lang="ja-JP" altLang="en-US"/>
          </a:p>
        </p:txBody>
      </p:sp>
    </p:spTree>
    <p:extLst>
      <p:ext uri="{BB962C8B-B14F-4D97-AF65-F5344CB8AC3E}">
        <p14:creationId xmlns:p14="http://schemas.microsoft.com/office/powerpoint/2010/main" val="22285773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F8D4566-30B8-42F3-B1B7-E04735697F79}" type="slidenum">
              <a:rPr kumimoji="1" lang="ja-JP" altLang="en-US" smtClean="0"/>
              <a:t>1</a:t>
            </a:fld>
            <a:endParaRPr kumimoji="1" lang="ja-JP" altLang="en-US"/>
          </a:p>
        </p:txBody>
      </p:sp>
    </p:spTree>
    <p:extLst>
      <p:ext uri="{BB962C8B-B14F-4D97-AF65-F5344CB8AC3E}">
        <p14:creationId xmlns:p14="http://schemas.microsoft.com/office/powerpoint/2010/main" val="3517085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F8D4566-30B8-42F3-B1B7-E04735697F79}" type="slidenum">
              <a:rPr kumimoji="1" lang="ja-JP" altLang="en-US" smtClean="0"/>
              <a:t>3</a:t>
            </a:fld>
            <a:endParaRPr kumimoji="1" lang="ja-JP" altLang="en-US"/>
          </a:p>
        </p:txBody>
      </p:sp>
    </p:spTree>
    <p:extLst>
      <p:ext uri="{BB962C8B-B14F-4D97-AF65-F5344CB8AC3E}">
        <p14:creationId xmlns:p14="http://schemas.microsoft.com/office/powerpoint/2010/main" val="1583930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Laravel</a:t>
            </a:r>
            <a:r>
              <a:rPr kumimoji="1" lang="ja-JP" altLang="en-US" dirty="0"/>
              <a:t>の階層構造を見せる　●</a:t>
            </a:r>
            <a:endParaRPr kumimoji="1" lang="en-US" altLang="ja-JP" dirty="0"/>
          </a:p>
          <a:p>
            <a:r>
              <a:rPr kumimoji="1" lang="en-US" altLang="ja-JP" dirty="0"/>
              <a:t>Git</a:t>
            </a:r>
            <a:r>
              <a:rPr kumimoji="1" lang="ja-JP" altLang="en-US" dirty="0"/>
              <a:t>の説明をする</a:t>
            </a:r>
            <a:endParaRPr kumimoji="1" lang="en-US" altLang="ja-JP" dirty="0"/>
          </a:p>
          <a:p>
            <a:r>
              <a:rPr kumimoji="1" lang="en-US" altLang="ja-JP" dirty="0"/>
              <a:t>GitHub</a:t>
            </a:r>
            <a:r>
              <a:rPr kumimoji="1" lang="ja-JP" altLang="en-US" dirty="0"/>
              <a:t>の説明と利用方法を話す　●</a:t>
            </a:r>
            <a:endParaRPr kumimoji="1" lang="en-US" altLang="ja-JP" dirty="0"/>
          </a:p>
          <a:p>
            <a:r>
              <a:rPr kumimoji="1" lang="en-US" altLang="ja-JP" dirty="0" err="1"/>
              <a:t>GitBash</a:t>
            </a:r>
            <a:r>
              <a:rPr kumimoji="1" lang="ja-JP" altLang="en-US" dirty="0"/>
              <a:t>の説明と見せる　●</a:t>
            </a:r>
            <a:endParaRPr kumimoji="1" lang="en-US" altLang="ja-JP" dirty="0"/>
          </a:p>
          <a:p>
            <a:r>
              <a:rPr kumimoji="1" lang="en-US" altLang="ja-JP" dirty="0" err="1"/>
              <a:t>SourceTree</a:t>
            </a:r>
            <a:r>
              <a:rPr kumimoji="1" lang="ja-JP" altLang="en-US" dirty="0"/>
              <a:t>の説明と見せる　●</a:t>
            </a:r>
            <a:endParaRPr kumimoji="1" lang="en-US" altLang="ja-JP" dirty="0"/>
          </a:p>
          <a:p>
            <a:r>
              <a:rPr kumimoji="1" lang="en-US" altLang="ja-JP" dirty="0"/>
              <a:t>Composer</a:t>
            </a:r>
            <a:r>
              <a:rPr kumimoji="1" lang="ja-JP" altLang="en-US" dirty="0"/>
              <a:t>の説明</a:t>
            </a:r>
            <a:endParaRPr kumimoji="1" lang="en-US" altLang="ja-JP" dirty="0"/>
          </a:p>
          <a:p>
            <a:r>
              <a:rPr kumimoji="1" lang="en-US" altLang="ja-JP" dirty="0" err="1"/>
              <a:t>Brade</a:t>
            </a:r>
            <a:r>
              <a:rPr kumimoji="1" lang="ja-JP" altLang="en-US" dirty="0"/>
              <a:t>の説明</a:t>
            </a:r>
            <a:endParaRPr kumimoji="1" lang="en-US" altLang="ja-JP" dirty="0"/>
          </a:p>
          <a:p>
            <a:r>
              <a:rPr kumimoji="1" lang="en-US" altLang="ja-JP" dirty="0"/>
              <a:t>Font Awesome</a:t>
            </a:r>
            <a:r>
              <a:rPr kumimoji="1" lang="ja-JP" altLang="en-US" dirty="0"/>
              <a:t>の説明と見せる　●</a:t>
            </a:r>
            <a:endParaRPr kumimoji="1" lang="en-US" altLang="ja-JP" dirty="0"/>
          </a:p>
        </p:txBody>
      </p:sp>
      <p:sp>
        <p:nvSpPr>
          <p:cNvPr id="4" name="スライド番号プレースホルダー 3"/>
          <p:cNvSpPr>
            <a:spLocks noGrp="1"/>
          </p:cNvSpPr>
          <p:nvPr>
            <p:ph type="sldNum" sz="quarter" idx="10"/>
          </p:nvPr>
        </p:nvSpPr>
        <p:spPr/>
        <p:txBody>
          <a:bodyPr/>
          <a:lstStyle/>
          <a:p>
            <a:fld id="{9F8D4566-30B8-42F3-B1B7-E04735697F79}" type="slidenum">
              <a:rPr kumimoji="1" lang="ja-JP" altLang="en-US" smtClean="0"/>
              <a:t>5</a:t>
            </a:fld>
            <a:endParaRPr kumimoji="1" lang="ja-JP" altLang="en-US"/>
          </a:p>
        </p:txBody>
      </p:sp>
    </p:spTree>
    <p:extLst>
      <p:ext uri="{BB962C8B-B14F-4D97-AF65-F5344CB8AC3E}">
        <p14:creationId xmlns:p14="http://schemas.microsoft.com/office/powerpoint/2010/main" val="371019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Laravel</a:t>
            </a:r>
            <a:r>
              <a:rPr kumimoji="1" lang="ja-JP" altLang="en-US" dirty="0"/>
              <a:t>の階層構造を見せる　●</a:t>
            </a:r>
            <a:endParaRPr kumimoji="1" lang="en-US" altLang="ja-JP" dirty="0"/>
          </a:p>
          <a:p>
            <a:r>
              <a:rPr kumimoji="1" lang="en-US" altLang="ja-JP" dirty="0"/>
              <a:t>Git</a:t>
            </a:r>
            <a:r>
              <a:rPr kumimoji="1" lang="ja-JP" altLang="en-US" dirty="0"/>
              <a:t>の説明をする</a:t>
            </a:r>
            <a:endParaRPr kumimoji="1" lang="en-US" altLang="ja-JP" dirty="0"/>
          </a:p>
          <a:p>
            <a:r>
              <a:rPr kumimoji="1" lang="en-US" altLang="ja-JP" dirty="0"/>
              <a:t>GitHub</a:t>
            </a:r>
            <a:r>
              <a:rPr kumimoji="1" lang="ja-JP" altLang="en-US" dirty="0"/>
              <a:t>の説明と利用方法を話す　●</a:t>
            </a:r>
            <a:endParaRPr kumimoji="1" lang="en-US" altLang="ja-JP" dirty="0"/>
          </a:p>
          <a:p>
            <a:r>
              <a:rPr kumimoji="1" lang="en-US" altLang="ja-JP" dirty="0" err="1"/>
              <a:t>GitBash</a:t>
            </a:r>
            <a:r>
              <a:rPr kumimoji="1" lang="ja-JP" altLang="en-US" dirty="0"/>
              <a:t>の説明と見せる　●</a:t>
            </a:r>
            <a:endParaRPr kumimoji="1" lang="en-US" altLang="ja-JP" dirty="0"/>
          </a:p>
          <a:p>
            <a:r>
              <a:rPr kumimoji="1" lang="en-US" altLang="ja-JP" dirty="0" err="1"/>
              <a:t>SourceTree</a:t>
            </a:r>
            <a:r>
              <a:rPr kumimoji="1" lang="ja-JP" altLang="en-US" dirty="0"/>
              <a:t>の説明と見せる　●</a:t>
            </a:r>
            <a:endParaRPr kumimoji="1" lang="en-US" altLang="ja-JP" dirty="0"/>
          </a:p>
          <a:p>
            <a:r>
              <a:rPr kumimoji="1" lang="en-US" altLang="ja-JP" dirty="0"/>
              <a:t>Composer</a:t>
            </a:r>
            <a:r>
              <a:rPr kumimoji="1" lang="ja-JP" altLang="en-US" dirty="0"/>
              <a:t>の説明</a:t>
            </a:r>
            <a:endParaRPr kumimoji="1" lang="en-US" altLang="ja-JP" dirty="0"/>
          </a:p>
          <a:p>
            <a:r>
              <a:rPr kumimoji="1" lang="en-US" altLang="ja-JP" dirty="0" err="1"/>
              <a:t>Brade</a:t>
            </a:r>
            <a:r>
              <a:rPr kumimoji="1" lang="ja-JP" altLang="en-US" dirty="0"/>
              <a:t>の説明</a:t>
            </a:r>
            <a:endParaRPr kumimoji="1" lang="en-US" altLang="ja-JP" dirty="0"/>
          </a:p>
          <a:p>
            <a:r>
              <a:rPr kumimoji="1" lang="en-US" altLang="ja-JP" dirty="0"/>
              <a:t>Font Awesome</a:t>
            </a:r>
            <a:r>
              <a:rPr kumimoji="1" lang="ja-JP" altLang="en-US" dirty="0"/>
              <a:t>の説明と見せる　●</a:t>
            </a:r>
            <a:endParaRPr kumimoji="1" lang="en-US" altLang="ja-JP" dirty="0"/>
          </a:p>
        </p:txBody>
      </p:sp>
      <p:sp>
        <p:nvSpPr>
          <p:cNvPr id="4" name="スライド番号プレースホルダー 3"/>
          <p:cNvSpPr>
            <a:spLocks noGrp="1"/>
          </p:cNvSpPr>
          <p:nvPr>
            <p:ph type="sldNum" sz="quarter" idx="10"/>
          </p:nvPr>
        </p:nvSpPr>
        <p:spPr/>
        <p:txBody>
          <a:bodyPr/>
          <a:lstStyle/>
          <a:p>
            <a:fld id="{9F8D4566-30B8-42F3-B1B7-E04735697F79}" type="slidenum">
              <a:rPr kumimoji="1" lang="ja-JP" altLang="en-US" smtClean="0"/>
              <a:t>6</a:t>
            </a:fld>
            <a:endParaRPr kumimoji="1" lang="ja-JP" altLang="en-US"/>
          </a:p>
        </p:txBody>
      </p:sp>
    </p:spTree>
    <p:extLst>
      <p:ext uri="{BB962C8B-B14F-4D97-AF65-F5344CB8AC3E}">
        <p14:creationId xmlns:p14="http://schemas.microsoft.com/office/powerpoint/2010/main" val="418173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Laravel</a:t>
            </a:r>
            <a:r>
              <a:rPr kumimoji="1" lang="ja-JP" altLang="en-US" dirty="0"/>
              <a:t>の階層構造を見せる　●</a:t>
            </a:r>
            <a:endParaRPr kumimoji="1" lang="en-US" altLang="ja-JP" dirty="0"/>
          </a:p>
          <a:p>
            <a:r>
              <a:rPr kumimoji="1" lang="en-US" altLang="ja-JP" dirty="0"/>
              <a:t>Git</a:t>
            </a:r>
            <a:r>
              <a:rPr kumimoji="1" lang="ja-JP" altLang="en-US" dirty="0"/>
              <a:t>の説明をする</a:t>
            </a:r>
            <a:endParaRPr kumimoji="1" lang="en-US" altLang="ja-JP" dirty="0"/>
          </a:p>
          <a:p>
            <a:r>
              <a:rPr kumimoji="1" lang="en-US" altLang="ja-JP" dirty="0"/>
              <a:t>GitHub</a:t>
            </a:r>
            <a:r>
              <a:rPr kumimoji="1" lang="ja-JP" altLang="en-US" dirty="0"/>
              <a:t>の説明と利用方法を話す　●</a:t>
            </a:r>
            <a:endParaRPr kumimoji="1" lang="en-US" altLang="ja-JP" dirty="0"/>
          </a:p>
          <a:p>
            <a:r>
              <a:rPr kumimoji="1" lang="en-US" altLang="ja-JP" dirty="0" err="1"/>
              <a:t>GitBash</a:t>
            </a:r>
            <a:r>
              <a:rPr kumimoji="1" lang="ja-JP" altLang="en-US" dirty="0"/>
              <a:t>の説明と見せる　●</a:t>
            </a:r>
            <a:endParaRPr kumimoji="1" lang="en-US" altLang="ja-JP" dirty="0"/>
          </a:p>
          <a:p>
            <a:r>
              <a:rPr kumimoji="1" lang="en-US" altLang="ja-JP" dirty="0" err="1"/>
              <a:t>SourceTree</a:t>
            </a:r>
            <a:r>
              <a:rPr kumimoji="1" lang="ja-JP" altLang="en-US" dirty="0"/>
              <a:t>の説明と見せる　●</a:t>
            </a:r>
            <a:endParaRPr kumimoji="1" lang="en-US" altLang="ja-JP" dirty="0"/>
          </a:p>
          <a:p>
            <a:r>
              <a:rPr kumimoji="1" lang="en-US" altLang="ja-JP" dirty="0"/>
              <a:t>Composer</a:t>
            </a:r>
            <a:r>
              <a:rPr kumimoji="1" lang="ja-JP" altLang="en-US" dirty="0"/>
              <a:t>の説明</a:t>
            </a:r>
            <a:endParaRPr kumimoji="1" lang="en-US" altLang="ja-JP" dirty="0"/>
          </a:p>
          <a:p>
            <a:r>
              <a:rPr kumimoji="1" lang="en-US" altLang="ja-JP" dirty="0" err="1"/>
              <a:t>Brade</a:t>
            </a:r>
            <a:r>
              <a:rPr kumimoji="1" lang="ja-JP" altLang="en-US" dirty="0"/>
              <a:t>の説明</a:t>
            </a:r>
            <a:endParaRPr kumimoji="1" lang="en-US" altLang="ja-JP" dirty="0"/>
          </a:p>
          <a:p>
            <a:r>
              <a:rPr kumimoji="1" lang="en-US" altLang="ja-JP" dirty="0"/>
              <a:t>Font Awesome</a:t>
            </a:r>
            <a:r>
              <a:rPr kumimoji="1" lang="ja-JP" altLang="en-US" dirty="0"/>
              <a:t>の説明と見せる　●</a:t>
            </a:r>
            <a:endParaRPr kumimoji="1" lang="en-US" altLang="ja-JP" dirty="0"/>
          </a:p>
        </p:txBody>
      </p:sp>
      <p:sp>
        <p:nvSpPr>
          <p:cNvPr id="4" name="スライド番号プレースホルダー 3"/>
          <p:cNvSpPr>
            <a:spLocks noGrp="1"/>
          </p:cNvSpPr>
          <p:nvPr>
            <p:ph type="sldNum" sz="quarter" idx="10"/>
          </p:nvPr>
        </p:nvSpPr>
        <p:spPr/>
        <p:txBody>
          <a:bodyPr/>
          <a:lstStyle/>
          <a:p>
            <a:fld id="{9F8D4566-30B8-42F3-B1B7-E04735697F79}" type="slidenum">
              <a:rPr kumimoji="1" lang="ja-JP" altLang="en-US" smtClean="0"/>
              <a:t>7</a:t>
            </a:fld>
            <a:endParaRPr kumimoji="1" lang="ja-JP" altLang="en-US"/>
          </a:p>
        </p:txBody>
      </p:sp>
    </p:spTree>
    <p:extLst>
      <p:ext uri="{BB962C8B-B14F-4D97-AF65-F5344CB8AC3E}">
        <p14:creationId xmlns:p14="http://schemas.microsoft.com/office/powerpoint/2010/main" val="2864278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F8D4566-30B8-42F3-B1B7-E04735697F79}" type="slidenum">
              <a:rPr kumimoji="1" lang="ja-JP" altLang="en-US" smtClean="0"/>
              <a:t>11</a:t>
            </a:fld>
            <a:endParaRPr kumimoji="1" lang="ja-JP" altLang="en-US"/>
          </a:p>
        </p:txBody>
      </p:sp>
    </p:spTree>
    <p:extLst>
      <p:ext uri="{BB962C8B-B14F-4D97-AF65-F5344CB8AC3E}">
        <p14:creationId xmlns:p14="http://schemas.microsoft.com/office/powerpoint/2010/main" val="2932275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3848785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377848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F82FFC-4DCA-4346-8F7F-00416F92E205}"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0217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1328065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F82FFC-4DCA-4346-8F7F-00416F92E205}"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8661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3930359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1249522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254708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144057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2833084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4095863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96808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163652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3687257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2236207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5D9FBE0-52DA-4608-B6A1-19BCF797002B}" type="datetimeFigureOut">
              <a:rPr kumimoji="1" lang="ja-JP" altLang="en-US" smtClean="0"/>
              <a:t>2018/2/1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427183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5D9FBE0-52DA-4608-B6A1-19BCF797002B}" type="datetimeFigureOut">
              <a:rPr kumimoji="1" lang="ja-JP" altLang="en-US" smtClean="0"/>
              <a:t>2018/2/1</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190963749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9A2C02-9B8B-4B77-9404-8A31C320D119}"/>
              </a:ext>
            </a:extLst>
          </p:cNvPr>
          <p:cNvSpPr>
            <a:spLocks noGrp="1"/>
          </p:cNvSpPr>
          <p:nvPr>
            <p:ph type="ctrTitle"/>
          </p:nvPr>
        </p:nvSpPr>
        <p:spPr/>
        <p:txBody>
          <a:bodyPr>
            <a:normAutofit/>
          </a:bodyPr>
          <a:lstStyle/>
          <a:p>
            <a:r>
              <a:rPr kumimoji="1" lang="ja-JP" altLang="en-US" sz="9600" dirty="0"/>
              <a:t>高速案内</a:t>
            </a:r>
          </a:p>
        </p:txBody>
      </p:sp>
      <p:sp>
        <p:nvSpPr>
          <p:cNvPr id="3" name="サブタイトル 2">
            <a:extLst>
              <a:ext uri="{FF2B5EF4-FFF2-40B4-BE49-F238E27FC236}">
                <a16:creationId xmlns:a16="http://schemas.microsoft.com/office/drawing/2014/main" id="{1C18E357-0E2B-47BE-875C-DF81B5908F62}"/>
              </a:ext>
            </a:extLst>
          </p:cNvPr>
          <p:cNvSpPr>
            <a:spLocks noGrp="1"/>
          </p:cNvSpPr>
          <p:nvPr>
            <p:ph type="subTitle" idx="1"/>
          </p:nvPr>
        </p:nvSpPr>
        <p:spPr>
          <a:xfrm>
            <a:off x="8098970" y="4777379"/>
            <a:ext cx="3405641" cy="1126283"/>
          </a:xfrm>
        </p:spPr>
        <p:txBody>
          <a:bodyPr>
            <a:normAutofit fontScale="85000" lnSpcReduction="10000"/>
          </a:bodyPr>
          <a:lstStyle/>
          <a:p>
            <a:pPr algn="dist"/>
            <a:r>
              <a:rPr kumimoji="1" lang="en-US" altLang="ja-JP" sz="2800" dirty="0">
                <a:latin typeface="+mn-ea"/>
              </a:rPr>
              <a:t>E16C1002</a:t>
            </a:r>
            <a:r>
              <a:rPr kumimoji="1" lang="ja-JP" altLang="en-US" sz="2800" dirty="0">
                <a:latin typeface="+mn-ea"/>
              </a:rPr>
              <a:t>　山本 桜子</a:t>
            </a:r>
            <a:endParaRPr kumimoji="1" lang="en-US" altLang="ja-JP" sz="2800" dirty="0">
              <a:latin typeface="+mn-ea"/>
            </a:endParaRPr>
          </a:p>
          <a:p>
            <a:r>
              <a:rPr lang="en-US" altLang="ja-JP" sz="2800" dirty="0">
                <a:latin typeface="+mn-ea"/>
              </a:rPr>
              <a:t>E16C1020</a:t>
            </a:r>
            <a:r>
              <a:rPr lang="ja-JP" altLang="en-US" sz="2800" dirty="0">
                <a:latin typeface="+mn-ea"/>
              </a:rPr>
              <a:t>　 西田  絢</a:t>
            </a:r>
            <a:endParaRPr kumimoji="1" lang="ja-JP" altLang="en-US" sz="2800" dirty="0">
              <a:latin typeface="+mn-ea"/>
            </a:endParaRPr>
          </a:p>
        </p:txBody>
      </p:sp>
    </p:spTree>
    <p:extLst>
      <p:ext uri="{BB962C8B-B14F-4D97-AF65-F5344CB8AC3E}">
        <p14:creationId xmlns:p14="http://schemas.microsoft.com/office/powerpoint/2010/main" val="109894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高速案内の仕様</a:t>
            </a:r>
            <a:r>
              <a:rPr kumimoji="1" lang="en-US" altLang="ja-JP" sz="4000" dirty="0"/>
              <a:t>+</a:t>
            </a:r>
            <a:r>
              <a:rPr kumimoji="1" lang="ja-JP" altLang="en-US" sz="4000" dirty="0"/>
              <a:t>＠</a:t>
            </a:r>
          </a:p>
        </p:txBody>
      </p:sp>
      <p:sp>
        <p:nvSpPr>
          <p:cNvPr id="3" name="テキスト ボックス 2">
            <a:extLst>
              <a:ext uri="{FF2B5EF4-FFF2-40B4-BE49-F238E27FC236}">
                <a16:creationId xmlns:a16="http://schemas.microsoft.com/office/drawing/2014/main" id="{F78D868C-CEA0-4E1A-A5C2-E88C3804E4F7}"/>
              </a:ext>
            </a:extLst>
          </p:cNvPr>
          <p:cNvSpPr txBox="1"/>
          <p:nvPr/>
        </p:nvSpPr>
        <p:spPr>
          <a:xfrm>
            <a:off x="578269" y="1595021"/>
            <a:ext cx="11613732" cy="4832092"/>
          </a:xfrm>
          <a:prstGeom prst="rect">
            <a:avLst/>
          </a:prstGeom>
          <a:noFill/>
        </p:spPr>
        <p:txBody>
          <a:bodyPr wrap="square" rtlCol="0">
            <a:spAutoFit/>
          </a:bodyPr>
          <a:lstStyle/>
          <a:p>
            <a:r>
              <a:rPr kumimoji="1" lang="en-US" altLang="ja-JP" sz="2800" b="1" u="sng" dirty="0"/>
              <a:t>Ex</a:t>
            </a:r>
            <a:r>
              <a:rPr kumimoji="1" lang="ja-JP" altLang="en-US" sz="2800" b="1" u="sng" dirty="0"/>
              <a:t>　時間があったら実装したかったもの</a:t>
            </a:r>
            <a:endParaRPr kumimoji="1" lang="en-US" altLang="ja-JP" sz="2800" b="1" u="sng" dirty="0"/>
          </a:p>
          <a:p>
            <a:endParaRPr kumimoji="1" lang="en-US" altLang="ja-JP" sz="2800" b="1" u="sng" dirty="0"/>
          </a:p>
          <a:p>
            <a:r>
              <a:rPr kumimoji="1" lang="ja-JP" altLang="en-US" sz="2800" dirty="0"/>
              <a:t>・高速道路だけではなく、新幹線や電車、高速バス等も調べられるよう</a:t>
            </a:r>
            <a:endParaRPr kumimoji="1" lang="en-US" altLang="ja-JP" sz="2800" dirty="0"/>
          </a:p>
          <a:p>
            <a:r>
              <a:rPr kumimoji="1" lang="ja-JP" altLang="en-US" sz="2800" dirty="0"/>
              <a:t>　新規ページ増設</a:t>
            </a:r>
            <a:endParaRPr kumimoji="1" lang="en-US" altLang="ja-JP" sz="2800" dirty="0"/>
          </a:p>
          <a:p>
            <a:endParaRPr kumimoji="1" lang="en-US" altLang="ja-JP" sz="2800" dirty="0"/>
          </a:p>
          <a:p>
            <a:r>
              <a:rPr kumimoji="1" lang="ja-JP" altLang="en-US" sz="2800" dirty="0"/>
              <a:t>・天気表示フィールドに日付指定の追加</a:t>
            </a:r>
            <a:endParaRPr kumimoji="1" lang="en-US" altLang="ja-JP" sz="2800" dirty="0"/>
          </a:p>
          <a:p>
            <a:endParaRPr kumimoji="1" lang="en-US" altLang="ja-JP" sz="2800" dirty="0"/>
          </a:p>
          <a:p>
            <a:r>
              <a:rPr kumimoji="1" lang="ja-JP" altLang="en-US" sz="2800" dirty="0"/>
              <a:t>・目的地の</a:t>
            </a:r>
            <a:r>
              <a:rPr kumimoji="1" lang="en-US" altLang="ja-JP" sz="2800" dirty="0"/>
              <a:t>IC</a:t>
            </a:r>
            <a:r>
              <a:rPr kumimoji="1" lang="ja-JP" altLang="en-US" sz="2800" dirty="0"/>
              <a:t>周辺のグルメ情報や宿情報表示</a:t>
            </a:r>
            <a:endParaRPr kumimoji="1" lang="en-US" altLang="ja-JP" sz="2800" dirty="0"/>
          </a:p>
          <a:p>
            <a:endParaRPr kumimoji="1" lang="en-US" altLang="ja-JP" sz="2800" dirty="0"/>
          </a:p>
          <a:p>
            <a:r>
              <a:rPr kumimoji="1" lang="ja-JP" altLang="en-US" sz="2800" dirty="0"/>
              <a:t>・スマートフォンやパソコン等、どの媒体でも快適に閲覧できるよう、</a:t>
            </a:r>
            <a:endParaRPr kumimoji="1" lang="en-US" altLang="ja-JP" sz="2800" dirty="0"/>
          </a:p>
          <a:p>
            <a:r>
              <a:rPr kumimoji="1" lang="ja-JP" altLang="en-US" sz="2800" dirty="0"/>
              <a:t>　通信時の画面サイズにより</a:t>
            </a:r>
            <a:r>
              <a:rPr kumimoji="1" lang="en-US" altLang="ja-JP" sz="2800" dirty="0"/>
              <a:t>CSS</a:t>
            </a:r>
            <a:r>
              <a:rPr kumimoji="1" lang="ja-JP" altLang="en-US" sz="2800" dirty="0"/>
              <a:t>を書き換えるプログラム</a:t>
            </a:r>
            <a:endParaRPr kumimoji="1" lang="en-US" altLang="ja-JP" sz="2800" dirty="0"/>
          </a:p>
        </p:txBody>
      </p:sp>
    </p:spTree>
    <p:extLst>
      <p:ext uri="{BB962C8B-B14F-4D97-AF65-F5344CB8AC3E}">
        <p14:creationId xmlns:p14="http://schemas.microsoft.com/office/powerpoint/2010/main" val="1301447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感想とまとめ</a:t>
            </a:r>
          </a:p>
        </p:txBody>
      </p:sp>
      <p:grpSp>
        <p:nvGrpSpPr>
          <p:cNvPr id="6" name="グループ化 5">
            <a:extLst>
              <a:ext uri="{FF2B5EF4-FFF2-40B4-BE49-F238E27FC236}">
                <a16:creationId xmlns:a16="http://schemas.microsoft.com/office/drawing/2014/main" id="{DC9E22C8-D185-4E81-9C5B-5793ECC7B3A9}"/>
              </a:ext>
            </a:extLst>
          </p:cNvPr>
          <p:cNvGrpSpPr/>
          <p:nvPr/>
        </p:nvGrpSpPr>
        <p:grpSpPr>
          <a:xfrm>
            <a:off x="1229241" y="2841859"/>
            <a:ext cx="1110342" cy="1653941"/>
            <a:chOff x="1654629" y="1958055"/>
            <a:chExt cx="1110342" cy="1656002"/>
          </a:xfrm>
          <a:solidFill>
            <a:srgbClr val="FF9966"/>
          </a:solidFill>
          <a:effectLst>
            <a:glow rad="139700">
              <a:schemeClr val="accent1">
                <a:satMod val="175000"/>
                <a:alpha val="40000"/>
              </a:schemeClr>
            </a:glow>
          </a:effectLst>
        </p:grpSpPr>
        <p:sp>
          <p:nvSpPr>
            <p:cNvPr id="7" name="二等辺三角形 6">
              <a:extLst>
                <a:ext uri="{FF2B5EF4-FFF2-40B4-BE49-F238E27FC236}">
                  <a16:creationId xmlns:a16="http://schemas.microsoft.com/office/drawing/2014/main" id="{003B6351-D632-46D0-A1D0-220792DB5B78}"/>
                </a:ext>
              </a:extLst>
            </p:cNvPr>
            <p:cNvSpPr/>
            <p:nvPr/>
          </p:nvSpPr>
          <p:spPr>
            <a:xfrm>
              <a:off x="1654629" y="2373086"/>
              <a:ext cx="1110342" cy="1240971"/>
            </a:xfrm>
            <a:prstGeom prst="triangl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47DD24AC-A4C7-46EE-B1EB-30DD0E814D19}"/>
                </a:ext>
              </a:extLst>
            </p:cNvPr>
            <p:cNvSpPr/>
            <p:nvPr/>
          </p:nvSpPr>
          <p:spPr>
            <a:xfrm>
              <a:off x="1784412" y="1958055"/>
              <a:ext cx="865837" cy="830062"/>
            </a:xfrm>
            <a:prstGeom prst="flowChartConnector">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吹き出し: 角を丸めた四角形 12">
            <a:extLst>
              <a:ext uri="{FF2B5EF4-FFF2-40B4-BE49-F238E27FC236}">
                <a16:creationId xmlns:a16="http://schemas.microsoft.com/office/drawing/2014/main" id="{DAA07BD7-1117-4076-86F1-A20CCE6780FD}"/>
              </a:ext>
            </a:extLst>
          </p:cNvPr>
          <p:cNvSpPr/>
          <p:nvPr/>
        </p:nvSpPr>
        <p:spPr>
          <a:xfrm>
            <a:off x="2950029" y="1278384"/>
            <a:ext cx="8904513" cy="5046957"/>
          </a:xfrm>
          <a:prstGeom prst="wedgeRoundRectCallout">
            <a:avLst>
              <a:gd name="adj1" fmla="val -55419"/>
              <a:gd name="adj2" fmla="val -25799"/>
              <a:gd name="adj3" fmla="val 16667"/>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kumimoji="1" lang="ja-JP" altLang="en-US" sz="2000" dirty="0">
                <a:solidFill>
                  <a:schemeClr val="tx1"/>
                </a:solidFill>
              </a:rPr>
              <a:t>・学校の授業では「</a:t>
            </a:r>
            <a:r>
              <a:rPr kumimoji="1" lang="ja-JP" altLang="en-US" sz="2000" dirty="0" err="1">
                <a:solidFill>
                  <a:schemeClr val="tx1"/>
                </a:solidFill>
              </a:rPr>
              <a:t>ぺらっと</a:t>
            </a:r>
            <a:r>
              <a:rPr kumimoji="1" lang="ja-JP" altLang="en-US" sz="2000" dirty="0">
                <a:solidFill>
                  <a:schemeClr val="tx1"/>
                </a:solidFill>
              </a:rPr>
              <a:t>一枚作る」ようなプログラムが多い中、</a:t>
            </a:r>
            <a:endParaRPr kumimoji="1" lang="en-US" altLang="ja-JP" sz="2000" dirty="0">
              <a:solidFill>
                <a:schemeClr val="tx1"/>
              </a:solidFill>
            </a:endParaRPr>
          </a:p>
          <a:p>
            <a:r>
              <a:rPr kumimoji="1" lang="ja-JP" altLang="en-US" sz="2000" dirty="0">
                <a:solidFill>
                  <a:schemeClr val="tx1"/>
                </a:solidFill>
              </a:rPr>
              <a:t>　きちんとしたフレームワークを導入したコアな開発ができて良かった。</a:t>
            </a:r>
            <a:endParaRPr kumimoji="1" lang="en-US" altLang="ja-JP" sz="2000" dirty="0">
              <a:solidFill>
                <a:schemeClr val="tx1"/>
              </a:solidFill>
            </a:endParaRPr>
          </a:p>
          <a:p>
            <a:r>
              <a:rPr kumimoji="1" lang="ja-JP" altLang="en-US" sz="2000" dirty="0">
                <a:solidFill>
                  <a:schemeClr val="tx1"/>
                </a:solidFill>
              </a:rPr>
              <a:t>　その分ぶち当たる難題が多く、問題もたくさんあったが、</a:t>
            </a:r>
            <a:endParaRPr kumimoji="1" lang="en-US" altLang="ja-JP" sz="2000" dirty="0">
              <a:solidFill>
                <a:schemeClr val="tx1"/>
              </a:solidFill>
            </a:endParaRPr>
          </a:p>
          <a:p>
            <a:r>
              <a:rPr kumimoji="1" lang="ja-JP" altLang="en-US" sz="2000" dirty="0">
                <a:solidFill>
                  <a:schemeClr val="tx1"/>
                </a:solidFill>
              </a:rPr>
              <a:t>　</a:t>
            </a:r>
            <a:r>
              <a:rPr kumimoji="1" lang="en-US" altLang="ja-JP" sz="2000" dirty="0">
                <a:solidFill>
                  <a:schemeClr val="tx1"/>
                </a:solidFill>
              </a:rPr>
              <a:t>” </a:t>
            </a:r>
            <a:r>
              <a:rPr kumimoji="1" lang="ja-JP" altLang="en-US" sz="2000" dirty="0">
                <a:solidFill>
                  <a:schemeClr val="tx1"/>
                </a:solidFill>
              </a:rPr>
              <a:t>授業</a:t>
            </a:r>
            <a:r>
              <a:rPr kumimoji="1" lang="en-US" altLang="ja-JP" sz="2000" dirty="0">
                <a:solidFill>
                  <a:schemeClr val="tx1"/>
                </a:solidFill>
              </a:rPr>
              <a:t>”</a:t>
            </a:r>
            <a:r>
              <a:rPr kumimoji="1" lang="ja-JP" altLang="en-US" sz="2000" dirty="0">
                <a:solidFill>
                  <a:schemeClr val="tx1"/>
                </a:solidFill>
              </a:rPr>
              <a:t>としては及第点だと思う。</a:t>
            </a:r>
            <a:endParaRPr kumimoji="1" lang="en-US" altLang="ja-JP" sz="2000" dirty="0">
              <a:solidFill>
                <a:schemeClr val="tx1"/>
              </a:solidFill>
            </a:endParaRPr>
          </a:p>
          <a:p>
            <a:endParaRPr kumimoji="1" lang="en-US" altLang="ja-JP" sz="2000" dirty="0">
              <a:solidFill>
                <a:schemeClr val="tx1"/>
              </a:solidFill>
            </a:endParaRPr>
          </a:p>
          <a:p>
            <a:r>
              <a:rPr kumimoji="1" lang="ja-JP" altLang="en-US" sz="2000" dirty="0">
                <a:solidFill>
                  <a:schemeClr val="tx1"/>
                </a:solidFill>
              </a:rPr>
              <a:t>・新しく触るものばかりで学習コストが高く、時間がカツカツで</a:t>
            </a:r>
            <a:endParaRPr kumimoji="1" lang="en-US" altLang="ja-JP" sz="2000" dirty="0">
              <a:solidFill>
                <a:schemeClr val="tx1"/>
              </a:solidFill>
            </a:endParaRPr>
          </a:p>
          <a:p>
            <a:r>
              <a:rPr kumimoji="1" lang="ja-JP" altLang="en-US" sz="2000" dirty="0">
                <a:solidFill>
                  <a:schemeClr val="tx1"/>
                </a:solidFill>
              </a:rPr>
              <a:t>　しんどい部分も多かった。</a:t>
            </a:r>
            <a:endParaRPr kumimoji="1" lang="en-US" altLang="ja-JP" sz="2000" dirty="0">
              <a:solidFill>
                <a:schemeClr val="tx1"/>
              </a:solidFill>
            </a:endParaRPr>
          </a:p>
          <a:p>
            <a:endParaRPr kumimoji="1" lang="en-US" altLang="ja-JP" sz="2000" dirty="0">
              <a:solidFill>
                <a:schemeClr val="tx1"/>
              </a:solidFill>
            </a:endParaRPr>
          </a:p>
          <a:p>
            <a:r>
              <a:rPr kumimoji="1" lang="ja-JP" altLang="en-US" sz="2000" dirty="0">
                <a:solidFill>
                  <a:schemeClr val="tx1"/>
                </a:solidFill>
              </a:rPr>
              <a:t>・高速案内に取り掛かるまでに時間がかかったせいもあるが、</a:t>
            </a:r>
            <a:endParaRPr kumimoji="1" lang="en-US" altLang="ja-JP" sz="2000" dirty="0">
              <a:solidFill>
                <a:schemeClr val="tx1"/>
              </a:solidFill>
            </a:endParaRPr>
          </a:p>
          <a:p>
            <a:r>
              <a:rPr kumimoji="1" lang="ja-JP" altLang="en-US" sz="2000" dirty="0">
                <a:solidFill>
                  <a:schemeClr val="tx1"/>
                </a:solidFill>
              </a:rPr>
              <a:t>　内部設計の人数が足りなかったように思う。</a:t>
            </a:r>
            <a:endParaRPr kumimoji="1" lang="en-US" altLang="ja-JP" sz="2000" dirty="0">
              <a:solidFill>
                <a:schemeClr val="tx1"/>
              </a:solidFill>
            </a:endParaRPr>
          </a:p>
          <a:p>
            <a:endParaRPr kumimoji="1" lang="en-US" altLang="ja-JP" sz="2000" dirty="0">
              <a:solidFill>
                <a:schemeClr val="tx1"/>
              </a:solidFill>
            </a:endParaRPr>
          </a:p>
          <a:p>
            <a:r>
              <a:rPr kumimoji="1" lang="ja-JP" altLang="en-US" sz="2000" dirty="0">
                <a:solidFill>
                  <a:schemeClr val="tx1"/>
                </a:solidFill>
              </a:rPr>
              <a:t>・環境導入をきちんとしたおかげで共有がしやすく、</a:t>
            </a:r>
            <a:endParaRPr kumimoji="1" lang="en-US" altLang="ja-JP" sz="2000" dirty="0">
              <a:solidFill>
                <a:schemeClr val="tx1"/>
              </a:solidFill>
            </a:endParaRPr>
          </a:p>
          <a:p>
            <a:r>
              <a:rPr kumimoji="1" lang="ja-JP" altLang="en-US" sz="2000" dirty="0">
                <a:solidFill>
                  <a:schemeClr val="tx1"/>
                </a:solidFill>
              </a:rPr>
              <a:t>　タスク管理も容易だったのでその点は良かったと思う。</a:t>
            </a:r>
            <a:endParaRPr kumimoji="1" lang="en-US" altLang="ja-JP" sz="2400" dirty="0">
              <a:solidFill>
                <a:schemeClr val="tx1"/>
              </a:solidFill>
            </a:endParaRPr>
          </a:p>
        </p:txBody>
      </p:sp>
    </p:spTree>
    <p:extLst>
      <p:ext uri="{BB962C8B-B14F-4D97-AF65-F5344CB8AC3E}">
        <p14:creationId xmlns:p14="http://schemas.microsoft.com/office/powerpoint/2010/main" val="260805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DD56673-1318-4231-B96B-B43852950A2E}"/>
              </a:ext>
            </a:extLst>
          </p:cNvPr>
          <p:cNvSpPr txBox="1"/>
          <p:nvPr/>
        </p:nvSpPr>
        <p:spPr>
          <a:xfrm>
            <a:off x="1318705" y="2270927"/>
            <a:ext cx="10802957" cy="2123658"/>
          </a:xfrm>
          <a:prstGeom prst="rect">
            <a:avLst/>
          </a:prstGeom>
          <a:noFill/>
        </p:spPr>
        <p:txBody>
          <a:bodyPr wrap="none" rtlCol="0">
            <a:spAutoFit/>
          </a:bodyPr>
          <a:lstStyle/>
          <a:p>
            <a:r>
              <a:rPr kumimoji="1" lang="ja-JP" altLang="en-US" sz="6600" dirty="0">
                <a:latin typeface="+mn-ea"/>
              </a:rPr>
              <a:t>ご清聴</a:t>
            </a:r>
            <a:endParaRPr kumimoji="1" lang="en-US" altLang="ja-JP" sz="6600" dirty="0">
              <a:latin typeface="+mn-ea"/>
            </a:endParaRPr>
          </a:p>
          <a:p>
            <a:r>
              <a:rPr kumimoji="1" lang="en-US" altLang="ja-JP" sz="6600" dirty="0">
                <a:latin typeface="+mn-ea"/>
              </a:rPr>
              <a:t>	</a:t>
            </a:r>
            <a:r>
              <a:rPr kumimoji="1" lang="ja-JP" altLang="en-US" sz="6600" dirty="0">
                <a:latin typeface="+mn-ea"/>
              </a:rPr>
              <a:t>ありがとうございました。</a:t>
            </a:r>
          </a:p>
        </p:txBody>
      </p:sp>
    </p:spTree>
    <p:extLst>
      <p:ext uri="{BB962C8B-B14F-4D97-AF65-F5344CB8AC3E}">
        <p14:creationId xmlns:p14="http://schemas.microsoft.com/office/powerpoint/2010/main" val="399186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目次</a:t>
            </a:r>
          </a:p>
        </p:txBody>
      </p:sp>
      <p:sp>
        <p:nvSpPr>
          <p:cNvPr id="3" name="テキスト ボックス 2">
            <a:extLst>
              <a:ext uri="{FF2B5EF4-FFF2-40B4-BE49-F238E27FC236}">
                <a16:creationId xmlns:a16="http://schemas.microsoft.com/office/drawing/2014/main" id="{BFBCDF23-F68C-40FD-8EEF-E08891A90C6A}"/>
              </a:ext>
            </a:extLst>
          </p:cNvPr>
          <p:cNvSpPr txBox="1"/>
          <p:nvPr/>
        </p:nvSpPr>
        <p:spPr>
          <a:xfrm>
            <a:off x="1784412" y="1278384"/>
            <a:ext cx="7160935" cy="5201424"/>
          </a:xfrm>
          <a:prstGeom prst="rect">
            <a:avLst/>
          </a:prstGeom>
          <a:noFill/>
        </p:spPr>
        <p:txBody>
          <a:bodyPr wrap="none" rtlCol="0">
            <a:spAutoFit/>
          </a:bodyPr>
          <a:lstStyle/>
          <a:p>
            <a:pPr>
              <a:lnSpc>
                <a:spcPct val="150000"/>
              </a:lnSpc>
            </a:pPr>
            <a:r>
              <a:rPr kumimoji="1" lang="ja-JP" altLang="en-US" sz="3200" dirty="0"/>
              <a:t>・まずはじめに</a:t>
            </a:r>
            <a:endParaRPr kumimoji="1" lang="en-US" altLang="ja-JP" sz="3200" dirty="0"/>
          </a:p>
          <a:p>
            <a:pPr>
              <a:lnSpc>
                <a:spcPct val="150000"/>
              </a:lnSpc>
            </a:pPr>
            <a:r>
              <a:rPr kumimoji="1" lang="ja-JP" altLang="en-US" sz="3200" dirty="0"/>
              <a:t>・製作物の仕様</a:t>
            </a:r>
            <a:endParaRPr kumimoji="1" lang="en-US" altLang="ja-JP" sz="3200" dirty="0"/>
          </a:p>
          <a:p>
            <a:pPr>
              <a:lnSpc>
                <a:spcPct val="150000"/>
              </a:lnSpc>
            </a:pPr>
            <a:r>
              <a:rPr kumimoji="1" lang="ja-JP" altLang="en-US" sz="3200" dirty="0"/>
              <a:t>・システム構成</a:t>
            </a:r>
            <a:endParaRPr kumimoji="1" lang="en-US" altLang="ja-JP" sz="3200" dirty="0"/>
          </a:p>
          <a:p>
            <a:pPr>
              <a:lnSpc>
                <a:spcPct val="150000"/>
              </a:lnSpc>
            </a:pPr>
            <a:r>
              <a:rPr kumimoji="1" lang="ja-JP" altLang="en-US" sz="3200" dirty="0"/>
              <a:t>・役割分担</a:t>
            </a:r>
            <a:endParaRPr kumimoji="1" lang="en-US" altLang="ja-JP" sz="3200" dirty="0"/>
          </a:p>
          <a:p>
            <a:pPr>
              <a:lnSpc>
                <a:spcPct val="150000"/>
              </a:lnSpc>
            </a:pPr>
            <a:r>
              <a:rPr kumimoji="1" lang="ja-JP" altLang="en-US" sz="3200" dirty="0"/>
              <a:t>・実装状況 </a:t>
            </a:r>
            <a:r>
              <a:rPr kumimoji="1" lang="en-US" altLang="ja-JP" sz="3200" dirty="0"/>
              <a:t>+ Demo</a:t>
            </a:r>
          </a:p>
          <a:p>
            <a:pPr>
              <a:lnSpc>
                <a:spcPct val="150000"/>
              </a:lnSpc>
            </a:pPr>
            <a:r>
              <a:rPr kumimoji="1" lang="ja-JP" altLang="en-US" sz="3200" dirty="0"/>
              <a:t>・時間があったら実装したかったもの</a:t>
            </a:r>
            <a:endParaRPr kumimoji="1" lang="en-US" altLang="ja-JP" sz="3200" dirty="0"/>
          </a:p>
          <a:p>
            <a:pPr>
              <a:lnSpc>
                <a:spcPct val="150000"/>
              </a:lnSpc>
            </a:pPr>
            <a:r>
              <a:rPr kumimoji="1" lang="ja-JP" altLang="en-US" sz="3200" dirty="0"/>
              <a:t>・感想</a:t>
            </a:r>
            <a:r>
              <a:rPr kumimoji="1" lang="en-US" altLang="ja-JP" sz="3200" dirty="0"/>
              <a:t> + </a:t>
            </a:r>
            <a:r>
              <a:rPr kumimoji="1" lang="ja-JP" altLang="en-US" sz="3200" dirty="0"/>
              <a:t>まとめ</a:t>
            </a:r>
            <a:endParaRPr kumimoji="1" lang="en-US" altLang="ja-JP" sz="3200" dirty="0"/>
          </a:p>
        </p:txBody>
      </p:sp>
    </p:spTree>
    <p:extLst>
      <p:ext uri="{BB962C8B-B14F-4D97-AF65-F5344CB8AC3E}">
        <p14:creationId xmlns:p14="http://schemas.microsoft.com/office/powerpoint/2010/main" val="237747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まずはじめに</a:t>
            </a:r>
          </a:p>
        </p:txBody>
      </p:sp>
      <p:sp>
        <p:nvSpPr>
          <p:cNvPr id="4" name="四角形: 角を丸くする 3">
            <a:extLst>
              <a:ext uri="{FF2B5EF4-FFF2-40B4-BE49-F238E27FC236}">
                <a16:creationId xmlns:a16="http://schemas.microsoft.com/office/drawing/2014/main" id="{081DCC21-8BCD-4D88-AC3B-FD3D0386F140}"/>
              </a:ext>
            </a:extLst>
          </p:cNvPr>
          <p:cNvSpPr/>
          <p:nvPr/>
        </p:nvSpPr>
        <p:spPr>
          <a:xfrm>
            <a:off x="710214" y="1491448"/>
            <a:ext cx="5385786" cy="506027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800" dirty="0">
                <a:latin typeface="+mn-ea"/>
              </a:rPr>
              <a:t>開発当初 予定していたもの</a:t>
            </a:r>
            <a:endParaRPr kumimoji="1" lang="en-US" altLang="ja-JP" sz="2800" dirty="0">
              <a:latin typeface="+mn-ea"/>
            </a:endParaRPr>
          </a:p>
          <a:p>
            <a:pPr algn="ctr"/>
            <a:endParaRPr kumimoji="1" lang="en-US" altLang="ja-JP" sz="2000" dirty="0">
              <a:latin typeface="+mn-ea"/>
            </a:endParaRPr>
          </a:p>
          <a:p>
            <a:r>
              <a:rPr kumimoji="1" lang="en-US" altLang="ja-JP" sz="2800" b="1" u="sng" dirty="0">
                <a:latin typeface="+mn-ea"/>
              </a:rPr>
              <a:t>G</a:t>
            </a:r>
            <a:r>
              <a:rPr kumimoji="1" lang="ja-JP" altLang="en-US" sz="2800" b="1" u="sng" dirty="0">
                <a:latin typeface="+mn-ea"/>
              </a:rPr>
              <a:t>‘</a:t>
            </a:r>
            <a:r>
              <a:rPr kumimoji="1" lang="en-US" altLang="ja-JP" sz="2800" b="1" u="sng" dirty="0">
                <a:latin typeface="+mn-ea"/>
              </a:rPr>
              <a:t>Star</a:t>
            </a:r>
            <a:endParaRPr kumimoji="1" lang="en-US" altLang="ja-JP" sz="2000" b="1" u="sng" dirty="0">
              <a:latin typeface="+mn-ea"/>
            </a:endParaRPr>
          </a:p>
          <a:p>
            <a:endParaRPr kumimoji="1" lang="en-US" altLang="ja-JP" sz="2000" dirty="0">
              <a:latin typeface="+mn-ea"/>
            </a:endParaRPr>
          </a:p>
          <a:p>
            <a:r>
              <a:rPr kumimoji="1" lang="ja-JP" altLang="en-US" sz="2400" dirty="0">
                <a:latin typeface="+mn-ea"/>
              </a:rPr>
              <a:t>ガソリンスタンドの場所や値段情報をまとめたサイト。</a:t>
            </a:r>
            <a:endParaRPr kumimoji="1" lang="en-US" altLang="ja-JP" sz="2400" dirty="0">
              <a:latin typeface="+mn-ea"/>
            </a:endParaRPr>
          </a:p>
          <a:p>
            <a:r>
              <a:rPr kumimoji="1" lang="ja-JP" altLang="en-US" sz="2400" dirty="0">
                <a:latin typeface="+mn-ea"/>
              </a:rPr>
              <a:t>季節や場所ごとに値段の違うガソリン</a:t>
            </a:r>
            <a:r>
              <a:rPr kumimoji="1" lang="en-US" altLang="ja-JP" sz="2400" dirty="0">
                <a:latin typeface="+mn-ea"/>
              </a:rPr>
              <a:t>,</a:t>
            </a:r>
            <a:r>
              <a:rPr kumimoji="1" lang="ja-JP" altLang="en-US" sz="2400" dirty="0">
                <a:latin typeface="+mn-ea"/>
              </a:rPr>
              <a:t>軽油の情報をまとめることにより、利便性を重視した総合情報サイトになる予定だった。</a:t>
            </a:r>
            <a:endParaRPr kumimoji="1" lang="en-US" altLang="ja-JP" sz="2400" dirty="0">
              <a:latin typeface="+mn-ea"/>
            </a:endParaRPr>
          </a:p>
        </p:txBody>
      </p:sp>
      <p:sp>
        <p:nvSpPr>
          <p:cNvPr id="5" name="乗算記号 4">
            <a:extLst>
              <a:ext uri="{FF2B5EF4-FFF2-40B4-BE49-F238E27FC236}">
                <a16:creationId xmlns:a16="http://schemas.microsoft.com/office/drawing/2014/main" id="{7A1CA2A4-555C-4AD1-B2AC-F4979455B31B}"/>
              </a:ext>
            </a:extLst>
          </p:cNvPr>
          <p:cNvSpPr/>
          <p:nvPr/>
        </p:nvSpPr>
        <p:spPr>
          <a:xfrm>
            <a:off x="797511" y="1402670"/>
            <a:ext cx="5211192" cy="523782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6" name="四角形: 1 つの角を切り取る 5">
            <a:extLst>
              <a:ext uri="{FF2B5EF4-FFF2-40B4-BE49-F238E27FC236}">
                <a16:creationId xmlns:a16="http://schemas.microsoft.com/office/drawing/2014/main" id="{7AFE8DAE-CB81-4A0A-8836-8F589C11C59D}"/>
              </a:ext>
            </a:extLst>
          </p:cNvPr>
          <p:cNvSpPr/>
          <p:nvPr/>
        </p:nvSpPr>
        <p:spPr>
          <a:xfrm>
            <a:off x="6533965" y="1491448"/>
            <a:ext cx="5220070" cy="5060271"/>
          </a:xfrm>
          <a:prstGeom prst="snip1Rect">
            <a:avLst/>
          </a:prstGeom>
          <a:solidFill>
            <a:srgbClr val="FBFBF6"/>
          </a:solid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kumimoji="1" lang="ja-JP" altLang="en-US" sz="2800" dirty="0">
                <a:solidFill>
                  <a:schemeClr val="tx1"/>
                </a:solidFill>
              </a:rPr>
              <a:t>断念した理由</a:t>
            </a:r>
            <a:endParaRPr kumimoji="1" lang="en-US" altLang="ja-JP" sz="2800" dirty="0">
              <a:solidFill>
                <a:schemeClr val="tx1"/>
              </a:solidFill>
            </a:endParaRPr>
          </a:p>
          <a:p>
            <a:endParaRPr kumimoji="1" lang="en-US" altLang="ja-JP" sz="2400" dirty="0">
              <a:solidFill>
                <a:schemeClr val="tx1"/>
              </a:solidFill>
            </a:endParaRPr>
          </a:p>
          <a:p>
            <a:r>
              <a:rPr kumimoji="1" lang="ja-JP" altLang="en-US" sz="2400" dirty="0">
                <a:solidFill>
                  <a:schemeClr val="tx1"/>
                </a:solidFill>
              </a:rPr>
              <a:t>・ガソリンの値段を取得する為に利用を予定していた</a:t>
            </a:r>
            <a:r>
              <a:rPr kumimoji="1" lang="en-US" altLang="ja-JP" sz="2400" dirty="0">
                <a:solidFill>
                  <a:schemeClr val="tx1"/>
                </a:solidFill>
              </a:rPr>
              <a:t>API</a:t>
            </a:r>
            <a:r>
              <a:rPr kumimoji="1" lang="ja-JP" altLang="en-US" sz="2400" dirty="0">
                <a:solidFill>
                  <a:schemeClr val="tx1"/>
                </a:solidFill>
              </a:rPr>
              <a:t>が、パスコードを発行してもらわなければ使えない設定になっていた。</a:t>
            </a:r>
            <a:endParaRPr kumimoji="1" lang="en-US" altLang="ja-JP" sz="2400" dirty="0">
              <a:solidFill>
                <a:schemeClr val="tx1"/>
              </a:solidFill>
            </a:endParaRPr>
          </a:p>
          <a:p>
            <a:endParaRPr kumimoji="1" lang="en-US" altLang="ja-JP" sz="2400" dirty="0">
              <a:solidFill>
                <a:schemeClr val="tx1"/>
              </a:solidFill>
            </a:endParaRPr>
          </a:p>
          <a:p>
            <a:r>
              <a:rPr kumimoji="1" lang="ja-JP" altLang="en-US" sz="2400" dirty="0">
                <a:solidFill>
                  <a:schemeClr val="tx1"/>
                </a:solidFill>
              </a:rPr>
              <a:t>・パスコードの新規発行は受け付けていなかった。</a:t>
            </a:r>
            <a:endParaRPr kumimoji="1" lang="en-US" altLang="ja-JP" sz="2400" dirty="0">
              <a:solidFill>
                <a:schemeClr val="tx1"/>
              </a:solidFill>
            </a:endParaRPr>
          </a:p>
          <a:p>
            <a:endParaRPr kumimoji="1" lang="en-US" altLang="ja-JP" sz="2400" dirty="0">
              <a:solidFill>
                <a:schemeClr val="tx1"/>
              </a:solidFill>
            </a:endParaRPr>
          </a:p>
          <a:p>
            <a:r>
              <a:rPr kumimoji="1" lang="ja-JP" altLang="en-US" sz="2400" dirty="0">
                <a:solidFill>
                  <a:schemeClr val="tx1"/>
                </a:solidFill>
              </a:rPr>
              <a:t>・</a:t>
            </a:r>
            <a:r>
              <a:rPr kumimoji="1" lang="en-US" altLang="ja-JP" sz="2400" dirty="0">
                <a:solidFill>
                  <a:schemeClr val="tx1"/>
                </a:solidFill>
              </a:rPr>
              <a:t>API</a:t>
            </a:r>
            <a:r>
              <a:rPr kumimoji="1" lang="ja-JP" altLang="en-US" sz="2400" dirty="0">
                <a:solidFill>
                  <a:schemeClr val="tx1"/>
                </a:solidFill>
              </a:rPr>
              <a:t>の更新自体も停止していた。</a:t>
            </a:r>
          </a:p>
        </p:txBody>
      </p:sp>
      <p:sp>
        <p:nvSpPr>
          <p:cNvPr id="8" name="四角形: 角を丸くする 7">
            <a:extLst>
              <a:ext uri="{FF2B5EF4-FFF2-40B4-BE49-F238E27FC236}">
                <a16:creationId xmlns:a16="http://schemas.microsoft.com/office/drawing/2014/main" id="{92867EEB-4B91-4C42-9CF4-9F3512FB8592}"/>
              </a:ext>
            </a:extLst>
          </p:cNvPr>
          <p:cNvSpPr/>
          <p:nvPr/>
        </p:nvSpPr>
        <p:spPr>
          <a:xfrm>
            <a:off x="710214" y="1491447"/>
            <a:ext cx="5385786" cy="506027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800" dirty="0">
                <a:latin typeface="+mn-ea"/>
              </a:rPr>
              <a:t>次に 開発を予定したもの</a:t>
            </a:r>
            <a:endParaRPr kumimoji="1" lang="en-US" altLang="ja-JP" sz="2800" dirty="0">
              <a:latin typeface="+mn-ea"/>
            </a:endParaRPr>
          </a:p>
          <a:p>
            <a:pPr algn="ctr"/>
            <a:endParaRPr kumimoji="1" lang="en-US" altLang="ja-JP" sz="2000" dirty="0">
              <a:latin typeface="+mn-ea"/>
            </a:endParaRPr>
          </a:p>
          <a:p>
            <a:r>
              <a:rPr kumimoji="1" lang="ja-JP" altLang="en-US" sz="2800" b="1" u="sng" dirty="0">
                <a:latin typeface="+mn-ea"/>
              </a:rPr>
              <a:t>アニメイター</a:t>
            </a:r>
            <a:r>
              <a:rPr kumimoji="1" lang="en-US" altLang="ja-JP" sz="2800" b="1" u="sng" dirty="0">
                <a:latin typeface="+mn-ea"/>
              </a:rPr>
              <a:t>(</a:t>
            </a:r>
            <a:r>
              <a:rPr kumimoji="1" lang="ja-JP" altLang="en-US" sz="2800" b="1" u="sng" dirty="0">
                <a:latin typeface="+mn-ea"/>
              </a:rPr>
              <a:t>仮</a:t>
            </a:r>
            <a:r>
              <a:rPr kumimoji="1" lang="en-US" altLang="ja-JP" sz="2800" b="1" u="sng" dirty="0">
                <a:latin typeface="+mn-ea"/>
              </a:rPr>
              <a:t>)</a:t>
            </a:r>
          </a:p>
          <a:p>
            <a:endParaRPr kumimoji="1" lang="en-US" altLang="ja-JP" sz="2000" dirty="0">
              <a:latin typeface="+mn-ea"/>
            </a:endParaRPr>
          </a:p>
          <a:p>
            <a:r>
              <a:rPr kumimoji="1" lang="ja-JP" altLang="en-US" sz="2400" dirty="0">
                <a:latin typeface="+mn-ea"/>
              </a:rPr>
              <a:t>現在放送中のアニメ番組や、既に放送終了したアニメ番組の情報、更には声優ごとに出演アニメを検索できるように情報をまとめたサイト。</a:t>
            </a:r>
            <a:endParaRPr kumimoji="1" lang="en-US" altLang="ja-JP" sz="2400" dirty="0">
              <a:latin typeface="+mn-ea"/>
            </a:endParaRPr>
          </a:p>
          <a:p>
            <a:r>
              <a:rPr kumimoji="1" lang="en-US" altLang="ja-JP" sz="2400" dirty="0">
                <a:latin typeface="+mn-ea"/>
              </a:rPr>
              <a:t>”KCG</a:t>
            </a:r>
            <a:r>
              <a:rPr kumimoji="1" lang="ja-JP" altLang="en-US" sz="2400" dirty="0">
                <a:latin typeface="+mn-ea"/>
              </a:rPr>
              <a:t>生ならでは</a:t>
            </a:r>
            <a:r>
              <a:rPr kumimoji="1" lang="en-US" altLang="ja-JP" sz="2400" dirty="0">
                <a:latin typeface="+mn-ea"/>
              </a:rPr>
              <a:t>”</a:t>
            </a:r>
            <a:r>
              <a:rPr kumimoji="1" lang="ja-JP" altLang="en-US" sz="2400" dirty="0">
                <a:latin typeface="+mn-ea"/>
              </a:rPr>
              <a:t>を考えてみた結果。</a:t>
            </a:r>
            <a:endParaRPr kumimoji="1" lang="en-US" altLang="ja-JP" sz="2400" dirty="0">
              <a:latin typeface="+mn-ea"/>
            </a:endParaRPr>
          </a:p>
        </p:txBody>
      </p:sp>
      <p:sp>
        <p:nvSpPr>
          <p:cNvPr id="9" name="四角形: 1 つの角を切り取る 8">
            <a:extLst>
              <a:ext uri="{FF2B5EF4-FFF2-40B4-BE49-F238E27FC236}">
                <a16:creationId xmlns:a16="http://schemas.microsoft.com/office/drawing/2014/main" id="{09827C8A-36F7-4688-9F67-AE39ADCEBDE3}"/>
              </a:ext>
            </a:extLst>
          </p:cNvPr>
          <p:cNvSpPr/>
          <p:nvPr/>
        </p:nvSpPr>
        <p:spPr>
          <a:xfrm>
            <a:off x="6533965" y="1491447"/>
            <a:ext cx="5220070" cy="5060271"/>
          </a:xfrm>
          <a:prstGeom prst="snip1Rect">
            <a:avLst/>
          </a:prstGeom>
          <a:solidFill>
            <a:srgbClr val="FBFBF6"/>
          </a:solid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kumimoji="1" lang="ja-JP" altLang="en-US" sz="2800" dirty="0">
                <a:solidFill>
                  <a:schemeClr val="tx1"/>
                </a:solidFill>
              </a:rPr>
              <a:t>断念した理由</a:t>
            </a:r>
            <a:endParaRPr kumimoji="1" lang="en-US" altLang="ja-JP" sz="2800" dirty="0">
              <a:solidFill>
                <a:schemeClr val="tx1"/>
              </a:solidFill>
            </a:endParaRPr>
          </a:p>
          <a:p>
            <a:endParaRPr kumimoji="1" lang="en-US" altLang="ja-JP" sz="2400" dirty="0">
              <a:solidFill>
                <a:schemeClr val="tx1"/>
              </a:solidFill>
            </a:endParaRPr>
          </a:p>
          <a:p>
            <a:r>
              <a:rPr kumimoji="1" lang="ja-JP" altLang="en-US" sz="2400" dirty="0">
                <a:solidFill>
                  <a:schemeClr val="tx1"/>
                </a:solidFill>
              </a:rPr>
              <a:t>・前回の失敗から、</a:t>
            </a:r>
            <a:endParaRPr kumimoji="1" lang="en-US" altLang="ja-JP" sz="2400" dirty="0">
              <a:solidFill>
                <a:schemeClr val="tx1"/>
              </a:solidFill>
            </a:endParaRPr>
          </a:p>
          <a:p>
            <a:r>
              <a:rPr kumimoji="1" lang="en-US" altLang="ja-JP" sz="2400" dirty="0">
                <a:solidFill>
                  <a:schemeClr val="tx1"/>
                </a:solidFill>
              </a:rPr>
              <a:t>API</a:t>
            </a:r>
            <a:r>
              <a:rPr kumimoji="1" lang="ja-JP" altLang="en-US" sz="2400" dirty="0">
                <a:solidFill>
                  <a:schemeClr val="tx1"/>
                </a:solidFill>
              </a:rPr>
              <a:t>の使用にパスコードが必要無いことは確認しており、更新もされているとのことだったが、実際にコードを書いてデータを請求してみると何も中身が無かった。</a:t>
            </a:r>
            <a:endParaRPr kumimoji="1" lang="en-US" altLang="ja-JP" sz="2400" dirty="0">
              <a:solidFill>
                <a:schemeClr val="tx1"/>
              </a:solidFill>
            </a:endParaRPr>
          </a:p>
          <a:p>
            <a:endParaRPr kumimoji="1" lang="en-US" altLang="ja-JP" sz="2400" dirty="0">
              <a:solidFill>
                <a:schemeClr val="tx1"/>
              </a:solidFill>
            </a:endParaRPr>
          </a:p>
          <a:p>
            <a:r>
              <a:rPr kumimoji="1" lang="ja-JP" altLang="en-US" sz="2400" dirty="0">
                <a:solidFill>
                  <a:schemeClr val="tx1"/>
                </a:solidFill>
              </a:rPr>
              <a:t>・事実上、更新停止ということで使い物にならなかった。</a:t>
            </a:r>
            <a:endParaRPr kumimoji="1" lang="en-US" altLang="ja-JP" sz="2400" dirty="0">
              <a:solidFill>
                <a:schemeClr val="tx1"/>
              </a:solidFill>
            </a:endParaRPr>
          </a:p>
        </p:txBody>
      </p:sp>
      <p:sp>
        <p:nvSpPr>
          <p:cNvPr id="10" name="乗算記号 9">
            <a:extLst>
              <a:ext uri="{FF2B5EF4-FFF2-40B4-BE49-F238E27FC236}">
                <a16:creationId xmlns:a16="http://schemas.microsoft.com/office/drawing/2014/main" id="{2E4C6362-45EE-496A-9B25-05DA61516920}"/>
              </a:ext>
            </a:extLst>
          </p:cNvPr>
          <p:cNvSpPr/>
          <p:nvPr/>
        </p:nvSpPr>
        <p:spPr>
          <a:xfrm>
            <a:off x="797511" y="1555070"/>
            <a:ext cx="5211192" cy="523782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11" name="四角形: 角を丸くする 10">
            <a:extLst>
              <a:ext uri="{FF2B5EF4-FFF2-40B4-BE49-F238E27FC236}">
                <a16:creationId xmlns:a16="http://schemas.microsoft.com/office/drawing/2014/main" id="{5CEC7978-8AD2-40B3-9AFB-03EB19C12C40}"/>
              </a:ext>
            </a:extLst>
          </p:cNvPr>
          <p:cNvSpPr/>
          <p:nvPr/>
        </p:nvSpPr>
        <p:spPr>
          <a:xfrm>
            <a:off x="710213" y="1491446"/>
            <a:ext cx="11043821" cy="506027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3600" dirty="0">
                <a:latin typeface="+mn-ea"/>
              </a:rPr>
              <a:t>実際に 開発したもの</a:t>
            </a:r>
            <a:endParaRPr kumimoji="1" lang="en-US" altLang="ja-JP" sz="3600" dirty="0">
              <a:latin typeface="+mn-ea"/>
            </a:endParaRPr>
          </a:p>
          <a:p>
            <a:pPr algn="ctr"/>
            <a:endParaRPr kumimoji="1" lang="en-US" altLang="ja-JP" sz="2000" dirty="0">
              <a:latin typeface="+mn-ea"/>
            </a:endParaRPr>
          </a:p>
          <a:p>
            <a:r>
              <a:rPr kumimoji="1" lang="ja-JP" altLang="en-US" sz="3600" b="1" u="sng" dirty="0">
                <a:latin typeface="+mn-ea"/>
              </a:rPr>
              <a:t>高速案内</a:t>
            </a:r>
            <a:endParaRPr kumimoji="1" lang="en-US" altLang="ja-JP" sz="3600" b="1" u="sng" dirty="0">
              <a:latin typeface="+mn-ea"/>
            </a:endParaRPr>
          </a:p>
          <a:p>
            <a:endParaRPr kumimoji="1" lang="en-US" altLang="ja-JP" sz="2800" dirty="0">
              <a:latin typeface="+mn-ea"/>
            </a:endParaRPr>
          </a:p>
          <a:p>
            <a:r>
              <a:rPr kumimoji="1" lang="en-US" altLang="ja-JP" sz="2800" dirty="0">
                <a:latin typeface="+mn-ea"/>
              </a:rPr>
              <a:t>IC</a:t>
            </a:r>
            <a:r>
              <a:rPr kumimoji="1" lang="ja-JP" altLang="en-US" sz="2800" dirty="0">
                <a:latin typeface="+mn-ea"/>
              </a:rPr>
              <a:t>から</a:t>
            </a:r>
            <a:r>
              <a:rPr kumimoji="1" lang="en-US" altLang="ja-JP" sz="2800" dirty="0">
                <a:latin typeface="+mn-ea"/>
              </a:rPr>
              <a:t>IC</a:t>
            </a:r>
            <a:r>
              <a:rPr kumimoji="1" lang="ja-JP" altLang="en-US" sz="2800" dirty="0" err="1">
                <a:latin typeface="+mn-ea"/>
              </a:rPr>
              <a:t>への</a:t>
            </a:r>
            <a:r>
              <a:rPr kumimoji="1" lang="ja-JP" altLang="en-US" sz="2800" dirty="0">
                <a:latin typeface="+mn-ea"/>
              </a:rPr>
              <a:t>移動ルートの所用時間、必要金額、複数の行き方の提案を行うサイト。</a:t>
            </a:r>
            <a:endParaRPr kumimoji="1" lang="en-US" altLang="ja-JP" sz="2800" dirty="0">
              <a:latin typeface="+mn-ea"/>
            </a:endParaRPr>
          </a:p>
          <a:p>
            <a:r>
              <a:rPr kumimoji="1" lang="ja-JP" altLang="en-US" sz="2800" dirty="0">
                <a:latin typeface="+mn-ea"/>
              </a:rPr>
              <a:t>主に旅行や出張で使われるだろうことを考え、使いやすさに重点をおいて開発を進めた。</a:t>
            </a:r>
            <a:endParaRPr kumimoji="1" lang="en-US" altLang="ja-JP" sz="2800" dirty="0">
              <a:latin typeface="+mn-ea"/>
            </a:endParaRPr>
          </a:p>
          <a:p>
            <a:endParaRPr kumimoji="1" lang="en-US" altLang="ja-JP" sz="2800" dirty="0">
              <a:latin typeface="+mn-ea"/>
            </a:endParaRPr>
          </a:p>
          <a:p>
            <a:r>
              <a:rPr kumimoji="1" lang="ja-JP" altLang="en-US" sz="2800" dirty="0">
                <a:latin typeface="+mn-ea"/>
              </a:rPr>
              <a:t>高速案内の製作に取り掛かる頃には授業期間の</a:t>
            </a:r>
            <a:r>
              <a:rPr kumimoji="1" lang="en-US" altLang="ja-JP" sz="2800" dirty="0">
                <a:latin typeface="+mn-ea"/>
              </a:rPr>
              <a:t>7</a:t>
            </a:r>
            <a:r>
              <a:rPr kumimoji="1" lang="ja-JP" altLang="en-US" sz="2800" dirty="0">
                <a:latin typeface="+mn-ea"/>
              </a:rPr>
              <a:t>～</a:t>
            </a:r>
            <a:r>
              <a:rPr kumimoji="1" lang="en-US" altLang="ja-JP" sz="2800" dirty="0">
                <a:latin typeface="+mn-ea"/>
              </a:rPr>
              <a:t>8</a:t>
            </a:r>
            <a:r>
              <a:rPr kumimoji="1" lang="ja-JP" altLang="en-US" sz="2800" dirty="0">
                <a:latin typeface="+mn-ea"/>
              </a:rPr>
              <a:t>割が終わっていた</a:t>
            </a:r>
            <a:r>
              <a:rPr kumimoji="1" lang="en-US" altLang="ja-JP" sz="2800" dirty="0">
                <a:latin typeface="+mn-ea"/>
              </a:rPr>
              <a:t>…</a:t>
            </a:r>
            <a:r>
              <a:rPr kumimoji="1" lang="ja-JP" altLang="en-US" sz="2800" dirty="0" err="1">
                <a:latin typeface="+mn-ea"/>
              </a:rPr>
              <a:t>。</a:t>
            </a:r>
            <a:endParaRPr kumimoji="1" lang="en-US" altLang="ja-JP" sz="2800" dirty="0">
              <a:latin typeface="+mn-ea"/>
            </a:endParaRPr>
          </a:p>
        </p:txBody>
      </p:sp>
    </p:spTree>
    <p:extLst>
      <p:ext uri="{BB962C8B-B14F-4D97-AF65-F5344CB8AC3E}">
        <p14:creationId xmlns:p14="http://schemas.microsoft.com/office/powerpoint/2010/main" val="286738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14" presetClass="exit" presetSubtype="10" fill="hold" grpId="1" nodeType="withEffect">
                                  <p:stCondLst>
                                    <p:cond delay="500"/>
                                  </p:stCondLst>
                                  <p:childTnLst>
                                    <p:animEffect transition="out" filter="randombar(horizontal)">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1000" fill="hold"/>
                                        <p:tgtEl>
                                          <p:spTgt spid="10"/>
                                        </p:tgtEl>
                                        <p:attrNameLst>
                                          <p:attrName>ppt_w</p:attrName>
                                        </p:attrNameLst>
                                      </p:cBhvr>
                                      <p:tavLst>
                                        <p:tav tm="0">
                                          <p:val>
                                            <p:fltVal val="0"/>
                                          </p:val>
                                        </p:tav>
                                        <p:tav tm="100000">
                                          <p:val>
                                            <p:strVal val="#ppt_w"/>
                                          </p:val>
                                        </p:tav>
                                      </p:tavLst>
                                    </p:anim>
                                    <p:anim calcmode="lin" valueType="num">
                                      <p:cBhvr>
                                        <p:cTn id="31" dur="1000" fill="hold"/>
                                        <p:tgtEl>
                                          <p:spTgt spid="10"/>
                                        </p:tgtEl>
                                        <p:attrNameLst>
                                          <p:attrName>ppt_h</p:attrName>
                                        </p:attrNameLst>
                                      </p:cBhvr>
                                      <p:tavLst>
                                        <p:tav tm="0">
                                          <p:val>
                                            <p:fltVal val="0"/>
                                          </p:val>
                                        </p:tav>
                                        <p:tav tm="100000">
                                          <p:val>
                                            <p:strVal val="#ppt_h"/>
                                          </p:val>
                                        </p:tav>
                                      </p:tavLst>
                                    </p:anim>
                                    <p:anim calcmode="lin" valueType="num">
                                      <p:cBhvr>
                                        <p:cTn id="32" dur="1000" fill="hold"/>
                                        <p:tgtEl>
                                          <p:spTgt spid="10"/>
                                        </p:tgtEl>
                                        <p:attrNameLst>
                                          <p:attrName>style.rotation</p:attrName>
                                        </p:attrNameLst>
                                      </p:cBhvr>
                                      <p:tavLst>
                                        <p:tav tm="0">
                                          <p:val>
                                            <p:fltVal val="90"/>
                                          </p:val>
                                        </p:tav>
                                        <p:tav tm="100000">
                                          <p:val>
                                            <p:fltVal val="0"/>
                                          </p:val>
                                        </p:tav>
                                      </p:tavLst>
                                    </p:anim>
                                    <p:animEffect transition="in" filter="fade">
                                      <p:cBhvr>
                                        <p:cTn id="33" dur="1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par>
                                <p:cTn id="46" presetID="14" presetClass="exit" presetSubtype="10" fill="hold" grpId="1" nodeType="withEffect">
                                  <p:stCondLst>
                                    <p:cond delay="0"/>
                                  </p:stCondLst>
                                  <p:childTnLst>
                                    <p:animEffect transition="out" filter="randombar(horizontal)">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8" grpId="0" animBg="1"/>
      <p:bldP spid="9" grpId="0" animBg="1"/>
      <p:bldP spid="9" grpId="1"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高速案内の仕様</a:t>
            </a:r>
          </a:p>
        </p:txBody>
      </p:sp>
      <p:sp>
        <p:nvSpPr>
          <p:cNvPr id="3" name="テキスト ボックス 2">
            <a:extLst>
              <a:ext uri="{FF2B5EF4-FFF2-40B4-BE49-F238E27FC236}">
                <a16:creationId xmlns:a16="http://schemas.microsoft.com/office/drawing/2014/main" id="{F78D868C-CEA0-4E1A-A5C2-E88C3804E4F7}"/>
              </a:ext>
            </a:extLst>
          </p:cNvPr>
          <p:cNvSpPr txBox="1"/>
          <p:nvPr/>
        </p:nvSpPr>
        <p:spPr>
          <a:xfrm>
            <a:off x="578268" y="1595021"/>
            <a:ext cx="10956846" cy="5262979"/>
          </a:xfrm>
          <a:prstGeom prst="rect">
            <a:avLst/>
          </a:prstGeom>
          <a:noFill/>
        </p:spPr>
        <p:txBody>
          <a:bodyPr wrap="none" rtlCol="0">
            <a:spAutoFit/>
          </a:bodyPr>
          <a:lstStyle/>
          <a:p>
            <a:r>
              <a:rPr kumimoji="1" lang="ja-JP" altLang="en-US" sz="2800" dirty="0"/>
              <a:t>・</a:t>
            </a:r>
            <a:r>
              <a:rPr kumimoji="1" lang="en-US" altLang="ja-JP" sz="2800" dirty="0"/>
              <a:t>IC</a:t>
            </a:r>
            <a:r>
              <a:rPr kumimoji="1" lang="ja-JP" altLang="en-US" sz="2800" dirty="0"/>
              <a:t>から</a:t>
            </a:r>
            <a:r>
              <a:rPr kumimoji="1" lang="en-US" altLang="ja-JP" sz="2800" dirty="0"/>
              <a:t>IC</a:t>
            </a:r>
            <a:r>
              <a:rPr kumimoji="1" lang="ja-JP" altLang="en-US" sz="2800" dirty="0"/>
              <a:t>間の経路検索機能</a:t>
            </a:r>
            <a:endParaRPr kumimoji="1" lang="en-US" altLang="ja-JP" sz="2800" dirty="0"/>
          </a:p>
          <a:p>
            <a:r>
              <a:rPr kumimoji="1" lang="ja-JP" altLang="en-US" sz="2800" dirty="0"/>
              <a:t>　→なるべくシンプルに、見やすく、使いやすく</a:t>
            </a:r>
            <a:endParaRPr kumimoji="1" lang="en-US" altLang="ja-JP" sz="2800" dirty="0"/>
          </a:p>
          <a:p>
            <a:endParaRPr kumimoji="1" lang="en-US" altLang="ja-JP" sz="2800" dirty="0"/>
          </a:p>
          <a:p>
            <a:r>
              <a:rPr kumimoji="1" lang="ja-JP" altLang="en-US" sz="2800" dirty="0"/>
              <a:t>・検索したルートの比較閲覧</a:t>
            </a:r>
            <a:endParaRPr kumimoji="1" lang="en-US" altLang="ja-JP" sz="2800" dirty="0"/>
          </a:p>
          <a:p>
            <a:r>
              <a:rPr kumimoji="1" lang="ja-JP" altLang="en-US" sz="2800" dirty="0"/>
              <a:t>　→料金設定やかかる時間、どの道路を通るか等細かな部分の閲覧</a:t>
            </a:r>
            <a:endParaRPr kumimoji="1" lang="en-US" altLang="ja-JP" sz="2800" dirty="0"/>
          </a:p>
          <a:p>
            <a:endParaRPr kumimoji="1" lang="en-US" altLang="ja-JP" sz="2800" dirty="0"/>
          </a:p>
          <a:p>
            <a:r>
              <a:rPr kumimoji="1" lang="ja-JP" altLang="en-US" sz="2800" dirty="0"/>
              <a:t>・ルートを表示した地図の導入</a:t>
            </a:r>
            <a:endParaRPr kumimoji="1" lang="en-US" altLang="ja-JP" sz="2800" dirty="0"/>
          </a:p>
          <a:p>
            <a:r>
              <a:rPr kumimoji="1" lang="ja-JP" altLang="en-US" sz="2800" dirty="0"/>
              <a:t>　→地図と道路間の乗り換えや所要時間等の詳細部分を掲載</a:t>
            </a:r>
            <a:endParaRPr kumimoji="1" lang="en-US" altLang="ja-JP" sz="2800" dirty="0"/>
          </a:p>
          <a:p>
            <a:endParaRPr kumimoji="1" lang="en-US" altLang="ja-JP" sz="2800" dirty="0"/>
          </a:p>
          <a:p>
            <a:r>
              <a:rPr kumimoji="1" lang="en-US" altLang="ja-JP" sz="2800" b="1" dirty="0"/>
              <a:t>	Ex</a:t>
            </a:r>
            <a:r>
              <a:rPr kumimoji="1" lang="ja-JP" altLang="en-US" sz="2800" dirty="0"/>
              <a:t>・出発地、目的地の天気の確認</a:t>
            </a:r>
            <a:endParaRPr kumimoji="1" lang="en-US" altLang="ja-JP" sz="2800" dirty="0"/>
          </a:p>
          <a:p>
            <a:endParaRPr kumimoji="1" lang="en-US" altLang="ja-JP" sz="2800" dirty="0"/>
          </a:p>
          <a:p>
            <a:r>
              <a:rPr kumimoji="1" lang="en-US" altLang="ja-JP" sz="2800" dirty="0"/>
              <a:t>		</a:t>
            </a:r>
            <a:r>
              <a:rPr kumimoji="1" lang="en-US" altLang="ja-JP" sz="2800" b="1" dirty="0"/>
              <a:t>Ex</a:t>
            </a:r>
            <a:r>
              <a:rPr kumimoji="1" lang="ja-JP" altLang="en-US" sz="2800" dirty="0"/>
              <a:t>は追加課題に設定した。</a:t>
            </a:r>
            <a:endParaRPr kumimoji="1" lang="en-US" altLang="ja-JP" sz="2800" dirty="0"/>
          </a:p>
        </p:txBody>
      </p:sp>
    </p:spTree>
    <p:extLst>
      <p:ext uri="{BB962C8B-B14F-4D97-AF65-F5344CB8AC3E}">
        <p14:creationId xmlns:p14="http://schemas.microsoft.com/office/powerpoint/2010/main" val="702623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システム構成</a:t>
            </a:r>
          </a:p>
        </p:txBody>
      </p:sp>
      <p:sp>
        <p:nvSpPr>
          <p:cNvPr id="3" name="テキスト ボックス 2">
            <a:extLst>
              <a:ext uri="{FF2B5EF4-FFF2-40B4-BE49-F238E27FC236}">
                <a16:creationId xmlns:a16="http://schemas.microsoft.com/office/drawing/2014/main" id="{05A2E6E4-203F-4C07-A5BA-7D6803AB54F7}"/>
              </a:ext>
            </a:extLst>
          </p:cNvPr>
          <p:cNvSpPr txBox="1"/>
          <p:nvPr/>
        </p:nvSpPr>
        <p:spPr>
          <a:xfrm>
            <a:off x="954594" y="1756668"/>
            <a:ext cx="11237406" cy="2677656"/>
          </a:xfrm>
          <a:prstGeom prst="rect">
            <a:avLst/>
          </a:prstGeom>
          <a:noFill/>
        </p:spPr>
        <p:txBody>
          <a:bodyPr wrap="square" rtlCol="0">
            <a:spAutoFit/>
          </a:bodyPr>
          <a:lstStyle/>
          <a:p>
            <a:r>
              <a:rPr kumimoji="1" lang="ja-JP" altLang="en-US" sz="2800" dirty="0"/>
              <a:t>フレームワーク：</a:t>
            </a:r>
            <a:r>
              <a:rPr kumimoji="1" lang="en-US" altLang="ja-JP" sz="2800" dirty="0"/>
              <a:t>Laravel</a:t>
            </a:r>
          </a:p>
          <a:p>
            <a:endParaRPr kumimoji="1" lang="en-US" altLang="ja-JP" sz="2800" dirty="0"/>
          </a:p>
          <a:p>
            <a:r>
              <a:rPr kumimoji="1" lang="ja-JP" altLang="en-US" sz="2800" dirty="0"/>
              <a:t>導入環境：</a:t>
            </a:r>
            <a:r>
              <a:rPr kumimoji="1" lang="en-US" altLang="ja-JP" sz="2800" dirty="0" err="1"/>
              <a:t>Laravel,PHP,Git,Git</a:t>
            </a:r>
            <a:r>
              <a:rPr kumimoji="1" lang="en-US" altLang="ja-JP" sz="2800" dirty="0"/>
              <a:t> </a:t>
            </a:r>
            <a:r>
              <a:rPr kumimoji="1" lang="en-US" altLang="ja-JP" sz="2800" dirty="0" err="1"/>
              <a:t>Hub,Git</a:t>
            </a:r>
            <a:r>
              <a:rPr kumimoji="1" lang="en-US" altLang="ja-JP" sz="2800" dirty="0"/>
              <a:t> </a:t>
            </a:r>
            <a:r>
              <a:rPr kumimoji="1" lang="en-US" altLang="ja-JP" sz="2800" dirty="0" err="1"/>
              <a:t>Bash,Source</a:t>
            </a:r>
            <a:r>
              <a:rPr kumimoji="1" lang="en-US" altLang="ja-JP" sz="2800" dirty="0"/>
              <a:t> Tree,</a:t>
            </a:r>
          </a:p>
          <a:p>
            <a:r>
              <a:rPr kumimoji="1" lang="en-US" altLang="ja-JP" sz="2800" dirty="0"/>
              <a:t>				</a:t>
            </a:r>
            <a:r>
              <a:rPr kumimoji="1" lang="en-US" altLang="ja-JP" sz="2800" dirty="0" err="1"/>
              <a:t>Composer,Brade,Font</a:t>
            </a:r>
            <a:r>
              <a:rPr kumimoji="1" lang="en-US" altLang="ja-JP" sz="2800" dirty="0"/>
              <a:t> Awesome  </a:t>
            </a:r>
            <a:r>
              <a:rPr kumimoji="1" lang="en-US" altLang="ja-JP" sz="2800" dirty="0" err="1"/>
              <a:t>etc</a:t>
            </a:r>
            <a:r>
              <a:rPr kumimoji="1" lang="en-US" altLang="ja-JP" sz="2800" dirty="0"/>
              <a:t>…</a:t>
            </a:r>
          </a:p>
          <a:p>
            <a:endParaRPr kumimoji="1" lang="en-US" altLang="ja-JP" sz="2800" dirty="0"/>
          </a:p>
          <a:p>
            <a:r>
              <a:rPr kumimoji="1" lang="ja-JP" altLang="en-US" sz="2800" dirty="0"/>
              <a:t>使用言語等：</a:t>
            </a:r>
            <a:r>
              <a:rPr kumimoji="1" lang="en-US" altLang="ja-JP" sz="2800" dirty="0"/>
              <a:t>HTML,CSS,</a:t>
            </a:r>
            <a:r>
              <a:rPr kumimoji="1" lang="en-US" altLang="ja-JP" sz="2800" dirty="0">
                <a:sym typeface="Wingdings" panose="05000000000000000000" pitchFamily="2" charset="2"/>
              </a:rPr>
              <a:t>(Blade),</a:t>
            </a:r>
            <a:r>
              <a:rPr kumimoji="1" lang="en-US" altLang="ja-JP" sz="2800" dirty="0" err="1">
                <a:sym typeface="Wingdings" panose="05000000000000000000" pitchFamily="2" charset="2"/>
              </a:rPr>
              <a:t>PHP,JavaScript,XML,jQuery</a:t>
            </a:r>
            <a:r>
              <a:rPr kumimoji="1" lang="en-US" altLang="ja-JP" sz="2800" dirty="0">
                <a:sym typeface="Wingdings" panose="05000000000000000000" pitchFamily="2" charset="2"/>
              </a:rPr>
              <a:t>  </a:t>
            </a:r>
            <a:r>
              <a:rPr kumimoji="1" lang="en-US" altLang="ja-JP" sz="2800" dirty="0" err="1"/>
              <a:t>etc</a:t>
            </a:r>
            <a:r>
              <a:rPr kumimoji="1" lang="en-US" altLang="ja-JP" sz="2800" dirty="0"/>
              <a:t>…</a:t>
            </a:r>
          </a:p>
        </p:txBody>
      </p:sp>
      <p:pic>
        <p:nvPicPr>
          <p:cNvPr id="5" name="図 4">
            <a:extLst>
              <a:ext uri="{FF2B5EF4-FFF2-40B4-BE49-F238E27FC236}">
                <a16:creationId xmlns:a16="http://schemas.microsoft.com/office/drawing/2014/main" id="{16CDC08D-F4C8-41D5-896E-61AC9AF16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561" y="4606756"/>
            <a:ext cx="1870982" cy="1868619"/>
          </a:xfrm>
          <a:prstGeom prst="rect">
            <a:avLst/>
          </a:prstGeom>
        </p:spPr>
      </p:pic>
      <p:pic>
        <p:nvPicPr>
          <p:cNvPr id="7" name="図 6">
            <a:extLst>
              <a:ext uri="{FF2B5EF4-FFF2-40B4-BE49-F238E27FC236}">
                <a16:creationId xmlns:a16="http://schemas.microsoft.com/office/drawing/2014/main" id="{592A7806-7B8B-4C9F-84F2-118E266CD9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7457" y="4609120"/>
            <a:ext cx="1870982" cy="1870983"/>
          </a:xfrm>
          <a:prstGeom prst="rect">
            <a:avLst/>
          </a:prstGeom>
        </p:spPr>
      </p:pic>
      <p:pic>
        <p:nvPicPr>
          <p:cNvPr id="9" name="図 8">
            <a:extLst>
              <a:ext uri="{FF2B5EF4-FFF2-40B4-BE49-F238E27FC236}">
                <a16:creationId xmlns:a16="http://schemas.microsoft.com/office/drawing/2014/main" id="{FD07E648-19A7-4DB0-8E18-FF93854211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0509" y="4606756"/>
            <a:ext cx="1870982" cy="1870984"/>
          </a:xfrm>
          <a:prstGeom prst="rect">
            <a:avLst/>
          </a:prstGeom>
        </p:spPr>
      </p:pic>
    </p:spTree>
    <p:extLst>
      <p:ext uri="{BB962C8B-B14F-4D97-AF65-F5344CB8AC3E}">
        <p14:creationId xmlns:p14="http://schemas.microsoft.com/office/powerpoint/2010/main" val="2828717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システム構成　補足</a:t>
            </a:r>
          </a:p>
        </p:txBody>
      </p:sp>
      <p:grpSp>
        <p:nvGrpSpPr>
          <p:cNvPr id="4" name="グループ化 3">
            <a:extLst>
              <a:ext uri="{FF2B5EF4-FFF2-40B4-BE49-F238E27FC236}">
                <a16:creationId xmlns:a16="http://schemas.microsoft.com/office/drawing/2014/main" id="{1339DAEC-D13B-4B94-9B31-39CFE8DB1C7B}"/>
              </a:ext>
            </a:extLst>
          </p:cNvPr>
          <p:cNvGrpSpPr/>
          <p:nvPr/>
        </p:nvGrpSpPr>
        <p:grpSpPr>
          <a:xfrm>
            <a:off x="1237623" y="1659285"/>
            <a:ext cx="10954377" cy="3539430"/>
            <a:chOff x="1237623" y="1659285"/>
            <a:chExt cx="10954377" cy="3539430"/>
          </a:xfrm>
        </p:grpSpPr>
        <p:sp>
          <p:nvSpPr>
            <p:cNvPr id="3" name="テキスト ボックス 2">
              <a:extLst>
                <a:ext uri="{FF2B5EF4-FFF2-40B4-BE49-F238E27FC236}">
                  <a16:creationId xmlns:a16="http://schemas.microsoft.com/office/drawing/2014/main" id="{05A2E6E4-203F-4C07-A5BA-7D6803AB54F7}"/>
                </a:ext>
              </a:extLst>
            </p:cNvPr>
            <p:cNvSpPr txBox="1"/>
            <p:nvPr/>
          </p:nvSpPr>
          <p:spPr>
            <a:xfrm>
              <a:off x="1237623" y="1659285"/>
              <a:ext cx="3236406" cy="3539430"/>
            </a:xfrm>
            <a:prstGeom prst="rect">
              <a:avLst/>
            </a:prstGeom>
            <a:noFill/>
          </p:spPr>
          <p:txBody>
            <a:bodyPr wrap="square" rtlCol="0">
              <a:spAutoFit/>
            </a:bodyPr>
            <a:lstStyle/>
            <a:p>
              <a:pPr algn="r"/>
              <a:r>
                <a:rPr kumimoji="1" lang="en-US" altLang="ja-JP" sz="2800" dirty="0"/>
                <a:t>Laravel</a:t>
              </a:r>
              <a:r>
                <a:rPr kumimoji="1" lang="ja-JP" altLang="en-US" sz="2800" dirty="0"/>
                <a:t>：</a:t>
              </a:r>
              <a:endParaRPr kumimoji="1" lang="en-US" altLang="ja-JP" sz="2800" dirty="0"/>
            </a:p>
            <a:p>
              <a:pPr algn="r"/>
              <a:r>
                <a:rPr kumimoji="1" lang="en-US" altLang="ja-JP" sz="2800" dirty="0"/>
                <a:t>Git</a:t>
              </a:r>
              <a:r>
                <a:rPr kumimoji="1" lang="ja-JP" altLang="en-US" sz="2800" dirty="0"/>
                <a:t>：</a:t>
              </a:r>
              <a:endParaRPr kumimoji="1" lang="en-US" altLang="ja-JP" sz="2800" dirty="0"/>
            </a:p>
            <a:p>
              <a:pPr algn="r"/>
              <a:r>
                <a:rPr kumimoji="1" lang="en-US" altLang="ja-JP" sz="2800" dirty="0"/>
                <a:t>Git Hub</a:t>
              </a:r>
              <a:r>
                <a:rPr kumimoji="1" lang="ja-JP" altLang="en-US" sz="2800" dirty="0"/>
                <a:t>：</a:t>
              </a:r>
              <a:endParaRPr kumimoji="1" lang="en-US" altLang="ja-JP" sz="2800" dirty="0"/>
            </a:p>
            <a:p>
              <a:pPr algn="r"/>
              <a:r>
                <a:rPr kumimoji="1" lang="en-US" altLang="ja-JP" sz="2800" dirty="0"/>
                <a:t>Git Bash</a:t>
              </a:r>
              <a:r>
                <a:rPr kumimoji="1" lang="ja-JP" altLang="en-US" sz="2800" dirty="0"/>
                <a:t>：</a:t>
              </a:r>
              <a:endParaRPr kumimoji="1" lang="en-US" altLang="ja-JP" sz="2800" dirty="0"/>
            </a:p>
            <a:p>
              <a:pPr algn="r"/>
              <a:r>
                <a:rPr kumimoji="1" lang="en-US" altLang="ja-JP" sz="2800" dirty="0"/>
                <a:t>Source Tree</a:t>
              </a:r>
              <a:r>
                <a:rPr kumimoji="1" lang="ja-JP" altLang="en-US" sz="2800" dirty="0"/>
                <a:t>：</a:t>
              </a:r>
              <a:endParaRPr kumimoji="1" lang="en-US" altLang="ja-JP" sz="2800" dirty="0"/>
            </a:p>
            <a:p>
              <a:pPr algn="r"/>
              <a:r>
                <a:rPr kumimoji="1" lang="en-US" altLang="ja-JP" sz="2800" dirty="0"/>
                <a:t>Composer</a:t>
              </a:r>
              <a:r>
                <a:rPr kumimoji="1" lang="ja-JP" altLang="en-US" sz="2800" dirty="0"/>
                <a:t>：</a:t>
              </a:r>
              <a:endParaRPr kumimoji="1" lang="en-US" altLang="ja-JP" sz="2800" dirty="0"/>
            </a:p>
            <a:p>
              <a:pPr algn="r"/>
              <a:r>
                <a:rPr kumimoji="1" lang="en-US" altLang="ja-JP" sz="2800" dirty="0"/>
                <a:t>Blade</a:t>
              </a:r>
              <a:r>
                <a:rPr kumimoji="1" lang="ja-JP" altLang="en-US" sz="2800" dirty="0"/>
                <a:t>：</a:t>
              </a:r>
              <a:endParaRPr kumimoji="1" lang="en-US" altLang="ja-JP" sz="2800" dirty="0"/>
            </a:p>
            <a:p>
              <a:pPr algn="r"/>
              <a:r>
                <a:rPr kumimoji="1" lang="en-US" altLang="ja-JP" sz="2800" dirty="0"/>
                <a:t>Font Awesome </a:t>
              </a:r>
              <a:r>
                <a:rPr kumimoji="1" lang="ja-JP" altLang="en-US" sz="2800" dirty="0"/>
                <a:t>：</a:t>
              </a:r>
              <a:endParaRPr kumimoji="1" lang="en-US" altLang="ja-JP" sz="2800" dirty="0"/>
            </a:p>
          </p:txBody>
        </p:sp>
        <p:sp>
          <p:nvSpPr>
            <p:cNvPr id="8" name="テキスト ボックス 7">
              <a:extLst>
                <a:ext uri="{FF2B5EF4-FFF2-40B4-BE49-F238E27FC236}">
                  <a16:creationId xmlns:a16="http://schemas.microsoft.com/office/drawing/2014/main" id="{F4F61DAF-F56F-4175-8C7A-D80A0C7515B2}"/>
                </a:ext>
              </a:extLst>
            </p:cNvPr>
            <p:cNvSpPr txBox="1"/>
            <p:nvPr/>
          </p:nvSpPr>
          <p:spPr>
            <a:xfrm>
              <a:off x="4474029" y="1659285"/>
              <a:ext cx="7717971" cy="3539430"/>
            </a:xfrm>
            <a:prstGeom prst="rect">
              <a:avLst/>
            </a:prstGeom>
            <a:noFill/>
          </p:spPr>
          <p:txBody>
            <a:bodyPr wrap="square" rtlCol="0">
              <a:spAutoFit/>
            </a:bodyPr>
            <a:lstStyle/>
            <a:p>
              <a:r>
                <a:rPr kumimoji="1" lang="ja-JP" altLang="en-US" sz="2800" dirty="0"/>
                <a:t>フレームワーク</a:t>
              </a:r>
              <a:endParaRPr kumimoji="1" lang="en-US" altLang="ja-JP" sz="2800" dirty="0"/>
            </a:p>
            <a:p>
              <a:r>
                <a:rPr kumimoji="1" lang="ja-JP" altLang="en-US" sz="2800" dirty="0"/>
                <a:t>バージョン管理</a:t>
              </a:r>
              <a:endParaRPr kumimoji="1" lang="en-US" altLang="ja-JP" sz="2800" dirty="0"/>
            </a:p>
            <a:p>
              <a:r>
                <a:rPr kumimoji="1" lang="ja-JP" altLang="en-US" sz="2800" dirty="0"/>
                <a:t>プロジェクトデータを保管する場所として</a:t>
              </a:r>
              <a:endParaRPr kumimoji="1" lang="en-US" altLang="ja-JP" sz="2800" dirty="0"/>
            </a:p>
            <a:p>
              <a:r>
                <a:rPr kumimoji="1" lang="ja-JP" altLang="en-US" sz="2800" dirty="0"/>
                <a:t>コンソール</a:t>
              </a:r>
              <a:endParaRPr kumimoji="1" lang="en-US" altLang="ja-JP" sz="2800" dirty="0"/>
            </a:p>
            <a:p>
              <a:r>
                <a:rPr kumimoji="1" lang="ja-JP" altLang="en-US" sz="2800" dirty="0"/>
                <a:t>バージョン管理の可視化と作業効率向上</a:t>
              </a:r>
              <a:endParaRPr kumimoji="1" lang="en-US" altLang="ja-JP" sz="2800" dirty="0"/>
            </a:p>
            <a:p>
              <a:r>
                <a:rPr kumimoji="1" lang="ja-JP" altLang="en-US" sz="2800" dirty="0"/>
                <a:t>環境の構成と環境導入用</a:t>
              </a:r>
              <a:endParaRPr kumimoji="1" lang="en-US" altLang="ja-JP" sz="2800" dirty="0"/>
            </a:p>
            <a:p>
              <a:r>
                <a:rPr kumimoji="1" lang="en-US" altLang="ja-JP" sz="2800" dirty="0"/>
                <a:t>Laravel</a:t>
              </a:r>
              <a:r>
                <a:rPr kumimoji="1" lang="ja-JP" altLang="en-US" sz="2800" dirty="0"/>
                <a:t>の拡張機能</a:t>
              </a:r>
              <a:endParaRPr kumimoji="1" lang="en-US" altLang="ja-JP" sz="2800" dirty="0"/>
            </a:p>
            <a:p>
              <a:r>
                <a:rPr kumimoji="1" lang="ja-JP" altLang="en-US" sz="2800" dirty="0"/>
                <a:t>テキスト型のアイコン　見やすさの追求</a:t>
              </a:r>
              <a:endParaRPr kumimoji="1" lang="en-US" altLang="ja-JP" sz="2800" dirty="0"/>
            </a:p>
          </p:txBody>
        </p:sp>
      </p:grpSp>
    </p:spTree>
    <p:extLst>
      <p:ext uri="{BB962C8B-B14F-4D97-AF65-F5344CB8AC3E}">
        <p14:creationId xmlns:p14="http://schemas.microsoft.com/office/powerpoint/2010/main" val="3563178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システム説明</a:t>
            </a:r>
          </a:p>
        </p:txBody>
      </p:sp>
      <p:grpSp>
        <p:nvGrpSpPr>
          <p:cNvPr id="9" name="グループ化 8">
            <a:extLst>
              <a:ext uri="{FF2B5EF4-FFF2-40B4-BE49-F238E27FC236}">
                <a16:creationId xmlns:a16="http://schemas.microsoft.com/office/drawing/2014/main" id="{00068724-ECBB-498B-A91F-E0801E0658E8}"/>
              </a:ext>
            </a:extLst>
          </p:cNvPr>
          <p:cNvGrpSpPr/>
          <p:nvPr/>
        </p:nvGrpSpPr>
        <p:grpSpPr>
          <a:xfrm>
            <a:off x="918857" y="2754836"/>
            <a:ext cx="1180473" cy="1917414"/>
            <a:chOff x="1001485" y="2775858"/>
            <a:chExt cx="880053" cy="1448959"/>
          </a:xfrm>
        </p:grpSpPr>
        <p:grpSp>
          <p:nvGrpSpPr>
            <p:cNvPr id="5" name="グループ化 4">
              <a:extLst>
                <a:ext uri="{FF2B5EF4-FFF2-40B4-BE49-F238E27FC236}">
                  <a16:creationId xmlns:a16="http://schemas.microsoft.com/office/drawing/2014/main" id="{DABB8FFC-35D0-4DE5-8569-95C8BE028572}"/>
                </a:ext>
              </a:extLst>
            </p:cNvPr>
            <p:cNvGrpSpPr/>
            <p:nvPr/>
          </p:nvGrpSpPr>
          <p:grpSpPr>
            <a:xfrm>
              <a:off x="1001485" y="2775858"/>
              <a:ext cx="880053" cy="1121228"/>
              <a:chOff x="1654629" y="1958055"/>
              <a:chExt cx="1110342" cy="1656002"/>
            </a:xfrm>
            <a:solidFill>
              <a:schemeClr val="accent2">
                <a:lumMod val="40000"/>
                <a:lumOff val="60000"/>
              </a:schemeClr>
            </a:solidFill>
            <a:effectLst>
              <a:glow rad="101600">
                <a:schemeClr val="accent5">
                  <a:satMod val="175000"/>
                  <a:alpha val="40000"/>
                </a:schemeClr>
              </a:glow>
            </a:effectLst>
          </p:grpSpPr>
          <p:sp>
            <p:nvSpPr>
              <p:cNvPr id="6" name="二等辺三角形 5">
                <a:extLst>
                  <a:ext uri="{FF2B5EF4-FFF2-40B4-BE49-F238E27FC236}">
                    <a16:creationId xmlns:a16="http://schemas.microsoft.com/office/drawing/2014/main" id="{C6F8CC1A-E8BE-48E8-8FBC-4717A6BE12AD}"/>
                  </a:ext>
                </a:extLst>
              </p:cNvPr>
              <p:cNvSpPr/>
              <p:nvPr/>
            </p:nvSpPr>
            <p:spPr>
              <a:xfrm>
                <a:off x="1654629" y="2373086"/>
                <a:ext cx="1110342" cy="1240971"/>
              </a:xfrm>
              <a:prstGeom prst="triangl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0CF0EE8D-8DCF-4632-A7CD-23E3FEDC7537}"/>
                  </a:ext>
                </a:extLst>
              </p:cNvPr>
              <p:cNvSpPr/>
              <p:nvPr/>
            </p:nvSpPr>
            <p:spPr>
              <a:xfrm>
                <a:off x="1784412" y="1958055"/>
                <a:ext cx="865837" cy="830062"/>
              </a:xfrm>
              <a:prstGeom prst="flowChartConnector">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テキスト ボックス 3">
              <a:extLst>
                <a:ext uri="{FF2B5EF4-FFF2-40B4-BE49-F238E27FC236}">
                  <a16:creationId xmlns:a16="http://schemas.microsoft.com/office/drawing/2014/main" id="{32A56B49-BCB1-4122-BD0F-EE42FAF79DDB}"/>
                </a:ext>
              </a:extLst>
            </p:cNvPr>
            <p:cNvSpPr txBox="1"/>
            <p:nvPr/>
          </p:nvSpPr>
          <p:spPr>
            <a:xfrm>
              <a:off x="1048020" y="3922460"/>
              <a:ext cx="782536" cy="302357"/>
            </a:xfrm>
            <a:prstGeom prst="rect">
              <a:avLst/>
            </a:prstGeom>
            <a:noFill/>
          </p:spPr>
          <p:txBody>
            <a:bodyPr wrap="square" rtlCol="0">
              <a:spAutoFit/>
            </a:bodyPr>
            <a:lstStyle/>
            <a:p>
              <a:r>
                <a:rPr kumimoji="1" lang="ja-JP" altLang="en-US" sz="2000" dirty="0"/>
                <a:t>ユーザ</a:t>
              </a:r>
            </a:p>
          </p:txBody>
        </p:sp>
      </p:grpSp>
      <p:cxnSp>
        <p:nvCxnSpPr>
          <p:cNvPr id="11" name="直線矢印コネクタ 10">
            <a:extLst>
              <a:ext uri="{FF2B5EF4-FFF2-40B4-BE49-F238E27FC236}">
                <a16:creationId xmlns:a16="http://schemas.microsoft.com/office/drawing/2014/main" id="{93CB7533-167C-4E3E-9F11-FAB8DA8AD35A}"/>
              </a:ext>
            </a:extLst>
          </p:cNvPr>
          <p:cNvCxnSpPr>
            <a:cxnSpLocks/>
          </p:cNvCxnSpPr>
          <p:nvPr/>
        </p:nvCxnSpPr>
        <p:spPr>
          <a:xfrm>
            <a:off x="2615446" y="3187335"/>
            <a:ext cx="991445" cy="0"/>
          </a:xfrm>
          <a:prstGeom prst="straightConnector1">
            <a:avLst/>
          </a:prstGeom>
          <a:ln w="57150" cap="flat" cmpd="sng" algn="ctr">
            <a:solidFill>
              <a:schemeClr val="tx1">
                <a:lumMod val="65000"/>
                <a:lumOff val="3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4" name="グループ化 13">
            <a:extLst>
              <a:ext uri="{FF2B5EF4-FFF2-40B4-BE49-F238E27FC236}">
                <a16:creationId xmlns:a16="http://schemas.microsoft.com/office/drawing/2014/main" id="{CC6A2100-D56D-4B49-8435-43C8947E8261}"/>
              </a:ext>
            </a:extLst>
          </p:cNvPr>
          <p:cNvGrpSpPr/>
          <p:nvPr/>
        </p:nvGrpSpPr>
        <p:grpSpPr>
          <a:xfrm>
            <a:off x="4128723" y="2710918"/>
            <a:ext cx="1839815" cy="1961332"/>
            <a:chOff x="3298371" y="2449285"/>
            <a:chExt cx="1371600" cy="1482147"/>
          </a:xfrm>
        </p:grpSpPr>
        <p:sp>
          <p:nvSpPr>
            <p:cNvPr id="12" name="正方形/長方形 11">
              <a:extLst>
                <a:ext uri="{FF2B5EF4-FFF2-40B4-BE49-F238E27FC236}">
                  <a16:creationId xmlns:a16="http://schemas.microsoft.com/office/drawing/2014/main" id="{766F8A76-F132-44DF-872C-26EF80841381}"/>
                </a:ext>
              </a:extLst>
            </p:cNvPr>
            <p:cNvSpPr/>
            <p:nvPr/>
          </p:nvSpPr>
          <p:spPr>
            <a:xfrm>
              <a:off x="3298371" y="2449285"/>
              <a:ext cx="1371600" cy="105942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dirty="0"/>
                <a:t>高速案内</a:t>
              </a:r>
            </a:p>
          </p:txBody>
        </p:sp>
        <p:sp>
          <p:nvSpPr>
            <p:cNvPr id="13" name="テキスト ボックス 12">
              <a:extLst>
                <a:ext uri="{FF2B5EF4-FFF2-40B4-BE49-F238E27FC236}">
                  <a16:creationId xmlns:a16="http://schemas.microsoft.com/office/drawing/2014/main" id="{E1503094-87D5-49A6-BE6D-045C76D6BC0C}"/>
                </a:ext>
              </a:extLst>
            </p:cNvPr>
            <p:cNvSpPr txBox="1"/>
            <p:nvPr/>
          </p:nvSpPr>
          <p:spPr>
            <a:xfrm>
              <a:off x="3378516" y="3629075"/>
              <a:ext cx="1179630" cy="302357"/>
            </a:xfrm>
            <a:prstGeom prst="rect">
              <a:avLst/>
            </a:prstGeom>
            <a:noFill/>
          </p:spPr>
          <p:txBody>
            <a:bodyPr wrap="square" rtlCol="0">
              <a:spAutoFit/>
            </a:bodyPr>
            <a:lstStyle/>
            <a:p>
              <a:r>
                <a:rPr kumimoji="1" lang="en-US" altLang="ja-JP" sz="2000" dirty="0"/>
                <a:t>Web</a:t>
              </a:r>
              <a:r>
                <a:rPr kumimoji="1" lang="ja-JP" altLang="en-US" sz="2000" dirty="0"/>
                <a:t>ページ</a:t>
              </a:r>
            </a:p>
          </p:txBody>
        </p:sp>
      </p:grpSp>
      <p:cxnSp>
        <p:nvCxnSpPr>
          <p:cNvPr id="18" name="直線矢印コネクタ 17">
            <a:extLst>
              <a:ext uri="{FF2B5EF4-FFF2-40B4-BE49-F238E27FC236}">
                <a16:creationId xmlns:a16="http://schemas.microsoft.com/office/drawing/2014/main" id="{D2DBA473-3362-4D1A-972C-B47A781E9AA2}"/>
              </a:ext>
            </a:extLst>
          </p:cNvPr>
          <p:cNvCxnSpPr>
            <a:cxnSpLocks/>
          </p:cNvCxnSpPr>
          <p:nvPr/>
        </p:nvCxnSpPr>
        <p:spPr>
          <a:xfrm rot="10800000">
            <a:off x="2593673" y="3607447"/>
            <a:ext cx="991445" cy="0"/>
          </a:xfrm>
          <a:prstGeom prst="straightConnector1">
            <a:avLst/>
          </a:prstGeom>
          <a:ln w="57150" cap="flat" cmpd="sng" algn="ctr">
            <a:solidFill>
              <a:schemeClr val="tx1">
                <a:lumMod val="65000"/>
                <a:lumOff val="3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直線矢印コネクタ 18">
            <a:extLst>
              <a:ext uri="{FF2B5EF4-FFF2-40B4-BE49-F238E27FC236}">
                <a16:creationId xmlns:a16="http://schemas.microsoft.com/office/drawing/2014/main" id="{568CDE8B-1C25-4E58-A8AB-912C259599C9}"/>
              </a:ext>
            </a:extLst>
          </p:cNvPr>
          <p:cNvCxnSpPr>
            <a:cxnSpLocks/>
          </p:cNvCxnSpPr>
          <p:nvPr/>
        </p:nvCxnSpPr>
        <p:spPr>
          <a:xfrm>
            <a:off x="6644511" y="3126691"/>
            <a:ext cx="2695432" cy="0"/>
          </a:xfrm>
          <a:prstGeom prst="straightConnector1">
            <a:avLst/>
          </a:prstGeom>
          <a:ln w="57150" cap="flat" cmpd="sng" algn="ctr">
            <a:solidFill>
              <a:schemeClr val="tx1">
                <a:lumMod val="65000"/>
                <a:lumOff val="3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直線矢印コネクタ 19">
            <a:extLst>
              <a:ext uri="{FF2B5EF4-FFF2-40B4-BE49-F238E27FC236}">
                <a16:creationId xmlns:a16="http://schemas.microsoft.com/office/drawing/2014/main" id="{1EE3420A-63D9-43F8-9457-77E1B2F23B6A}"/>
              </a:ext>
            </a:extLst>
          </p:cNvPr>
          <p:cNvCxnSpPr>
            <a:cxnSpLocks/>
          </p:cNvCxnSpPr>
          <p:nvPr/>
        </p:nvCxnSpPr>
        <p:spPr>
          <a:xfrm flipH="1">
            <a:off x="6622739" y="3546803"/>
            <a:ext cx="2602904" cy="0"/>
          </a:xfrm>
          <a:prstGeom prst="straightConnector1">
            <a:avLst/>
          </a:prstGeom>
          <a:ln w="57150" cap="flat" cmpd="sng" algn="ctr">
            <a:solidFill>
              <a:schemeClr val="tx1">
                <a:lumMod val="65000"/>
                <a:lumOff val="3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25" name="グループ化 24">
            <a:extLst>
              <a:ext uri="{FF2B5EF4-FFF2-40B4-BE49-F238E27FC236}">
                <a16:creationId xmlns:a16="http://schemas.microsoft.com/office/drawing/2014/main" id="{2C71F5A0-76A3-4138-B214-EC83A8E3EE0C}"/>
              </a:ext>
            </a:extLst>
          </p:cNvPr>
          <p:cNvGrpSpPr/>
          <p:nvPr/>
        </p:nvGrpSpPr>
        <p:grpSpPr>
          <a:xfrm>
            <a:off x="9745140" y="2645380"/>
            <a:ext cx="2082927" cy="2074492"/>
            <a:chOff x="5628079" y="3094514"/>
            <a:chExt cx="1552842" cy="1567661"/>
          </a:xfrm>
        </p:grpSpPr>
        <p:grpSp>
          <p:nvGrpSpPr>
            <p:cNvPr id="23" name="グループ化 22">
              <a:extLst>
                <a:ext uri="{FF2B5EF4-FFF2-40B4-BE49-F238E27FC236}">
                  <a16:creationId xmlns:a16="http://schemas.microsoft.com/office/drawing/2014/main" id="{E8D8E836-2DFD-4059-99D4-2E6FD92AA8E5}"/>
                </a:ext>
              </a:extLst>
            </p:cNvPr>
            <p:cNvGrpSpPr/>
            <p:nvPr/>
          </p:nvGrpSpPr>
          <p:grpSpPr>
            <a:xfrm>
              <a:off x="5679409" y="3094514"/>
              <a:ext cx="1263329" cy="1101481"/>
              <a:chOff x="5329619" y="1748451"/>
              <a:chExt cx="1464263" cy="1244915"/>
            </a:xfrm>
          </p:grpSpPr>
          <p:sp>
            <p:nvSpPr>
              <p:cNvPr id="21" name="楕円 20">
                <a:extLst>
                  <a:ext uri="{FF2B5EF4-FFF2-40B4-BE49-F238E27FC236}">
                    <a16:creationId xmlns:a16="http://schemas.microsoft.com/office/drawing/2014/main" id="{33C0A642-2476-403D-8BC6-7DFFCFB799D5}"/>
                  </a:ext>
                </a:extLst>
              </p:cNvPr>
              <p:cNvSpPr/>
              <p:nvPr/>
            </p:nvSpPr>
            <p:spPr>
              <a:xfrm>
                <a:off x="5476711" y="1748451"/>
                <a:ext cx="1317171" cy="1244915"/>
              </a:xfrm>
              <a:prstGeom prst="ellipse">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22" name="矢印: 上カーブ 21">
                <a:extLst>
                  <a:ext uri="{FF2B5EF4-FFF2-40B4-BE49-F238E27FC236}">
                    <a16:creationId xmlns:a16="http://schemas.microsoft.com/office/drawing/2014/main" id="{AE4AA879-5500-4425-AB9F-14FFD6234A99}"/>
                  </a:ext>
                </a:extLst>
              </p:cNvPr>
              <p:cNvSpPr/>
              <p:nvPr/>
            </p:nvSpPr>
            <p:spPr>
              <a:xfrm rot="1812401">
                <a:off x="5329619" y="2308005"/>
                <a:ext cx="1298486" cy="648384"/>
              </a:xfrm>
              <a:prstGeom prst="curvedUp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solidFill>
                    <a:schemeClr val="tx1"/>
                  </a:solidFill>
                </a:endParaRPr>
              </a:p>
            </p:txBody>
          </p:sp>
        </p:grpSp>
        <p:sp>
          <p:nvSpPr>
            <p:cNvPr id="24" name="テキスト ボックス 23">
              <a:extLst>
                <a:ext uri="{FF2B5EF4-FFF2-40B4-BE49-F238E27FC236}">
                  <a16:creationId xmlns:a16="http://schemas.microsoft.com/office/drawing/2014/main" id="{E0956CE3-526B-46DF-996A-89172D787837}"/>
                </a:ext>
              </a:extLst>
            </p:cNvPr>
            <p:cNvSpPr txBox="1"/>
            <p:nvPr/>
          </p:nvSpPr>
          <p:spPr>
            <a:xfrm>
              <a:off x="5628079" y="4359818"/>
              <a:ext cx="1552842" cy="302357"/>
            </a:xfrm>
            <a:prstGeom prst="rect">
              <a:avLst/>
            </a:prstGeom>
            <a:noFill/>
          </p:spPr>
          <p:txBody>
            <a:bodyPr wrap="square" rtlCol="0">
              <a:spAutoFit/>
            </a:bodyPr>
            <a:lstStyle/>
            <a:p>
              <a:r>
                <a:rPr kumimoji="1" lang="ja-JP" altLang="en-US" sz="2000" dirty="0"/>
                <a:t>コントローラー</a:t>
              </a:r>
            </a:p>
          </p:txBody>
        </p:sp>
      </p:grpSp>
      <p:sp>
        <p:nvSpPr>
          <p:cNvPr id="10" name="テキスト ボックス 9">
            <a:extLst>
              <a:ext uri="{FF2B5EF4-FFF2-40B4-BE49-F238E27FC236}">
                <a16:creationId xmlns:a16="http://schemas.microsoft.com/office/drawing/2014/main" id="{A9949CBB-F2C8-451F-98AB-51633C96BE1C}"/>
              </a:ext>
            </a:extLst>
          </p:cNvPr>
          <p:cNvSpPr txBox="1"/>
          <p:nvPr/>
        </p:nvSpPr>
        <p:spPr>
          <a:xfrm>
            <a:off x="5993045" y="1662976"/>
            <a:ext cx="4405373" cy="1200329"/>
          </a:xfrm>
          <a:prstGeom prst="rect">
            <a:avLst/>
          </a:prstGeom>
          <a:noFill/>
        </p:spPr>
        <p:txBody>
          <a:bodyPr wrap="none" rtlCol="0">
            <a:spAutoFit/>
          </a:bodyPr>
          <a:lstStyle/>
          <a:p>
            <a:r>
              <a:rPr kumimoji="1" lang="ja-JP" altLang="en-US" dirty="0"/>
              <a:t>トップページ</a:t>
            </a:r>
            <a:r>
              <a:rPr kumimoji="1" lang="en-US" altLang="ja-JP" dirty="0"/>
              <a:t>…</a:t>
            </a:r>
            <a:r>
              <a:rPr kumimoji="1" lang="en-US" altLang="ja-JP" dirty="0" err="1"/>
              <a:t>WebAPI</a:t>
            </a:r>
            <a:r>
              <a:rPr kumimoji="1" lang="ja-JP" altLang="en-US" dirty="0"/>
              <a:t>から</a:t>
            </a:r>
            <a:r>
              <a:rPr kumimoji="1" lang="en-US" altLang="ja-JP" dirty="0"/>
              <a:t>XML</a:t>
            </a:r>
            <a:r>
              <a:rPr kumimoji="1" lang="ja-JP" altLang="en-US" dirty="0"/>
              <a:t>形式で</a:t>
            </a:r>
            <a:endParaRPr kumimoji="1" lang="en-US" altLang="ja-JP" dirty="0"/>
          </a:p>
          <a:p>
            <a:r>
              <a:rPr kumimoji="1" lang="en-US" altLang="ja-JP" dirty="0"/>
              <a:t>			</a:t>
            </a:r>
            <a:r>
              <a:rPr kumimoji="1" lang="ja-JP" altLang="en-US" dirty="0"/>
              <a:t>　ルート情報を取得</a:t>
            </a:r>
            <a:endParaRPr kumimoji="1" lang="en-US" altLang="ja-JP" dirty="0"/>
          </a:p>
          <a:p>
            <a:r>
              <a:rPr kumimoji="1" lang="ja-JP" altLang="en-US" dirty="0"/>
              <a:t>詳細ページ</a:t>
            </a:r>
            <a:r>
              <a:rPr kumimoji="1" lang="en-US" altLang="ja-JP" dirty="0"/>
              <a:t>…Web</a:t>
            </a:r>
            <a:r>
              <a:rPr kumimoji="1" lang="ja-JP" altLang="en-US" dirty="0"/>
              <a:t>ページから</a:t>
            </a:r>
            <a:r>
              <a:rPr kumimoji="1" lang="en-US" altLang="ja-JP" dirty="0"/>
              <a:t>XML</a:t>
            </a:r>
            <a:r>
              <a:rPr kumimoji="1" lang="ja-JP" altLang="en-US" dirty="0"/>
              <a:t>形式で</a:t>
            </a:r>
            <a:endParaRPr kumimoji="1" lang="en-US" altLang="ja-JP" dirty="0"/>
          </a:p>
          <a:p>
            <a:r>
              <a:rPr kumimoji="1" lang="ja-JP" altLang="en-US" dirty="0"/>
              <a:t>　</a:t>
            </a:r>
            <a:r>
              <a:rPr kumimoji="1" lang="en-US" altLang="ja-JP" dirty="0"/>
              <a:t>			</a:t>
            </a:r>
            <a:r>
              <a:rPr kumimoji="1" lang="ja-JP" altLang="en-US" dirty="0"/>
              <a:t>緯度経度を取得</a:t>
            </a:r>
          </a:p>
        </p:txBody>
      </p:sp>
      <p:sp>
        <p:nvSpPr>
          <p:cNvPr id="15" name="テキスト ボックス 14">
            <a:extLst>
              <a:ext uri="{FF2B5EF4-FFF2-40B4-BE49-F238E27FC236}">
                <a16:creationId xmlns:a16="http://schemas.microsoft.com/office/drawing/2014/main" id="{F4AEAD89-9F34-42AA-AFD6-F9534B16C16B}"/>
              </a:ext>
            </a:extLst>
          </p:cNvPr>
          <p:cNvSpPr txBox="1"/>
          <p:nvPr/>
        </p:nvSpPr>
        <p:spPr>
          <a:xfrm>
            <a:off x="6181708" y="3835925"/>
            <a:ext cx="3876382" cy="646331"/>
          </a:xfrm>
          <a:prstGeom prst="rect">
            <a:avLst/>
          </a:prstGeom>
          <a:noFill/>
        </p:spPr>
        <p:txBody>
          <a:bodyPr wrap="none" rtlCol="0">
            <a:spAutoFit/>
          </a:bodyPr>
          <a:lstStyle/>
          <a:p>
            <a:r>
              <a:rPr kumimoji="1" lang="ja-JP" altLang="en-US" dirty="0"/>
              <a:t>送られてきた</a:t>
            </a:r>
            <a:r>
              <a:rPr kumimoji="1" lang="en-US" altLang="ja-JP" dirty="0"/>
              <a:t>XML</a:t>
            </a:r>
            <a:r>
              <a:rPr kumimoji="1" lang="ja-JP" altLang="en-US" dirty="0"/>
              <a:t>形式のデータから</a:t>
            </a:r>
            <a:endParaRPr kumimoji="1" lang="en-US" altLang="ja-JP" dirty="0"/>
          </a:p>
          <a:p>
            <a:r>
              <a:rPr kumimoji="1" lang="ja-JP" altLang="en-US" dirty="0"/>
              <a:t>必要な要素の抽出・表示</a:t>
            </a:r>
          </a:p>
        </p:txBody>
      </p:sp>
      <p:sp>
        <p:nvSpPr>
          <p:cNvPr id="16" name="テキスト ボックス 15">
            <a:extLst>
              <a:ext uri="{FF2B5EF4-FFF2-40B4-BE49-F238E27FC236}">
                <a16:creationId xmlns:a16="http://schemas.microsoft.com/office/drawing/2014/main" id="{26B288D1-553C-4A27-870D-E350527F64EB}"/>
              </a:ext>
            </a:extLst>
          </p:cNvPr>
          <p:cNvSpPr txBox="1"/>
          <p:nvPr/>
        </p:nvSpPr>
        <p:spPr>
          <a:xfrm>
            <a:off x="1977362" y="2521848"/>
            <a:ext cx="2031325" cy="369332"/>
          </a:xfrm>
          <a:prstGeom prst="rect">
            <a:avLst/>
          </a:prstGeom>
          <a:noFill/>
        </p:spPr>
        <p:txBody>
          <a:bodyPr wrap="none" rtlCol="0">
            <a:spAutoFit/>
          </a:bodyPr>
          <a:lstStyle/>
          <a:p>
            <a:r>
              <a:rPr kumimoji="1" lang="ja-JP" altLang="en-US" dirty="0"/>
              <a:t>求める情報を選択</a:t>
            </a:r>
          </a:p>
        </p:txBody>
      </p:sp>
    </p:spTree>
    <p:extLst>
      <p:ext uri="{BB962C8B-B14F-4D97-AF65-F5344CB8AC3E}">
        <p14:creationId xmlns:p14="http://schemas.microsoft.com/office/powerpoint/2010/main" val="2582197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役割分担</a:t>
            </a:r>
          </a:p>
        </p:txBody>
      </p:sp>
      <p:sp>
        <p:nvSpPr>
          <p:cNvPr id="3" name="テキスト ボックス 2">
            <a:extLst>
              <a:ext uri="{FF2B5EF4-FFF2-40B4-BE49-F238E27FC236}">
                <a16:creationId xmlns:a16="http://schemas.microsoft.com/office/drawing/2014/main" id="{E5BBB874-F013-4E8F-B2CB-E9572BDD9EA4}"/>
              </a:ext>
            </a:extLst>
          </p:cNvPr>
          <p:cNvSpPr txBox="1"/>
          <p:nvPr/>
        </p:nvSpPr>
        <p:spPr>
          <a:xfrm>
            <a:off x="699910" y="1664304"/>
            <a:ext cx="11492089" cy="3662541"/>
          </a:xfrm>
          <a:prstGeom prst="rect">
            <a:avLst/>
          </a:prstGeom>
          <a:noFill/>
        </p:spPr>
        <p:txBody>
          <a:bodyPr wrap="square" rtlCol="0">
            <a:spAutoFit/>
          </a:bodyPr>
          <a:lstStyle/>
          <a:p>
            <a:r>
              <a:rPr kumimoji="1" lang="ja-JP" altLang="en-US" sz="3200" dirty="0">
                <a:latin typeface="+mn-ea"/>
              </a:rPr>
              <a:t>山本：</a:t>
            </a:r>
            <a:r>
              <a:rPr kumimoji="1" lang="ja-JP" altLang="en-US" sz="2800" dirty="0">
                <a:latin typeface="+mn-ea"/>
              </a:rPr>
              <a:t>全ての環境導入と、その環境の再配布，環境導入のお手伝い，</a:t>
            </a:r>
            <a:endParaRPr kumimoji="1" lang="en-US" altLang="ja-JP" sz="2800" dirty="0">
              <a:latin typeface="+mn-ea"/>
            </a:endParaRPr>
          </a:p>
          <a:p>
            <a:r>
              <a:rPr kumimoji="1" lang="ja-JP" altLang="en-US" sz="2800" dirty="0">
                <a:latin typeface="+mn-ea"/>
              </a:rPr>
              <a:t>　　　 今回初めて使う機能のリサーチと説明，画面設計，</a:t>
            </a:r>
            <a:endParaRPr kumimoji="1" lang="en-US" altLang="ja-JP" sz="2800" dirty="0">
              <a:latin typeface="+mn-ea"/>
            </a:endParaRPr>
          </a:p>
          <a:p>
            <a:r>
              <a:rPr kumimoji="1" lang="ja-JP" altLang="en-US" sz="2800" dirty="0">
                <a:latin typeface="+mn-ea"/>
              </a:rPr>
              <a:t>　　　 </a:t>
            </a:r>
            <a:r>
              <a:rPr kumimoji="1" lang="en-US" altLang="ja-JP" sz="2800" dirty="0">
                <a:latin typeface="+mn-ea"/>
              </a:rPr>
              <a:t>IC</a:t>
            </a:r>
            <a:r>
              <a:rPr kumimoji="1" lang="ja-JP" altLang="en-US" sz="2800" dirty="0">
                <a:latin typeface="+mn-ea"/>
              </a:rPr>
              <a:t>一覧や都道府県一覧等のフォームで使うデータの入力 </a:t>
            </a:r>
            <a:r>
              <a:rPr kumimoji="1" lang="en-US" altLang="ja-JP" sz="2800" dirty="0" err="1">
                <a:latin typeface="+mn-ea"/>
              </a:rPr>
              <a:t>etc</a:t>
            </a:r>
            <a:r>
              <a:rPr kumimoji="1" lang="en-US" altLang="ja-JP" sz="2800" dirty="0">
                <a:latin typeface="+mn-ea"/>
              </a:rPr>
              <a:t>…</a:t>
            </a:r>
          </a:p>
          <a:p>
            <a:r>
              <a:rPr kumimoji="1" lang="ja-JP" altLang="en-US" sz="2800" dirty="0">
                <a:latin typeface="+mn-ea"/>
              </a:rPr>
              <a:t>　　　 </a:t>
            </a:r>
            <a:r>
              <a:rPr kumimoji="1" lang="en-US" altLang="ja-JP" sz="2800" dirty="0">
                <a:solidFill>
                  <a:srgbClr val="C00000"/>
                </a:solidFill>
                <a:latin typeface="+mn-ea"/>
              </a:rPr>
              <a:t>HTML,CSS, Blade,</a:t>
            </a:r>
            <a:r>
              <a:rPr kumimoji="1" lang="ja-JP" altLang="en-US" sz="2800" dirty="0">
                <a:solidFill>
                  <a:srgbClr val="C00000"/>
                </a:solidFill>
                <a:latin typeface="+mn-ea"/>
              </a:rPr>
              <a:t>少し</a:t>
            </a:r>
            <a:r>
              <a:rPr kumimoji="1" lang="en-US" altLang="ja-JP" sz="2800" dirty="0" err="1">
                <a:solidFill>
                  <a:srgbClr val="C00000"/>
                </a:solidFill>
                <a:latin typeface="+mn-ea"/>
              </a:rPr>
              <a:t>JavaScript,jQuery</a:t>
            </a:r>
            <a:endParaRPr kumimoji="1" lang="en-US" altLang="ja-JP" sz="2800" dirty="0">
              <a:solidFill>
                <a:srgbClr val="C00000"/>
              </a:solidFill>
              <a:latin typeface="+mn-ea"/>
            </a:endParaRPr>
          </a:p>
          <a:p>
            <a:endParaRPr kumimoji="1" lang="en-US" altLang="ja-JP" sz="2800" dirty="0">
              <a:latin typeface="+mn-ea"/>
            </a:endParaRPr>
          </a:p>
          <a:p>
            <a:r>
              <a:rPr kumimoji="1" lang="ja-JP" altLang="en-US" sz="3200" dirty="0">
                <a:latin typeface="+mn-ea"/>
              </a:rPr>
              <a:t>西田：</a:t>
            </a:r>
            <a:r>
              <a:rPr kumimoji="1" lang="ja-JP" altLang="en-US" sz="2800" dirty="0">
                <a:latin typeface="+mn-ea"/>
              </a:rPr>
              <a:t>環境導入，今回初めて使う機能の勉強，</a:t>
            </a:r>
            <a:endParaRPr kumimoji="1" lang="en-US" altLang="ja-JP" sz="2800" dirty="0">
              <a:latin typeface="+mn-ea"/>
            </a:endParaRPr>
          </a:p>
          <a:p>
            <a:r>
              <a:rPr kumimoji="1" lang="en-US" altLang="ja-JP" sz="2800" dirty="0">
                <a:latin typeface="+mn-ea"/>
              </a:rPr>
              <a:t>		  </a:t>
            </a:r>
            <a:r>
              <a:rPr kumimoji="1" lang="ja-JP" altLang="en-US" sz="2800" dirty="0">
                <a:latin typeface="+mn-ea"/>
              </a:rPr>
              <a:t>アイコン画像製作，内部設計</a:t>
            </a:r>
            <a:endParaRPr kumimoji="1" lang="en-US" altLang="ja-JP" sz="2800" dirty="0">
              <a:latin typeface="+mn-ea"/>
            </a:endParaRPr>
          </a:p>
          <a:p>
            <a:r>
              <a:rPr kumimoji="1" lang="ja-JP" altLang="en-US" sz="2800" dirty="0">
                <a:latin typeface="+mn-ea"/>
              </a:rPr>
              <a:t>　　　 </a:t>
            </a:r>
            <a:r>
              <a:rPr kumimoji="1" lang="en-US" altLang="ja-JP" sz="2800" dirty="0" err="1">
                <a:solidFill>
                  <a:srgbClr val="C00000"/>
                </a:solidFill>
                <a:latin typeface="+mn-ea"/>
              </a:rPr>
              <a:t>PHP,Blade,JavaScript,Json,XML</a:t>
            </a:r>
            <a:r>
              <a:rPr kumimoji="1" lang="en-US" altLang="ja-JP" sz="2800" dirty="0">
                <a:solidFill>
                  <a:srgbClr val="C00000"/>
                </a:solidFill>
                <a:latin typeface="+mn-ea"/>
              </a:rPr>
              <a:t>,</a:t>
            </a:r>
            <a:r>
              <a:rPr kumimoji="1" lang="ja-JP" altLang="en-US" sz="2800" dirty="0">
                <a:solidFill>
                  <a:srgbClr val="C00000"/>
                </a:solidFill>
                <a:latin typeface="+mn-ea"/>
              </a:rPr>
              <a:t>少し</a:t>
            </a:r>
            <a:r>
              <a:rPr kumimoji="1" lang="en-US" altLang="ja-JP" sz="2800" dirty="0">
                <a:solidFill>
                  <a:srgbClr val="C00000"/>
                </a:solidFill>
                <a:latin typeface="+mn-ea"/>
              </a:rPr>
              <a:t>HTML</a:t>
            </a:r>
          </a:p>
        </p:txBody>
      </p:sp>
    </p:spTree>
    <p:extLst>
      <p:ext uri="{BB962C8B-B14F-4D97-AF65-F5344CB8AC3E}">
        <p14:creationId xmlns:p14="http://schemas.microsoft.com/office/powerpoint/2010/main" val="1200733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実装状況 </a:t>
            </a:r>
            <a:r>
              <a:rPr kumimoji="1" lang="en-US" altLang="ja-JP" sz="4000" dirty="0"/>
              <a:t>+ Demo</a:t>
            </a:r>
            <a:endParaRPr kumimoji="1" lang="ja-JP" altLang="en-US" sz="4000" dirty="0"/>
          </a:p>
        </p:txBody>
      </p:sp>
      <p:sp>
        <p:nvSpPr>
          <p:cNvPr id="3" name="テキスト ボックス 2">
            <a:extLst>
              <a:ext uri="{FF2B5EF4-FFF2-40B4-BE49-F238E27FC236}">
                <a16:creationId xmlns:a16="http://schemas.microsoft.com/office/drawing/2014/main" id="{5AA95B30-051F-48C8-95EC-FC210A8E1DF4}"/>
              </a:ext>
            </a:extLst>
          </p:cNvPr>
          <p:cNvSpPr txBox="1"/>
          <p:nvPr/>
        </p:nvSpPr>
        <p:spPr>
          <a:xfrm>
            <a:off x="1784412" y="1941890"/>
            <a:ext cx="6340197" cy="584775"/>
          </a:xfrm>
          <a:prstGeom prst="rect">
            <a:avLst/>
          </a:prstGeom>
          <a:noFill/>
        </p:spPr>
        <p:txBody>
          <a:bodyPr wrap="none" rtlCol="0">
            <a:spAutoFit/>
          </a:bodyPr>
          <a:lstStyle/>
          <a:p>
            <a:r>
              <a:rPr kumimoji="1" lang="ja-JP" altLang="en-US" sz="3200" u="sng" dirty="0"/>
              <a:t>実物を見て頂きたいと思います。</a:t>
            </a:r>
            <a:endParaRPr kumimoji="1" lang="en-US" altLang="ja-JP" sz="3200" u="sng" dirty="0"/>
          </a:p>
        </p:txBody>
      </p:sp>
      <p:sp>
        <p:nvSpPr>
          <p:cNvPr id="4" name="テキスト ボックス 3">
            <a:extLst>
              <a:ext uri="{FF2B5EF4-FFF2-40B4-BE49-F238E27FC236}">
                <a16:creationId xmlns:a16="http://schemas.microsoft.com/office/drawing/2014/main" id="{5D24D7A9-27F9-44DA-A87C-7CC0E024F366}"/>
              </a:ext>
            </a:extLst>
          </p:cNvPr>
          <p:cNvSpPr txBox="1"/>
          <p:nvPr/>
        </p:nvSpPr>
        <p:spPr>
          <a:xfrm>
            <a:off x="502419" y="3128616"/>
            <a:ext cx="11689581" cy="2800767"/>
          </a:xfrm>
          <a:prstGeom prst="rect">
            <a:avLst/>
          </a:prstGeom>
          <a:noFill/>
        </p:spPr>
        <p:txBody>
          <a:bodyPr wrap="square" rtlCol="0">
            <a:spAutoFit/>
          </a:bodyPr>
          <a:lstStyle/>
          <a:p>
            <a:r>
              <a:rPr kumimoji="1" lang="ja-JP" altLang="en-US" sz="3200" dirty="0"/>
              <a:t>実装に至っていないもの、又、実装困難だったもの</a:t>
            </a:r>
            <a:endParaRPr kumimoji="1" lang="en-US" altLang="ja-JP" sz="3200" dirty="0"/>
          </a:p>
          <a:p>
            <a:endParaRPr kumimoji="1" lang="en-US" altLang="ja-JP" sz="3200" dirty="0"/>
          </a:p>
          <a:p>
            <a:r>
              <a:rPr kumimoji="1" lang="ja-JP" altLang="en-US" sz="2800" dirty="0"/>
              <a:t>・経路表示地図</a:t>
            </a:r>
            <a:endParaRPr kumimoji="1" lang="en-US" altLang="ja-JP" sz="2800" dirty="0"/>
          </a:p>
          <a:p>
            <a:r>
              <a:rPr kumimoji="1" lang="ja-JP" altLang="en-US" sz="2800" dirty="0"/>
              <a:t>　→ルート２以降が未実装。</a:t>
            </a:r>
            <a:endParaRPr kumimoji="1" lang="en-US" altLang="ja-JP" sz="2800" dirty="0"/>
          </a:p>
          <a:p>
            <a:r>
              <a:rPr kumimoji="1" lang="ja-JP" altLang="en-US" sz="2800" dirty="0"/>
              <a:t>　→地図の仕様上、長い距離や何か所も</a:t>
            </a:r>
            <a:r>
              <a:rPr kumimoji="1" lang="en-US" altLang="ja-JP" sz="2800" dirty="0"/>
              <a:t>IC</a:t>
            </a:r>
            <a:r>
              <a:rPr kumimoji="1" lang="ja-JP" altLang="en-US" sz="2800" dirty="0"/>
              <a:t>を経由する場合、</a:t>
            </a:r>
            <a:endParaRPr kumimoji="1" lang="en-US" altLang="ja-JP" sz="2800" dirty="0"/>
          </a:p>
          <a:p>
            <a:r>
              <a:rPr kumimoji="1" lang="ja-JP" altLang="en-US" sz="2800" dirty="0"/>
              <a:t>　　地図が出ない。</a:t>
            </a:r>
            <a:r>
              <a:rPr kumimoji="1" lang="en-US" altLang="ja-JP" sz="2800" dirty="0"/>
              <a:t>(</a:t>
            </a:r>
            <a:r>
              <a:rPr kumimoji="1" lang="ja-JP" altLang="en-US" sz="2800" dirty="0"/>
              <a:t>リクエスト</a:t>
            </a:r>
            <a:r>
              <a:rPr kumimoji="1" lang="en-US" altLang="ja-JP" sz="2800" dirty="0"/>
              <a:t>URL</a:t>
            </a:r>
            <a:r>
              <a:rPr kumimoji="1" lang="ja-JP" altLang="en-US" sz="2800" dirty="0"/>
              <a:t>の仕様による</a:t>
            </a:r>
            <a:r>
              <a:rPr kumimoji="1" lang="en-US" altLang="ja-JP" sz="2800" dirty="0"/>
              <a:t>)</a:t>
            </a:r>
          </a:p>
        </p:txBody>
      </p:sp>
    </p:spTree>
    <p:extLst>
      <p:ext uri="{BB962C8B-B14F-4D97-AF65-F5344CB8AC3E}">
        <p14:creationId xmlns:p14="http://schemas.microsoft.com/office/powerpoint/2010/main" val="172979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523</TotalTime>
  <Words>549</Words>
  <Application>Microsoft Office PowerPoint</Application>
  <PresentationFormat>ワイド画面</PresentationFormat>
  <Paragraphs>169</Paragraphs>
  <Slides>12</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メイリオ</vt:lpstr>
      <vt:lpstr>游ゴシック</vt:lpstr>
      <vt:lpstr>Arial</vt:lpstr>
      <vt:lpstr>Century Gothic</vt:lpstr>
      <vt:lpstr>Wingdings</vt:lpstr>
      <vt:lpstr>Wingdings 3</vt:lpstr>
      <vt:lpstr>ウィスプ</vt:lpstr>
      <vt:lpstr>高速案内</vt:lpstr>
      <vt:lpstr>目次</vt:lpstr>
      <vt:lpstr>まずはじめに</vt:lpstr>
      <vt:lpstr>高速案内の仕様</vt:lpstr>
      <vt:lpstr>システム構成</vt:lpstr>
      <vt:lpstr>システム構成　補足</vt:lpstr>
      <vt:lpstr>システム説明</vt:lpstr>
      <vt:lpstr>役割分担</vt:lpstr>
      <vt:lpstr>実装状況 + Demo</vt:lpstr>
      <vt:lpstr>高速案内の仕様+＠</vt:lpstr>
      <vt:lpstr>感想とまとめ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高速案内</dc:title>
  <dc:creator>山本桜子</dc:creator>
  <cp:lastModifiedBy>Owner</cp:lastModifiedBy>
  <cp:revision>42</cp:revision>
  <dcterms:created xsi:type="dcterms:W3CDTF">2018-01-30T06:26:52Z</dcterms:created>
  <dcterms:modified xsi:type="dcterms:W3CDTF">2018-02-01T06:45:09Z</dcterms:modified>
</cp:coreProperties>
</file>