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12"/>
  </p:notesMasterIdLst>
  <p:sldIdLst>
    <p:sldId id="256" r:id="rId2"/>
    <p:sldId id="259" r:id="rId3"/>
    <p:sldId id="260" r:id="rId4"/>
    <p:sldId id="261" r:id="rId5"/>
    <p:sldId id="279" r:id="rId6"/>
    <p:sldId id="280" r:id="rId7"/>
    <p:sldId id="270" r:id="rId8"/>
    <p:sldId id="281" r:id="rId9"/>
    <p:sldId id="282"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21200-27E8-4ED2-BCA4-30D8DEBB4C0D}" type="datetimeFigureOut">
              <a:rPr lang="en-US" smtClean="0"/>
              <a:t>12/21/2020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28F7D-995E-4BBB-8AE8-7F93D9BDEBCF}" type="slidenum">
              <a:rPr lang="en-US" smtClean="0"/>
              <a:t>‹#›</a:t>
            </a:fld>
            <a:endParaRPr lang="en-US"/>
          </a:p>
        </p:txBody>
      </p:sp>
    </p:spTree>
    <p:extLst>
      <p:ext uri="{BB962C8B-B14F-4D97-AF65-F5344CB8AC3E}">
        <p14:creationId xmlns:p14="http://schemas.microsoft.com/office/powerpoint/2010/main" val="122646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128F7D-995E-4BBB-8AE8-7F93D9BDEBCF}" type="slidenum">
              <a:rPr lang="en-US" smtClean="0"/>
              <a:t>4</a:t>
            </a:fld>
            <a:endParaRPr lang="en-US"/>
          </a:p>
        </p:txBody>
      </p:sp>
    </p:spTree>
    <p:extLst>
      <p:ext uri="{BB962C8B-B14F-4D97-AF65-F5344CB8AC3E}">
        <p14:creationId xmlns:p14="http://schemas.microsoft.com/office/powerpoint/2010/main" val="258235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12/21/2020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12/21/2020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annavisa02@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Facial Recognition Software Security </a:t>
            </a:r>
            <a:r>
              <a:rPr lang="en-US" sz="2700" dirty="0"/>
              <a:t>by</a:t>
            </a:r>
            <a:r>
              <a:rPr lang="en-US" dirty="0"/>
              <a:t> </a:t>
            </a:r>
            <a:r>
              <a:rPr lang="en-US" sz="3100" dirty="0" err="1" smtClean="0"/>
              <a:t>RTech</a:t>
            </a:r>
            <a:r>
              <a:rPr lang="en-US" sz="3100" dirty="0" smtClean="0"/>
              <a:t> Leap </a:t>
            </a:r>
            <a:r>
              <a:rPr lang="en-US" sz="2200" dirty="0" smtClean="0"/>
              <a:t>(Explaine</a:t>
            </a:r>
            <a:r>
              <a:rPr lang="en-US" sz="2200" dirty="0"/>
              <a:t>d </a:t>
            </a:r>
            <a:r>
              <a:rPr lang="en-US" sz="2200" dirty="0" smtClean="0"/>
              <a:t>video https</a:t>
            </a:r>
            <a:r>
              <a:rPr lang="en-US" sz="2200" dirty="0"/>
              <a:t>://</a:t>
            </a:r>
            <a:r>
              <a:rPr lang="en-US" sz="2200" dirty="0" smtClean="0"/>
              <a:t>www.youtube.com/watch?v=RULtyQchbZo)</a:t>
            </a:r>
            <a:r>
              <a:rPr lang="en-US" sz="2200" dirty="0"/>
              <a:t/>
            </a:r>
            <a:br>
              <a:rPr lang="en-US" sz="2200" dirty="0"/>
            </a:br>
            <a:endParaRPr lang="en-US" sz="2200" dirty="0"/>
          </a:p>
        </p:txBody>
      </p:sp>
      <p:sp>
        <p:nvSpPr>
          <p:cNvPr id="3" name="Subtitle 2"/>
          <p:cNvSpPr>
            <a:spLocks noGrp="1"/>
          </p:cNvSpPr>
          <p:nvPr>
            <p:ph type="subTitle" idx="1"/>
          </p:nvPr>
        </p:nvSpPr>
        <p:spPr>
          <a:xfrm>
            <a:off x="6019800" y="5257800"/>
            <a:ext cx="2819400" cy="295070"/>
          </a:xfrm>
        </p:spPr>
        <p:txBody>
          <a:bodyPr>
            <a:normAutofit lnSpcReduction="10000"/>
          </a:bodyPr>
          <a:lstStyle/>
          <a:p>
            <a:r>
              <a:rPr lang="en-US" dirty="0"/>
              <a:t>-</a:t>
            </a:r>
            <a:r>
              <a:rPr lang="en-IN" dirty="0"/>
              <a:t>Karthikchidambaram .</a:t>
            </a:r>
            <a:r>
              <a:rPr lang="en-IN" dirty="0" smtClean="0"/>
              <a: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Candidate Details: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Candidate 1:</a:t>
            </a:r>
          </a:p>
          <a:p>
            <a:r>
              <a:rPr lang="en-US" dirty="0"/>
              <a:t>Name: Karthikchidambaram A</a:t>
            </a:r>
          </a:p>
          <a:p>
            <a:r>
              <a:rPr lang="en-US" dirty="0"/>
              <a:t>Date of Birth: 12/12/2003</a:t>
            </a:r>
          </a:p>
          <a:p>
            <a:r>
              <a:rPr lang="en-US" dirty="0"/>
              <a:t>School Address: Amrita </a:t>
            </a:r>
            <a:r>
              <a:rPr lang="en-US" dirty="0" err="1"/>
              <a:t>Vidyalayam</a:t>
            </a:r>
            <a:r>
              <a:rPr lang="en-US" dirty="0"/>
              <a:t> ,No.5, Amman Nagar, </a:t>
            </a:r>
            <a:r>
              <a:rPr lang="en-US" dirty="0" err="1"/>
              <a:t>Nesapakkam</a:t>
            </a:r>
            <a:r>
              <a:rPr lang="en-US" dirty="0"/>
              <a:t>, Chennai-78</a:t>
            </a:r>
          </a:p>
          <a:p>
            <a:r>
              <a:rPr lang="en-US" dirty="0"/>
              <a:t>Residential Address: No.17 C1, Kumaran Flats, K.K.P </a:t>
            </a:r>
            <a:r>
              <a:rPr lang="en-US" dirty="0" err="1"/>
              <a:t>Salai</a:t>
            </a:r>
            <a:r>
              <a:rPr lang="en-US" dirty="0"/>
              <a:t>, Om Shakti Nagar, </a:t>
            </a:r>
            <a:r>
              <a:rPr lang="en-US" dirty="0" err="1"/>
              <a:t>Valasaravakkam</a:t>
            </a:r>
            <a:r>
              <a:rPr lang="en-US" dirty="0"/>
              <a:t>, Chennai-86</a:t>
            </a:r>
          </a:p>
          <a:p>
            <a:r>
              <a:rPr lang="en-US" dirty="0"/>
              <a:t>Class: Class 12</a:t>
            </a:r>
          </a:p>
          <a:p>
            <a:r>
              <a:rPr lang="en-US" dirty="0"/>
              <a:t>Telephone No.(Residential):</a:t>
            </a:r>
            <a:r>
              <a:rPr lang="en-US" dirty="0" smtClean="0"/>
              <a:t>8610926195</a:t>
            </a:r>
            <a:endParaRPr lang="en-US" dirty="0"/>
          </a:p>
          <a:p>
            <a:r>
              <a:rPr lang="en-US" dirty="0"/>
              <a:t>Telephone No.(School): Phone:7810909005</a:t>
            </a:r>
          </a:p>
          <a:p>
            <a:r>
              <a:rPr lang="en-US" dirty="0" smtClean="0"/>
              <a:t>Email </a:t>
            </a:r>
            <a:r>
              <a:rPr lang="en-US" dirty="0"/>
              <a:t>Address: </a:t>
            </a:r>
            <a:r>
              <a:rPr lang="en-US" dirty="0" smtClean="0">
                <a:hlinkClick r:id="rId2"/>
              </a:rPr>
              <a:t>annavisa02@gmail.com</a:t>
            </a:r>
            <a:r>
              <a:rPr lang="en-US" dirty="0" smtClean="0"/>
              <a:t> / rtechleap@gmail.com</a:t>
            </a:r>
            <a:endParaRPr lang="en-US" dirty="0"/>
          </a:p>
          <a:p>
            <a:endParaRPr lang="en-US" dirty="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r>
            <a:br>
              <a:rPr lang="en-US" b="1" dirty="0" smtClean="0"/>
            </a:br>
            <a:r>
              <a:rPr lang="en-US" b="1" dirty="0" smtClean="0"/>
              <a:t>Why </a:t>
            </a:r>
            <a:r>
              <a:rPr lang="en-US" b="1" dirty="0"/>
              <a:t>implementation of this project?</a:t>
            </a:r>
            <a:br>
              <a:rPr lang="en-US" b="1" dirty="0"/>
            </a:br>
            <a:endParaRPr lang="en-US" dirty="0"/>
          </a:p>
        </p:txBody>
      </p:sp>
      <p:sp>
        <p:nvSpPr>
          <p:cNvPr id="3" name="Content Placeholder 2"/>
          <p:cNvSpPr>
            <a:spLocks noGrp="1"/>
          </p:cNvSpPr>
          <p:nvPr>
            <p:ph idx="1"/>
          </p:nvPr>
        </p:nvSpPr>
        <p:spPr/>
        <p:txBody>
          <a:bodyPr>
            <a:normAutofit lnSpcReduction="10000"/>
          </a:bodyPr>
          <a:lstStyle/>
          <a:p>
            <a:pPr>
              <a:buNone/>
            </a:pPr>
            <a:r>
              <a:rPr lang="en-US" dirty="0"/>
              <a:t>The purpose of implementation of the project is to lower the crime rates in our country by equipping the police department with suitable technology. The technology in speaking is the project we are working on and it is designed to minimize the investigatory process up to a large extent. It can also be used to monitor public areas to prevent potential crime scenarios and to protect the safety of civilians.</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How does the project work?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The idea of this venture is to scan the face of the perpetrator in the scene of the crime using the pre installed CCTV cameras in the locality. The face is scanned using a program we developed. We will create an organized database for storing the records of crimes committed by various individuals. The face scanned will then be cross referenced with the database to find the most suitable match. The database will also be organized by the crime committed, the locality and various other important details. The software we are going to use for the database is MongoDB. It can be used to store vast amounts of data while making the search time relatively very quick</a:t>
            </a:r>
            <a:r>
              <a:rPr lang="en-US"/>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7336480"/>
              </p:ext>
            </p:extLst>
          </p:nvPr>
        </p:nvGraphicFramePr>
        <p:xfrm>
          <a:off x="0" y="0"/>
          <a:ext cx="9144002" cy="7046058"/>
        </p:xfrm>
        <a:graphic>
          <a:graphicData uri="http://schemas.openxmlformats.org/drawingml/2006/table">
            <a:tbl>
              <a:tblPr/>
              <a:tblGrid>
                <a:gridCol w="1523173">
                  <a:extLst>
                    <a:ext uri="{9D8B030D-6E8A-4147-A177-3AD203B41FA5}">
                      <a16:colId xmlns:a16="http://schemas.microsoft.com/office/drawing/2014/main" val="20000"/>
                    </a:ext>
                  </a:extLst>
                </a:gridCol>
                <a:gridCol w="499514">
                  <a:extLst>
                    <a:ext uri="{9D8B030D-6E8A-4147-A177-3AD203B41FA5}">
                      <a16:colId xmlns:a16="http://schemas.microsoft.com/office/drawing/2014/main" val="3005886356"/>
                    </a:ext>
                  </a:extLst>
                </a:gridCol>
                <a:gridCol w="1127767">
                  <a:extLst>
                    <a:ext uri="{9D8B030D-6E8A-4147-A177-3AD203B41FA5}">
                      <a16:colId xmlns:a16="http://schemas.microsoft.com/office/drawing/2014/main" val="20001"/>
                    </a:ext>
                  </a:extLst>
                </a:gridCol>
                <a:gridCol w="1048527">
                  <a:extLst>
                    <a:ext uri="{9D8B030D-6E8A-4147-A177-3AD203B41FA5}">
                      <a16:colId xmlns:a16="http://schemas.microsoft.com/office/drawing/2014/main" val="1582602256"/>
                    </a:ext>
                  </a:extLst>
                </a:gridCol>
                <a:gridCol w="216847">
                  <a:extLst>
                    <a:ext uri="{9D8B030D-6E8A-4147-A177-3AD203B41FA5}">
                      <a16:colId xmlns:a16="http://schemas.microsoft.com/office/drawing/2014/main" val="20002"/>
                    </a:ext>
                  </a:extLst>
                </a:gridCol>
                <a:gridCol w="108423">
                  <a:extLst>
                    <a:ext uri="{9D8B030D-6E8A-4147-A177-3AD203B41FA5}">
                      <a16:colId xmlns:a16="http://schemas.microsoft.com/office/drawing/2014/main" val="20004"/>
                    </a:ext>
                  </a:extLst>
                </a:gridCol>
                <a:gridCol w="163011">
                  <a:extLst>
                    <a:ext uri="{9D8B030D-6E8A-4147-A177-3AD203B41FA5}">
                      <a16:colId xmlns:a16="http://schemas.microsoft.com/office/drawing/2014/main" val="20005"/>
                    </a:ext>
                  </a:extLst>
                </a:gridCol>
                <a:gridCol w="1971466">
                  <a:extLst>
                    <a:ext uri="{9D8B030D-6E8A-4147-A177-3AD203B41FA5}">
                      <a16:colId xmlns:a16="http://schemas.microsoft.com/office/drawing/2014/main" val="20007"/>
                    </a:ext>
                  </a:extLst>
                </a:gridCol>
                <a:gridCol w="385657">
                  <a:extLst>
                    <a:ext uri="{9D8B030D-6E8A-4147-A177-3AD203B41FA5}">
                      <a16:colId xmlns:a16="http://schemas.microsoft.com/office/drawing/2014/main" val="20008"/>
                    </a:ext>
                  </a:extLst>
                </a:gridCol>
                <a:gridCol w="1210955">
                  <a:extLst>
                    <a:ext uri="{9D8B030D-6E8A-4147-A177-3AD203B41FA5}">
                      <a16:colId xmlns:a16="http://schemas.microsoft.com/office/drawing/2014/main" val="20009"/>
                    </a:ext>
                  </a:extLst>
                </a:gridCol>
                <a:gridCol w="296221">
                  <a:extLst>
                    <a:ext uri="{9D8B030D-6E8A-4147-A177-3AD203B41FA5}">
                      <a16:colId xmlns:a16="http://schemas.microsoft.com/office/drawing/2014/main" val="20010"/>
                    </a:ext>
                  </a:extLst>
                </a:gridCol>
                <a:gridCol w="592441">
                  <a:extLst>
                    <a:ext uri="{9D8B030D-6E8A-4147-A177-3AD203B41FA5}">
                      <a16:colId xmlns:a16="http://schemas.microsoft.com/office/drawing/2014/main" val="20011"/>
                    </a:ext>
                  </a:extLst>
                </a:gridCol>
              </a:tblGrid>
              <a:tr h="239725">
                <a:tc gridSpan="2">
                  <a:txBody>
                    <a:bodyPr/>
                    <a:lstStyle/>
                    <a:p>
                      <a:pPr>
                        <a:spcAft>
                          <a:spcPts val="0"/>
                        </a:spcAft>
                      </a:pPr>
                      <a:endParaRPr lang="en-GB" sz="700" dirty="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pPr>
                        <a:spcAft>
                          <a:spcPts val="0"/>
                        </a:spcAft>
                      </a:pPr>
                      <a:endParaRPr lang="en-GB" sz="700" dirty="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gridSpan="2">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gridSpan="3">
                  <a:txBody>
                    <a:bodyPr/>
                    <a:lstStyle/>
                    <a:p>
                      <a:pPr>
                        <a:spcAft>
                          <a:spcPts val="0"/>
                        </a:spcAft>
                      </a:pPr>
                      <a:r>
                        <a:rPr lang="en-GB" sz="500" i="1">
                          <a:latin typeface="Arial"/>
                          <a:ea typeface="Times New Roman"/>
                          <a:cs typeface="Times New Roman"/>
                        </a:rPr>
                        <a:t>Designed for:</a:t>
                      </a:r>
                      <a:endParaRPr lang="en-US" sz="700">
                        <a:latin typeface="Cambria"/>
                        <a:ea typeface="Times New Roman"/>
                        <a:cs typeface="Times New Roman"/>
                      </a:endParaRPr>
                    </a:p>
                  </a:txBody>
                  <a:tcPr marL="41746" marR="43679" marT="0" marB="0" anchor="b">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lnL w="12700" cap="flat" cmpd="sng" algn="ctr">
                      <a:solidFill>
                        <a:srgbClr val="F2F2F2"/>
                      </a:solidFill>
                      <a:prstDash val="solid"/>
                      <a:round/>
                      <a:headEnd type="none" w="med" len="med"/>
                      <a:tailEnd type="none" w="med" len="med"/>
                    </a:lnL>
                  </a:tcPr>
                </a:tc>
                <a:tc hMerge="1">
                  <a:txBody>
                    <a:bodyPr/>
                    <a:lstStyle/>
                    <a:p>
                      <a:endParaRPr lang="en-US"/>
                    </a:p>
                  </a:txBody>
                  <a:tcPr/>
                </a:tc>
                <a:tc gridSpan="2">
                  <a:txBody>
                    <a:bodyPr/>
                    <a:lstStyle/>
                    <a:p>
                      <a:pPr>
                        <a:spcAft>
                          <a:spcPts val="0"/>
                        </a:spcAft>
                      </a:pPr>
                      <a:r>
                        <a:rPr lang="en-GB" sz="500" i="1">
                          <a:latin typeface="Arial"/>
                          <a:ea typeface="Times New Roman"/>
                          <a:cs typeface="Times New Roman"/>
                        </a:rPr>
                        <a:t>Designed by:</a:t>
                      </a:r>
                      <a:endParaRPr lang="en-US" sz="700">
                        <a:latin typeface="Cambria"/>
                        <a:ea typeface="Times New Roman"/>
                        <a:cs typeface="Times New Roman"/>
                      </a:endParaRPr>
                    </a:p>
                  </a:txBody>
                  <a:tcPr marL="41746" marR="43679" marT="0" marB="0" anchor="b">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gridSpan="2">
                  <a:txBody>
                    <a:bodyPr/>
                    <a:lstStyle/>
                    <a:p>
                      <a:pPr>
                        <a:spcAft>
                          <a:spcPts val="0"/>
                        </a:spcAft>
                      </a:pPr>
                      <a:r>
                        <a:rPr lang="en-GB" sz="500" i="1" dirty="0">
                          <a:latin typeface="Arial"/>
                          <a:ea typeface="Times New Roman"/>
                          <a:cs typeface="Times New Roman"/>
                        </a:rPr>
                        <a:t>Date:</a:t>
                      </a:r>
                      <a:endParaRPr lang="en-US" sz="700" dirty="0">
                        <a:latin typeface="Cambria"/>
                        <a:ea typeface="Times New Roman"/>
                        <a:cs typeface="Times New Roman"/>
                      </a:endParaRPr>
                    </a:p>
                  </a:txBody>
                  <a:tcPr marL="41746" marR="43679" marT="0" marB="0" anchor="b">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a:txBody>
                    <a:bodyPr/>
                    <a:lstStyle/>
                    <a:p>
                      <a:pPr>
                        <a:spcAft>
                          <a:spcPts val="0"/>
                        </a:spcAft>
                      </a:pPr>
                      <a:r>
                        <a:rPr lang="en-GB" sz="500" i="1" dirty="0">
                          <a:latin typeface="Arial"/>
                          <a:ea typeface="Times New Roman"/>
                          <a:cs typeface="Times New Roman"/>
                        </a:rPr>
                        <a:t>Version:</a:t>
                      </a:r>
                      <a:endParaRPr lang="en-US" sz="700" dirty="0">
                        <a:latin typeface="Cambria"/>
                        <a:ea typeface="Times New Roman"/>
                        <a:cs typeface="Times New Roman"/>
                      </a:endParaRPr>
                    </a:p>
                  </a:txBody>
                  <a:tcPr marL="41746" marR="43679" marT="0" marB="0" anchor="b">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240665">
                <a:tc gridSpan="4">
                  <a:txBody>
                    <a:bodyPr/>
                    <a:lstStyle/>
                    <a:p>
                      <a:pPr>
                        <a:spcAft>
                          <a:spcPts val="0"/>
                        </a:spcAft>
                      </a:pPr>
                      <a:r>
                        <a:rPr lang="en-GB" sz="2400" b="1" dirty="0">
                          <a:latin typeface="Arial"/>
                          <a:ea typeface="Times New Roman"/>
                          <a:cs typeface="Times New Roman"/>
                        </a:rPr>
                        <a:t>Business Model Canvas</a:t>
                      </a:r>
                      <a:endParaRPr lang="en-US" sz="2400" dirty="0">
                        <a:latin typeface="Cambria"/>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pPr>
                        <a:spcAft>
                          <a:spcPts val="0"/>
                        </a:spcAft>
                      </a:pPr>
                      <a:endParaRPr lang="en-US" sz="2400" dirty="0">
                        <a:latin typeface="Cambria"/>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gridSpan="2">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lnL w="12700" cap="flat" cmpd="sng" algn="ctr">
                      <a:solidFill>
                        <a:srgbClr val="F2F2F2"/>
                      </a:solidFill>
                      <a:prstDash val="solid"/>
                      <a:round/>
                      <a:headEnd type="none" w="med" len="med"/>
                      <a:tailEnd type="none" w="med" len="med"/>
                    </a:lnL>
                  </a:tcPr>
                </a:tc>
                <a:tc>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FFFFF"/>
                    </a:solidFill>
                  </a:tcPr>
                </a:tc>
                <a:tc>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FFFFF"/>
                    </a:solidFill>
                  </a:tcPr>
                </a:tc>
                <a:tc>
                  <a:txBody>
                    <a:bodyPr/>
                    <a:lstStyle/>
                    <a:p>
                      <a:pPr>
                        <a:spcAft>
                          <a:spcPts val="0"/>
                        </a:spcAft>
                      </a:pPr>
                      <a:endParaRPr lang="en-GB" sz="700" dirty="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a:txBody>
                    <a:bodyPr/>
                    <a:lstStyle/>
                    <a:p>
                      <a:pPr>
                        <a:spcAft>
                          <a:spcPts val="0"/>
                        </a:spcAft>
                      </a:pPr>
                      <a:endParaRPr lang="en-GB" sz="700" dirty="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9816">
                <a:tc>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gridSpan="3">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gridSpan="3">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lnL w="12700" cap="flat" cmpd="sng" algn="ctr">
                      <a:solidFill>
                        <a:srgbClr val="F2F2F2"/>
                      </a:solidFill>
                      <a:prstDash val="solid"/>
                      <a:round/>
                      <a:headEnd type="none" w="med" len="med"/>
                      <a:tailEnd type="none" w="med" len="med"/>
                    </a:lnL>
                  </a:tcPr>
                </a:tc>
                <a:tc hMerge="1">
                  <a:txBody>
                    <a:bodyPr/>
                    <a:lstStyle/>
                    <a:p>
                      <a:endParaRPr lang="en-US"/>
                    </a:p>
                  </a:txBody>
                  <a:tcPr/>
                </a:tc>
                <a:tc gridSpan="2">
                  <a:txBody>
                    <a:bodyPr/>
                    <a:lstStyle/>
                    <a:p>
                      <a:pPr>
                        <a:spcAft>
                          <a:spcPts val="0"/>
                        </a:spcAft>
                      </a:pPr>
                      <a:endParaRPr lang="en-GB" sz="70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gridSpan="3">
                  <a:txBody>
                    <a:bodyPr/>
                    <a:lstStyle/>
                    <a:p>
                      <a:pPr>
                        <a:spcAft>
                          <a:spcPts val="0"/>
                        </a:spcAft>
                      </a:pPr>
                      <a:endParaRPr lang="en-GB" sz="700" dirty="0">
                        <a:latin typeface="Arial"/>
                        <a:ea typeface="Times New Roman"/>
                        <a:cs typeface="Times New Roman"/>
                      </a:endParaRPr>
                    </a:p>
                  </a:txBody>
                  <a:tcPr marL="41746" marR="43679" marT="0" marB="0"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82499">
                <a:tc>
                  <a:txBody>
                    <a:bodyPr/>
                    <a:lstStyle/>
                    <a:p>
                      <a:pPr>
                        <a:spcAft>
                          <a:spcPts val="0"/>
                        </a:spcAft>
                      </a:pPr>
                      <a:r>
                        <a:rPr lang="en-GB" sz="1800" b="1" dirty="0">
                          <a:latin typeface="Arial"/>
                          <a:ea typeface="Times New Roman"/>
                          <a:cs typeface="Times New Roman"/>
                        </a:rPr>
                        <a:t>Key Partners</a:t>
                      </a:r>
                      <a:endParaRPr lang="en-US" sz="18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gridSpan="2">
                  <a:txBody>
                    <a:bodyPr/>
                    <a:lstStyle/>
                    <a:p>
                      <a:pPr>
                        <a:spcAft>
                          <a:spcPts val="0"/>
                        </a:spcAft>
                      </a:pPr>
                      <a:r>
                        <a:rPr lang="en-GB" sz="1800" b="1" dirty="0">
                          <a:latin typeface="Arial"/>
                          <a:ea typeface="Times New Roman"/>
                          <a:cs typeface="Times New Roman"/>
                        </a:rPr>
                        <a:t>Key Activities</a:t>
                      </a:r>
                      <a:endParaRPr lang="en-US" sz="18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hMerge="1">
                  <a:txBody>
                    <a:bodyPr/>
                    <a:lstStyle/>
                    <a:p>
                      <a:pPr>
                        <a:spcAft>
                          <a:spcPts val="0"/>
                        </a:spcAft>
                      </a:pPr>
                      <a:r>
                        <a:rPr lang="en-GB" sz="2000" b="1" dirty="0">
                          <a:latin typeface="Arial"/>
                          <a:ea typeface="Times New Roman"/>
                          <a:cs typeface="Times New Roman"/>
                        </a:rPr>
                        <a:t>Key Activities</a:t>
                      </a:r>
                      <a:endParaRPr lang="en-US" sz="20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gridSpan="4">
                  <a:txBody>
                    <a:bodyPr/>
                    <a:lstStyle/>
                    <a:p>
                      <a:r>
                        <a:rPr lang="en-GB" sz="1800" b="1" dirty="0">
                          <a:latin typeface="Arial"/>
                          <a:ea typeface="Times New Roman"/>
                          <a:cs typeface="Times New Roman"/>
                        </a:rPr>
                        <a:t>Value Propositions</a:t>
                      </a:r>
                      <a:endParaRPr lang="en-US" sz="1800" dirty="0"/>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lnL w="12700" cap="flat" cmpd="sng" algn="ctr">
                      <a:solidFill>
                        <a:srgbClr val="F2F2F2"/>
                      </a:solidFill>
                      <a:prstDash val="solid"/>
                      <a:round/>
                      <a:headEnd type="none" w="med" len="med"/>
                      <a:tailEnd type="none" w="med" len="med"/>
                    </a:lnL>
                  </a:tcPr>
                </a:tc>
                <a:tc hMerge="1">
                  <a:txBody>
                    <a:bodyPr/>
                    <a:lstStyle/>
                    <a:p>
                      <a:endParaRPr lang="en-US"/>
                    </a:p>
                  </a:txBody>
                  <a:tcPr/>
                </a:tc>
                <a:tc gridSpan="2">
                  <a:txBody>
                    <a:bodyPr/>
                    <a:lstStyle/>
                    <a:p>
                      <a:r>
                        <a:rPr lang="en-GB" sz="1800" b="1" dirty="0">
                          <a:latin typeface="Arial"/>
                          <a:ea typeface="Times New Roman"/>
                          <a:cs typeface="Times New Roman"/>
                        </a:rPr>
                        <a:t>Customer Relationships</a:t>
                      </a:r>
                      <a:endParaRPr lang="en-US" sz="1800" dirty="0"/>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hMerge="1">
                  <a:txBody>
                    <a:bodyPr/>
                    <a:lstStyle/>
                    <a:p>
                      <a:endParaRPr lang="en-US"/>
                    </a:p>
                  </a:txBody>
                  <a:tcPr/>
                </a:tc>
                <a:tc gridSpan="3">
                  <a:txBody>
                    <a:bodyPr/>
                    <a:lstStyle/>
                    <a:p>
                      <a:pPr>
                        <a:spcAft>
                          <a:spcPts val="0"/>
                        </a:spcAft>
                      </a:pPr>
                      <a:r>
                        <a:rPr lang="en-GB" sz="1800" b="1" dirty="0">
                          <a:latin typeface="Arial"/>
                          <a:ea typeface="Times New Roman"/>
                          <a:cs typeface="Times New Roman"/>
                        </a:rPr>
                        <a:t>Customer Segments</a:t>
                      </a:r>
                      <a:endParaRPr lang="en-US" sz="18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485516">
                <a:tc rowSpan="3">
                  <a:txBody>
                    <a:bodyPr/>
                    <a:lstStyle/>
                    <a:p>
                      <a:pPr>
                        <a:spcAft>
                          <a:spcPts val="0"/>
                        </a:spcAft>
                      </a:pPr>
                      <a:endParaRPr lang="en-GB" sz="1200" dirty="0">
                        <a:solidFill>
                          <a:srgbClr val="808080"/>
                        </a:solidFill>
                        <a:latin typeface="Arial"/>
                        <a:ea typeface="Times New Roman"/>
                        <a:cs typeface="Times New Roman"/>
                      </a:endParaRPr>
                    </a:p>
                    <a:p>
                      <a:pPr>
                        <a:spcAft>
                          <a:spcPts val="0"/>
                        </a:spcAft>
                      </a:pPr>
                      <a:r>
                        <a:rPr lang="en-GB" sz="1200" dirty="0">
                          <a:solidFill>
                            <a:srgbClr val="222222"/>
                          </a:solidFill>
                          <a:latin typeface="Arial"/>
                          <a:ea typeface="Times New Roman"/>
                          <a:cs typeface="Times New Roman"/>
                        </a:rPr>
                        <a:t>Godrej &amp; Boyce Mfg Co Ltd for camera.</a:t>
                      </a:r>
                      <a:endParaRPr lang="en-US" sz="1200" dirty="0">
                        <a:latin typeface="Cambria"/>
                        <a:ea typeface="Times New Roman"/>
                        <a:cs typeface="Times New Roman"/>
                      </a:endParaRPr>
                    </a:p>
                    <a:p>
                      <a:pPr>
                        <a:spcAft>
                          <a:spcPts val="0"/>
                        </a:spcAft>
                      </a:pPr>
                      <a:r>
                        <a:rPr lang="en-GB" sz="1200" dirty="0">
                          <a:solidFill>
                            <a:srgbClr val="222222"/>
                          </a:solidFill>
                          <a:latin typeface="Arial"/>
                          <a:ea typeface="Times New Roman"/>
                          <a:cs typeface="Times New Roman"/>
                        </a:rPr>
                        <a:t>NIC cloud for server setup.</a:t>
                      </a:r>
                    </a:p>
                    <a:p>
                      <a:pPr>
                        <a:spcAft>
                          <a:spcPts val="0"/>
                        </a:spcAft>
                      </a:pPr>
                      <a:endParaRPr lang="en-GB" sz="1200" dirty="0">
                        <a:solidFill>
                          <a:srgbClr val="222222"/>
                        </a:solidFill>
                        <a:latin typeface="Arial"/>
                        <a:ea typeface="Times New Roman"/>
                        <a:cs typeface="Times New Roman"/>
                      </a:endParaRPr>
                    </a:p>
                    <a:p>
                      <a:pPr>
                        <a:spcAft>
                          <a:spcPts val="0"/>
                        </a:spcAft>
                      </a:pPr>
                      <a:endParaRPr lang="en-US" sz="12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gridSpan="2">
                  <a:txBody>
                    <a:bodyPr/>
                    <a:lstStyle/>
                    <a:p>
                      <a:pPr>
                        <a:spcAft>
                          <a:spcPts val="0"/>
                        </a:spcAft>
                      </a:pPr>
                      <a:r>
                        <a:rPr lang="en-GB" sz="1200" dirty="0">
                          <a:latin typeface="Cambria"/>
                          <a:ea typeface="Times New Roman"/>
                          <a:cs typeface="Times New Roman"/>
                        </a:rPr>
                        <a:t>Setting up of server</a:t>
                      </a:r>
                      <a:endParaRPr lang="en-US" sz="1200" dirty="0">
                        <a:latin typeface="Cambria"/>
                        <a:ea typeface="Times New Roman"/>
                        <a:cs typeface="Times New Roman"/>
                      </a:endParaRPr>
                    </a:p>
                    <a:p>
                      <a:pPr>
                        <a:spcAft>
                          <a:spcPts val="0"/>
                        </a:spcAft>
                      </a:pPr>
                      <a:r>
                        <a:rPr lang="en-GB" sz="1200" dirty="0">
                          <a:latin typeface="Cambria"/>
                          <a:ea typeface="Times New Roman"/>
                          <a:cs typeface="Times New Roman"/>
                        </a:rPr>
                        <a:t>Installation of the surveillance cameras</a:t>
                      </a:r>
                      <a:endParaRPr lang="en-US" sz="1200" dirty="0">
                        <a:latin typeface="Cambria"/>
                        <a:ea typeface="Times New Roman"/>
                        <a:cs typeface="Times New Roman"/>
                      </a:endParaRPr>
                    </a:p>
                    <a:p>
                      <a:pPr>
                        <a:spcAft>
                          <a:spcPts val="0"/>
                        </a:spcAft>
                      </a:pPr>
                      <a:r>
                        <a:rPr lang="en-GB" sz="1200" dirty="0">
                          <a:latin typeface="Cambria"/>
                          <a:ea typeface="Times New Roman"/>
                          <a:cs typeface="Times New Roman"/>
                        </a:rPr>
                        <a:t>Creating and filling the contents of the database</a:t>
                      </a:r>
                    </a:p>
                    <a:p>
                      <a:pPr>
                        <a:spcAft>
                          <a:spcPts val="0"/>
                        </a:spcAft>
                      </a:pPr>
                      <a:r>
                        <a:rPr lang="en-GB" sz="1200" dirty="0">
                          <a:latin typeface="Cambria"/>
                          <a:ea typeface="Times New Roman"/>
                          <a:cs typeface="Times New Roman"/>
                        </a:rPr>
                        <a:t>Setting</a:t>
                      </a:r>
                      <a:r>
                        <a:rPr lang="en-GB" sz="1200" baseline="0" dirty="0">
                          <a:latin typeface="Cambria"/>
                          <a:ea typeface="Times New Roman"/>
                          <a:cs typeface="Times New Roman"/>
                        </a:rPr>
                        <a:t> up of a firewall to protect the database from potential threats and hacking.</a:t>
                      </a: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hMerge="1">
                  <a:txBody>
                    <a:bodyPr/>
                    <a:lstStyle/>
                    <a:p>
                      <a:pPr>
                        <a:spcAft>
                          <a:spcPts val="0"/>
                        </a:spcAft>
                      </a:pPr>
                      <a:r>
                        <a:rPr lang="en-GB" sz="700" dirty="0">
                          <a:latin typeface="Cambria"/>
                          <a:ea typeface="Times New Roman"/>
                          <a:cs typeface="Times New Roman"/>
                        </a:rPr>
                        <a:t>Setting up of server</a:t>
                      </a:r>
                      <a:endParaRPr lang="en-US" sz="700" dirty="0">
                        <a:latin typeface="Cambria"/>
                        <a:ea typeface="Times New Roman"/>
                        <a:cs typeface="Times New Roman"/>
                      </a:endParaRPr>
                    </a:p>
                    <a:p>
                      <a:pPr>
                        <a:spcAft>
                          <a:spcPts val="0"/>
                        </a:spcAft>
                      </a:pPr>
                      <a:r>
                        <a:rPr lang="en-GB" sz="700" dirty="0">
                          <a:latin typeface="Cambria"/>
                          <a:ea typeface="Times New Roman"/>
                          <a:cs typeface="Times New Roman"/>
                        </a:rPr>
                        <a:t>Installation of the surveillance cameras</a:t>
                      </a:r>
                      <a:endParaRPr lang="en-US" sz="700" dirty="0">
                        <a:latin typeface="Cambria"/>
                        <a:ea typeface="Times New Roman"/>
                        <a:cs typeface="Times New Roman"/>
                      </a:endParaRPr>
                    </a:p>
                    <a:p>
                      <a:pPr>
                        <a:spcAft>
                          <a:spcPts val="0"/>
                        </a:spcAft>
                      </a:pPr>
                      <a:r>
                        <a:rPr lang="en-GB" sz="700" dirty="0">
                          <a:latin typeface="Cambria"/>
                          <a:ea typeface="Times New Roman"/>
                          <a:cs typeface="Times New Roman"/>
                        </a:rPr>
                        <a:t>Creating and filling the contents of the database</a:t>
                      </a:r>
                    </a:p>
                    <a:p>
                      <a:pPr>
                        <a:spcAft>
                          <a:spcPts val="0"/>
                        </a:spcAft>
                      </a:pPr>
                      <a:r>
                        <a:rPr lang="en-GB" sz="700" dirty="0">
                          <a:latin typeface="Cambria"/>
                          <a:ea typeface="Times New Roman"/>
                          <a:cs typeface="Times New Roman"/>
                        </a:rPr>
                        <a:t>Setting</a:t>
                      </a:r>
                      <a:r>
                        <a:rPr lang="en-GB" sz="700" baseline="0" dirty="0">
                          <a:latin typeface="Cambria"/>
                          <a:ea typeface="Times New Roman"/>
                          <a:cs typeface="Times New Roman"/>
                        </a:rPr>
                        <a:t> up of a firewall to protect the database from potential threats and hacking.</a:t>
                      </a:r>
                    </a:p>
                    <a:p>
                      <a:pPr>
                        <a:spcAft>
                          <a:spcPts val="0"/>
                        </a:spcAft>
                      </a:pPr>
                      <a:endParaRPr lang="en-US" sz="7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rowSpan="3" gridSpan="4">
                  <a:txBody>
                    <a:bodyPr/>
                    <a:lstStyle/>
                    <a:p>
                      <a:pPr>
                        <a:spcAft>
                          <a:spcPts val="0"/>
                        </a:spcAft>
                      </a:pPr>
                      <a:r>
                        <a:rPr lang="en-GB" sz="1200" dirty="0">
                          <a:latin typeface="Cambria"/>
                          <a:ea typeface="Times New Roman"/>
                          <a:cs typeface="Times New Roman"/>
                        </a:rPr>
                        <a:t>Organization security.</a:t>
                      </a:r>
                      <a:endParaRPr lang="en-US" sz="1200" dirty="0">
                        <a:latin typeface="Cambria"/>
                        <a:ea typeface="Times New Roman"/>
                        <a:cs typeface="Times New Roman"/>
                      </a:endParaRPr>
                    </a:p>
                    <a:p>
                      <a:pPr>
                        <a:spcAft>
                          <a:spcPts val="0"/>
                        </a:spcAft>
                      </a:pPr>
                      <a:r>
                        <a:rPr lang="en-GB" sz="1200" dirty="0">
                          <a:latin typeface="Cambria"/>
                          <a:ea typeface="Times New Roman"/>
                          <a:cs typeface="Times New Roman"/>
                        </a:rPr>
                        <a:t>Management of the employees</a:t>
                      </a:r>
                      <a:endParaRPr lang="en-US" sz="1200" dirty="0">
                        <a:latin typeface="Cambria"/>
                        <a:ea typeface="Times New Roman"/>
                        <a:cs typeface="Times New Roman"/>
                      </a:endParaRPr>
                    </a:p>
                    <a:p>
                      <a:pPr>
                        <a:spcAft>
                          <a:spcPts val="0"/>
                        </a:spcAft>
                      </a:pPr>
                      <a:r>
                        <a:rPr lang="en-GB" sz="1200" dirty="0">
                          <a:latin typeface="Cambria"/>
                          <a:ea typeface="Times New Roman"/>
                          <a:cs typeface="Times New Roman"/>
                        </a:rPr>
                        <a:t>Preventing trespassing</a:t>
                      </a:r>
                      <a:endParaRPr lang="en-US" sz="1200" dirty="0"/>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rowSpan="3" hMerge="1">
                  <a:txBody>
                    <a:bodyPr/>
                    <a:lstStyle/>
                    <a:p>
                      <a:endParaRPr lang="en-US"/>
                    </a:p>
                  </a:txBody>
                  <a:tcPr/>
                </a:tc>
                <a:tc rowSpan="3" hMerge="1">
                  <a:txBody>
                    <a:bodyPr/>
                    <a:lstStyle/>
                    <a:p>
                      <a:endParaRPr lang="en-US"/>
                    </a:p>
                  </a:txBody>
                  <a:tcPr>
                    <a:lnL w="12700" cap="flat" cmpd="sng" algn="ctr">
                      <a:solidFill>
                        <a:srgbClr val="F2F2F2"/>
                      </a:solidFill>
                      <a:prstDash val="solid"/>
                      <a:round/>
                      <a:headEnd type="none" w="med" len="med"/>
                      <a:tailEnd type="none" w="med" len="med"/>
                    </a:lnL>
                  </a:tcPr>
                </a:tc>
                <a:tc rowSpan="3" hMerge="1">
                  <a:txBody>
                    <a:bodyPr/>
                    <a:lstStyle/>
                    <a:p>
                      <a:endParaRPr lang="en-US"/>
                    </a:p>
                  </a:txBody>
                  <a:tcPr/>
                </a:tc>
                <a:tc gridSpan="2">
                  <a:txBody>
                    <a:bodyPr/>
                    <a:lstStyle/>
                    <a:p>
                      <a:pPr>
                        <a:spcAft>
                          <a:spcPts val="0"/>
                        </a:spcAft>
                      </a:pPr>
                      <a:r>
                        <a:rPr lang="en-GB" sz="1200" dirty="0">
                          <a:latin typeface="Cambria"/>
                          <a:ea typeface="Times New Roman"/>
                          <a:cs typeface="Times New Roman"/>
                        </a:rPr>
                        <a:t>We provide security services for the customer and create products directly for use by the customers. The customers must initially</a:t>
                      </a:r>
                      <a:r>
                        <a:rPr lang="en-GB" sz="1200" baseline="0" dirty="0">
                          <a:latin typeface="Cambria"/>
                          <a:ea typeface="Times New Roman"/>
                          <a:cs typeface="Times New Roman"/>
                        </a:rPr>
                        <a:t> share the plan of the building in which they wish to install the security system and should give  access to the parts of the building in which they want to install the set up</a:t>
                      </a:r>
                      <a:endParaRPr lang="en-US" sz="12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rowSpan="3" gridSpan="3">
                  <a:txBody>
                    <a:bodyPr/>
                    <a:lstStyle/>
                    <a:p>
                      <a:pPr>
                        <a:spcAft>
                          <a:spcPts val="0"/>
                        </a:spcAft>
                      </a:pPr>
                      <a:r>
                        <a:rPr lang="en-GB" sz="1200" dirty="0">
                          <a:latin typeface="Cambria"/>
                          <a:ea typeface="Times New Roman"/>
                          <a:cs typeface="Times New Roman"/>
                        </a:rPr>
                        <a:t>Our customers are mostly organizations which want to keep a log of the people entering and exiting their premises as well as keep track of the employees. The product</a:t>
                      </a:r>
                      <a:r>
                        <a:rPr lang="en-GB" sz="1200" baseline="0" dirty="0">
                          <a:latin typeface="Cambria"/>
                          <a:ea typeface="Times New Roman"/>
                          <a:cs typeface="Times New Roman"/>
                        </a:rPr>
                        <a:t> will be almost exclusively available to large organisations, businesses, industries and government enterprises.</a:t>
                      </a:r>
                      <a:endParaRPr lang="en-US" sz="12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rowSpan="3" hMerge="1">
                  <a:txBody>
                    <a:bodyPr/>
                    <a:lstStyle/>
                    <a:p>
                      <a:endParaRPr lang="en-US"/>
                    </a:p>
                  </a:txBody>
                  <a:tcPr/>
                </a:tc>
                <a:tc rowSpan="3" hMerge="1">
                  <a:txBody>
                    <a:bodyPr/>
                    <a:lstStyle/>
                    <a:p>
                      <a:endParaRPr lang="en-US"/>
                    </a:p>
                  </a:txBody>
                  <a:tcPr/>
                </a:tc>
                <a:extLst>
                  <a:ext uri="{0D108BD9-81ED-4DB2-BD59-A6C34878D82A}">
                    <a16:rowId xmlns:a16="http://schemas.microsoft.com/office/drawing/2014/main" val="10004"/>
                  </a:ext>
                </a:extLst>
              </a:tr>
              <a:tr h="153151">
                <a:tc vMerge="1">
                  <a:txBody>
                    <a:bodyPr/>
                    <a:lstStyle/>
                    <a:p>
                      <a:endParaRPr lang="en-US"/>
                    </a:p>
                  </a:txBody>
                  <a:tcPr/>
                </a:tc>
                <a:tc gridSpan="2">
                  <a:txBody>
                    <a:bodyPr/>
                    <a:lstStyle/>
                    <a:p>
                      <a:r>
                        <a:rPr lang="en-GB" sz="1400" b="1" dirty="0">
                          <a:latin typeface="Arial"/>
                          <a:ea typeface="Times New Roman"/>
                          <a:cs typeface="Times New Roman"/>
                        </a:rPr>
                        <a:t>Key Resources</a:t>
                      </a:r>
                      <a:endParaRPr lang="en-US" sz="1400" dirty="0"/>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hMerge="1">
                  <a:txBody>
                    <a:bodyPr/>
                    <a:lstStyle/>
                    <a:p>
                      <a:pPr>
                        <a:spcAft>
                          <a:spcPts val="0"/>
                        </a:spcAft>
                      </a:pPr>
                      <a:r>
                        <a:rPr lang="en-GB" sz="700" b="1">
                          <a:latin typeface="Arial"/>
                          <a:ea typeface="Times New Roman"/>
                          <a:cs typeface="Times New Roman"/>
                        </a:rPr>
                        <a:t>Key Resources</a:t>
                      </a:r>
                      <a:endParaRPr lang="en-US" sz="70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spcAft>
                          <a:spcPts val="0"/>
                        </a:spcAft>
                      </a:pPr>
                      <a:r>
                        <a:rPr lang="en-GB" sz="1400" b="1" dirty="0">
                          <a:latin typeface="Arial"/>
                          <a:ea typeface="Times New Roman"/>
                          <a:cs typeface="Times New Roman"/>
                        </a:rPr>
                        <a:t>Channels</a:t>
                      </a:r>
                      <a:endParaRPr lang="en-US" sz="14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r h="1331058">
                <a:tc vMerge="1">
                  <a:txBody>
                    <a:bodyPr/>
                    <a:lstStyle/>
                    <a:p>
                      <a:endParaRPr lang="en-US"/>
                    </a:p>
                  </a:txBody>
                  <a:tcPr/>
                </a:tc>
                <a:tc gridSpan="2">
                  <a:txBody>
                    <a:bodyPr/>
                    <a:lstStyle/>
                    <a:p>
                      <a:pPr>
                        <a:spcAft>
                          <a:spcPts val="0"/>
                        </a:spcAft>
                      </a:pPr>
                      <a:r>
                        <a:rPr lang="en-GB" sz="1200" dirty="0">
                          <a:latin typeface="Cambria"/>
                          <a:ea typeface="Times New Roman"/>
                          <a:cs typeface="Times New Roman"/>
                        </a:rPr>
                        <a:t>Surveillance camera</a:t>
                      </a:r>
                      <a:endParaRPr lang="en-US" sz="1200" dirty="0">
                        <a:latin typeface="Cambria"/>
                        <a:ea typeface="Times New Roman"/>
                        <a:cs typeface="Times New Roman"/>
                      </a:endParaRPr>
                    </a:p>
                    <a:p>
                      <a:pPr>
                        <a:spcAft>
                          <a:spcPts val="0"/>
                        </a:spcAft>
                      </a:pPr>
                      <a:r>
                        <a:rPr lang="en-GB" sz="1200" dirty="0">
                          <a:latin typeface="Cambria"/>
                          <a:ea typeface="Times New Roman"/>
                          <a:cs typeface="Times New Roman"/>
                        </a:rPr>
                        <a:t>A computer to handle the server</a:t>
                      </a:r>
                      <a:endParaRPr lang="en-US" sz="1200" dirty="0">
                        <a:latin typeface="Cambria"/>
                        <a:ea typeface="Times New Roman"/>
                        <a:cs typeface="Times New Roman"/>
                      </a:endParaRPr>
                    </a:p>
                    <a:p>
                      <a:pPr>
                        <a:spcAft>
                          <a:spcPts val="0"/>
                        </a:spcAft>
                      </a:pPr>
                      <a:r>
                        <a:rPr lang="en-GB" sz="1200" dirty="0">
                          <a:latin typeface="Cambria"/>
                          <a:ea typeface="Times New Roman"/>
                          <a:cs typeface="Times New Roman"/>
                        </a:rPr>
                        <a:t>Python and its modules</a:t>
                      </a:r>
                      <a:endParaRPr lang="en-US" sz="1200" dirty="0">
                        <a:latin typeface="Cambria"/>
                        <a:ea typeface="Times New Roman"/>
                        <a:cs typeface="Times New Roman"/>
                      </a:endParaRPr>
                    </a:p>
                    <a:p>
                      <a:pPr>
                        <a:spcAft>
                          <a:spcPts val="0"/>
                        </a:spcAft>
                      </a:pPr>
                      <a:r>
                        <a:rPr lang="en-US" sz="1200" dirty="0">
                          <a:latin typeface="Cambria"/>
                          <a:ea typeface="Times New Roman"/>
                          <a:cs typeface="Times New Roman"/>
                        </a:rPr>
                        <a:t>Human resources</a:t>
                      </a:r>
                      <a:r>
                        <a:rPr lang="en-US" sz="1200" baseline="0" dirty="0">
                          <a:latin typeface="Cambria"/>
                          <a:ea typeface="Times New Roman"/>
                          <a:cs typeface="Times New Roman"/>
                        </a:rPr>
                        <a:t> used as labor</a:t>
                      </a:r>
                      <a:endParaRPr lang="en-US" sz="1200" dirty="0"/>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hMerge="1">
                  <a:txBody>
                    <a:bodyPr/>
                    <a:lstStyle/>
                    <a:p>
                      <a:pPr>
                        <a:spcAft>
                          <a:spcPts val="0"/>
                        </a:spcAft>
                      </a:pPr>
                      <a:r>
                        <a:rPr lang="en-GB" sz="700" dirty="0">
                          <a:latin typeface="Cambria"/>
                          <a:ea typeface="Times New Roman"/>
                          <a:cs typeface="Times New Roman"/>
                        </a:rPr>
                        <a:t>Surveillance camera</a:t>
                      </a:r>
                      <a:endParaRPr lang="en-US" sz="700" dirty="0">
                        <a:latin typeface="Cambria"/>
                        <a:ea typeface="Times New Roman"/>
                        <a:cs typeface="Times New Roman"/>
                      </a:endParaRPr>
                    </a:p>
                    <a:p>
                      <a:pPr>
                        <a:spcAft>
                          <a:spcPts val="0"/>
                        </a:spcAft>
                      </a:pPr>
                      <a:r>
                        <a:rPr lang="en-GB" sz="700" dirty="0">
                          <a:latin typeface="Cambria"/>
                          <a:ea typeface="Times New Roman"/>
                          <a:cs typeface="Times New Roman"/>
                        </a:rPr>
                        <a:t>A computer to handle the server</a:t>
                      </a:r>
                      <a:endParaRPr lang="en-US" sz="700" dirty="0">
                        <a:latin typeface="Cambria"/>
                        <a:ea typeface="Times New Roman"/>
                        <a:cs typeface="Times New Roman"/>
                      </a:endParaRPr>
                    </a:p>
                    <a:p>
                      <a:pPr>
                        <a:spcAft>
                          <a:spcPts val="0"/>
                        </a:spcAft>
                      </a:pPr>
                      <a:r>
                        <a:rPr lang="en-GB" sz="700" dirty="0">
                          <a:latin typeface="Cambria"/>
                          <a:ea typeface="Times New Roman"/>
                          <a:cs typeface="Times New Roman"/>
                        </a:rPr>
                        <a:t>Python and its modules</a:t>
                      </a:r>
                      <a:endParaRPr lang="en-US" sz="700" dirty="0">
                        <a:latin typeface="Cambria"/>
                        <a:ea typeface="Times New Roman"/>
                        <a:cs typeface="Times New Roman"/>
                      </a:endParaRPr>
                    </a:p>
                    <a:p>
                      <a:pPr>
                        <a:spcAft>
                          <a:spcPts val="0"/>
                        </a:spcAft>
                      </a:pPr>
                      <a:r>
                        <a:rPr lang="en-US" sz="700" dirty="0">
                          <a:latin typeface="Cambria"/>
                          <a:ea typeface="Times New Roman"/>
                          <a:cs typeface="Times New Roman"/>
                        </a:rPr>
                        <a:t>Human resources</a:t>
                      </a:r>
                      <a:r>
                        <a:rPr lang="en-US" sz="700" baseline="0" dirty="0">
                          <a:latin typeface="Cambria"/>
                          <a:ea typeface="Times New Roman"/>
                          <a:cs typeface="Times New Roman"/>
                        </a:rPr>
                        <a:t> used as </a:t>
                      </a:r>
                      <a:r>
                        <a:rPr lang="en-US" sz="700" baseline="0" dirty="0" err="1">
                          <a:latin typeface="Cambria"/>
                          <a:ea typeface="Times New Roman"/>
                          <a:cs typeface="Times New Roman"/>
                        </a:rPr>
                        <a:t>labour</a:t>
                      </a:r>
                      <a:endParaRPr lang="en-US" sz="7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spcAft>
                          <a:spcPts val="0"/>
                        </a:spcAft>
                      </a:pPr>
                      <a:r>
                        <a:rPr lang="en-GB" sz="1200" dirty="0">
                          <a:latin typeface="Cambria"/>
                          <a:ea typeface="Times New Roman"/>
                          <a:cs typeface="Times New Roman"/>
                        </a:rPr>
                        <a:t>The items are transported through land vehicles mostly trucks as the product is not bulky and is lightweight. The coverage</a:t>
                      </a:r>
                      <a:r>
                        <a:rPr lang="en-GB" sz="1200" baseline="0" dirty="0">
                          <a:latin typeface="Cambria"/>
                          <a:ea typeface="Times New Roman"/>
                          <a:cs typeface="Times New Roman"/>
                        </a:rPr>
                        <a:t> of market of this product will be limited and hence land transportation will be sufficient</a:t>
                      </a:r>
                      <a:endParaRPr lang="en-US" sz="12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6"/>
                  </a:ext>
                </a:extLst>
              </a:tr>
              <a:tr h="154823">
                <a:tc gridSpan="5">
                  <a:txBody>
                    <a:bodyPr/>
                    <a:lstStyle/>
                    <a:p>
                      <a:pPr>
                        <a:spcAft>
                          <a:spcPts val="0"/>
                        </a:spcAft>
                      </a:pPr>
                      <a:r>
                        <a:rPr lang="en-GB" sz="1400" b="1" dirty="0">
                          <a:latin typeface="Arial"/>
                          <a:ea typeface="Times New Roman"/>
                          <a:cs typeface="Times New Roman"/>
                        </a:rPr>
                        <a:t>Cost Structure</a:t>
                      </a:r>
                      <a:endParaRPr lang="en-US" sz="14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spcAft>
                          <a:spcPts val="0"/>
                        </a:spcAft>
                      </a:pPr>
                      <a:r>
                        <a:rPr lang="en-GB" sz="1400" b="1" dirty="0">
                          <a:latin typeface="Arial"/>
                          <a:ea typeface="Times New Roman"/>
                          <a:cs typeface="Times New Roman"/>
                        </a:rPr>
                        <a:t>Revenue Streams</a:t>
                      </a:r>
                      <a:endParaRPr lang="en-US" sz="14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B>
                      <a:noFill/>
                    </a:lnB>
                    <a:solidFill>
                      <a:srgbClr val="FFFFFF"/>
                    </a:solidFill>
                  </a:tcPr>
                </a:tc>
                <a:tc hMerge="1">
                  <a:txBody>
                    <a:bodyPr/>
                    <a:lstStyle/>
                    <a:p>
                      <a:endParaRPr lang="en-US"/>
                    </a:p>
                  </a:txBody>
                  <a:tcPr/>
                </a:tc>
                <a:tc hMerge="1">
                  <a:txBody>
                    <a:bodyPr/>
                    <a:lstStyle/>
                    <a:p>
                      <a:endParaRPr lang="en-US"/>
                    </a:p>
                  </a:txBody>
                  <a:tcPr>
                    <a:lnL w="12700" cap="flat" cmpd="sng" algn="ctr">
                      <a:solidFill>
                        <a:srgbClr val="F2F2F2"/>
                      </a:solidFill>
                      <a:prstDash val="solid"/>
                      <a:round/>
                      <a:headEnd type="none" w="med" len="med"/>
                      <a:tailEnd type="none" w="med" len="med"/>
                    </a:lnL>
                    <a:lnT w="12700" cap="flat" cmpd="sng" algn="ctr">
                      <a:solidFill>
                        <a:srgbClr val="F2F2F2"/>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79965">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Cambria"/>
                          <a:ea typeface="Times New Roman"/>
                          <a:cs typeface="Times New Roman"/>
                        </a:rPr>
                        <a:t>Software:50000</a:t>
                      </a:r>
                    </a:p>
                    <a:p>
                      <a:pPr>
                        <a:spcAft>
                          <a:spcPts val="0"/>
                        </a:spcAft>
                      </a:pPr>
                      <a:r>
                        <a:rPr lang="en-GB" sz="1200" dirty="0" smtClean="0">
                          <a:latin typeface="Cambria"/>
                          <a:ea typeface="Times New Roman"/>
                          <a:cs typeface="Times New Roman"/>
                        </a:rPr>
                        <a:t>Camera</a:t>
                      </a:r>
                      <a:r>
                        <a:rPr lang="en-GB" sz="1200" dirty="0">
                          <a:latin typeface="Cambria"/>
                          <a:ea typeface="Times New Roman"/>
                          <a:cs typeface="Times New Roman"/>
                        </a:rPr>
                        <a:t>: </a:t>
                      </a:r>
                      <a:r>
                        <a:rPr lang="en-GB" sz="1200" dirty="0" smtClean="0">
                          <a:latin typeface="Cambria"/>
                          <a:ea typeface="Times New Roman"/>
                          <a:cs typeface="Times New Roman"/>
                        </a:rPr>
                        <a:t>2000rs </a:t>
                      </a:r>
                      <a:r>
                        <a:rPr lang="en-GB" sz="1200" dirty="0">
                          <a:latin typeface="Cambria"/>
                          <a:ea typeface="Times New Roman"/>
                          <a:cs typeface="Times New Roman"/>
                        </a:rPr>
                        <a:t>per </a:t>
                      </a:r>
                      <a:r>
                        <a:rPr lang="en-GB" sz="1200" dirty="0" smtClean="0">
                          <a:latin typeface="Cambria"/>
                          <a:ea typeface="Times New Roman"/>
                          <a:cs typeface="Times New Roman"/>
                        </a:rPr>
                        <a:t>camera</a:t>
                      </a:r>
                    </a:p>
                    <a:p>
                      <a:pPr>
                        <a:spcAft>
                          <a:spcPts val="0"/>
                        </a:spcAft>
                      </a:pPr>
                      <a:r>
                        <a:rPr lang="en-GB" sz="1200" dirty="0" smtClean="0">
                          <a:latin typeface="Cambria"/>
                          <a:ea typeface="Times New Roman"/>
                          <a:cs typeface="Times New Roman"/>
                        </a:rPr>
                        <a:t>Processor i5 10thgen-</a:t>
                      </a:r>
                      <a:r>
                        <a:rPr lang="en-GB" sz="1200" baseline="0" dirty="0" smtClean="0">
                          <a:latin typeface="Cambria"/>
                          <a:ea typeface="Times New Roman"/>
                          <a:cs typeface="Times New Roman"/>
                        </a:rPr>
                        <a:t> 18000rs</a:t>
                      </a:r>
                    </a:p>
                    <a:p>
                      <a:pPr>
                        <a:spcAft>
                          <a:spcPts val="0"/>
                        </a:spcAft>
                      </a:pPr>
                      <a:r>
                        <a:rPr lang="en-GB" sz="1200" baseline="0" dirty="0" err="1" smtClean="0">
                          <a:latin typeface="Cambria"/>
                          <a:ea typeface="Times New Roman"/>
                          <a:cs typeface="Times New Roman"/>
                        </a:rPr>
                        <a:t>hdd</a:t>
                      </a:r>
                      <a:r>
                        <a:rPr lang="en-GB" sz="1200" baseline="0" dirty="0" smtClean="0">
                          <a:latin typeface="Cambria"/>
                          <a:ea typeface="Times New Roman"/>
                          <a:cs typeface="Times New Roman"/>
                        </a:rPr>
                        <a:t> 3tb- 7500rs, mother board-5000, ram-2500</a:t>
                      </a:r>
                      <a:endParaRPr lang="en-US" sz="1200" dirty="0">
                        <a:latin typeface="Cambria"/>
                        <a:ea typeface="Times New Roman"/>
                        <a:cs typeface="Times New Roman"/>
                      </a:endParaRPr>
                    </a:p>
                    <a:p>
                      <a:pPr>
                        <a:spcAft>
                          <a:spcPts val="0"/>
                        </a:spcAft>
                      </a:pPr>
                      <a:r>
                        <a:rPr lang="en-GB" sz="1200" dirty="0">
                          <a:latin typeface="Cambria"/>
                          <a:ea typeface="Times New Roman"/>
                          <a:cs typeface="Times New Roman"/>
                        </a:rPr>
                        <a:t>Server and its set up cost: </a:t>
                      </a:r>
                      <a:r>
                        <a:rPr lang="en-GB" sz="1200" dirty="0" smtClean="0">
                          <a:latin typeface="Cambria"/>
                          <a:ea typeface="Times New Roman"/>
                          <a:cs typeface="Times New Roman"/>
                        </a:rPr>
                        <a:t>34,000rs </a:t>
                      </a:r>
                    </a:p>
                    <a:p>
                      <a:pPr>
                        <a:spcAft>
                          <a:spcPts val="0"/>
                        </a:spcAft>
                      </a:pPr>
                      <a:r>
                        <a:rPr lang="en-GB" sz="1200" dirty="0" smtClean="0">
                          <a:latin typeface="Cambria"/>
                          <a:ea typeface="Times New Roman"/>
                          <a:cs typeface="Times New Roman"/>
                        </a:rPr>
                        <a:t>Labour</a:t>
                      </a:r>
                      <a:r>
                        <a:rPr lang="en-GB" sz="1200" dirty="0">
                          <a:latin typeface="Cambria"/>
                          <a:ea typeface="Times New Roman"/>
                          <a:cs typeface="Times New Roman"/>
                        </a:rPr>
                        <a:t>, </a:t>
                      </a:r>
                      <a:r>
                        <a:rPr lang="en-GB" sz="1200" dirty="0" smtClean="0">
                          <a:latin typeface="Cambria"/>
                          <a:ea typeface="Times New Roman"/>
                          <a:cs typeface="Times New Roman"/>
                        </a:rPr>
                        <a:t>Transportation: 5000rs per man day</a:t>
                      </a:r>
                      <a:endParaRPr lang="en-GB" sz="1200" dirty="0">
                        <a:latin typeface="Cambria"/>
                        <a:ea typeface="Times New Roman"/>
                        <a:cs typeface="Times New Roman"/>
                      </a:endParaRPr>
                    </a:p>
                    <a:p>
                      <a:pPr>
                        <a:spcAft>
                          <a:spcPts val="0"/>
                        </a:spcAft>
                      </a:pPr>
                      <a:r>
                        <a:rPr lang="en-GB" sz="1200" dirty="0">
                          <a:latin typeface="Cambria"/>
                          <a:ea typeface="Times New Roman"/>
                          <a:cs typeface="Times New Roman"/>
                        </a:rPr>
                        <a:t>(The base charge for the</a:t>
                      </a:r>
                      <a:r>
                        <a:rPr lang="en-GB" sz="1200" baseline="0" dirty="0">
                          <a:latin typeface="Cambria"/>
                          <a:ea typeface="Times New Roman"/>
                          <a:cs typeface="Times New Roman"/>
                        </a:rPr>
                        <a:t> product includes </a:t>
                      </a:r>
                      <a:r>
                        <a:rPr lang="en-GB" sz="1200" baseline="0" dirty="0" smtClean="0">
                          <a:latin typeface="Cambria"/>
                          <a:ea typeface="Times New Roman"/>
                          <a:cs typeface="Times New Roman"/>
                        </a:rPr>
                        <a:t>a set of </a:t>
                      </a:r>
                      <a:r>
                        <a:rPr lang="en-GB" sz="1200" baseline="0" dirty="0">
                          <a:latin typeface="Cambria"/>
                          <a:ea typeface="Times New Roman"/>
                          <a:cs typeface="Times New Roman"/>
                        </a:rPr>
                        <a:t>5 cameras, the server and includes the labour, transportation and the set up charge. This price comes to the estimated amount of </a:t>
                      </a:r>
                      <a:r>
                        <a:rPr lang="en-GB" sz="1200" baseline="0" dirty="0" smtClean="0">
                          <a:latin typeface="Cambria"/>
                          <a:ea typeface="Times New Roman"/>
                          <a:cs typeface="Times New Roman"/>
                        </a:rPr>
                        <a:t>55000rs</a:t>
                      </a:r>
                      <a:r>
                        <a:rPr lang="en-GB" sz="1200" baseline="0" dirty="0">
                          <a:latin typeface="Cambria"/>
                          <a:ea typeface="Times New Roman"/>
                          <a:cs typeface="Times New Roman"/>
                        </a:rPr>
                        <a:t>. This is the starting price and additional cameras can be added in order to cover more area)</a:t>
                      </a:r>
                      <a:endParaRPr lang="en-US" sz="12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spcAft>
                          <a:spcPts val="0"/>
                        </a:spcAft>
                      </a:pPr>
                      <a:r>
                        <a:rPr lang="en-GB" sz="1200" dirty="0" smtClean="0">
                          <a:latin typeface="Cambria"/>
                          <a:ea typeface="Times New Roman"/>
                          <a:cs typeface="Times New Roman"/>
                        </a:rPr>
                        <a:t>The total cost of the product including the installation and the database filing is estimated to be about  115000rs</a:t>
                      </a:r>
                      <a:endParaRPr lang="en-US" sz="1200" dirty="0" smtClean="0">
                        <a:latin typeface="Cambria"/>
                        <a:ea typeface="Times New Roman"/>
                        <a:cs typeface="Times New Roman"/>
                      </a:endParaRPr>
                    </a:p>
                    <a:p>
                      <a:pPr>
                        <a:spcAft>
                          <a:spcPts val="0"/>
                        </a:spcAft>
                      </a:pPr>
                      <a:r>
                        <a:rPr lang="en-US" sz="1200" dirty="0" smtClean="0">
                          <a:latin typeface="Cambria"/>
                          <a:ea typeface="Times New Roman"/>
                          <a:cs typeface="Times New Roman"/>
                        </a:rPr>
                        <a:t>The </a:t>
                      </a:r>
                      <a:r>
                        <a:rPr lang="en-US" sz="1200" dirty="0">
                          <a:latin typeface="Cambria"/>
                          <a:ea typeface="Times New Roman"/>
                          <a:cs typeface="Times New Roman"/>
                        </a:rPr>
                        <a:t>company earns a  profit</a:t>
                      </a:r>
                      <a:r>
                        <a:rPr lang="en-US" sz="1200" baseline="0" dirty="0">
                          <a:latin typeface="Cambria"/>
                          <a:ea typeface="Times New Roman"/>
                          <a:cs typeface="Times New Roman"/>
                        </a:rPr>
                        <a:t> of </a:t>
                      </a:r>
                      <a:r>
                        <a:rPr lang="en-US" sz="1200" baseline="0" dirty="0" smtClean="0">
                          <a:latin typeface="Cambria"/>
                          <a:ea typeface="Times New Roman"/>
                          <a:cs typeface="Times New Roman"/>
                        </a:rPr>
                        <a:t>25,000rs </a:t>
                      </a:r>
                      <a:r>
                        <a:rPr lang="en-US" sz="1200" baseline="0" dirty="0">
                          <a:latin typeface="Cambria"/>
                          <a:ea typeface="Times New Roman"/>
                          <a:cs typeface="Times New Roman"/>
                        </a:rPr>
                        <a:t>per unit product sold. The details of cost estimation is given in the following slides.(The rate for each installation may vary as the number cameras  required will be different for each customer. The details of this approximation is provided in the following slides). Payment rates are decided after the area needed to be covered is analyzed. An initial payment has to be given to the company via bank in order to order the necessary equipment. The initial fee  decided will e based off of the total payment of the entire installation process.</a:t>
                      </a:r>
                      <a:endParaRPr lang="en-US" sz="1200" dirty="0">
                        <a:latin typeface="Cambria"/>
                        <a:ea typeface="Times New Roman"/>
                        <a:cs typeface="Times New Roman"/>
                      </a:endParaRPr>
                    </a:p>
                  </a:txBody>
                  <a:tcPr marL="41746" marR="43679" marT="0" marB="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a:noFill/>
                    </a:lnT>
                    <a:lnB w="12700"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lnL w="12700" cap="flat" cmpd="sng" algn="ctr">
                      <a:solidFill>
                        <a:srgbClr val="F2F2F2"/>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INFO on project:</a:t>
            </a:r>
            <a:endParaRPr lang="en-US" dirty="0"/>
          </a:p>
        </p:txBody>
      </p:sp>
      <p:sp>
        <p:nvSpPr>
          <p:cNvPr id="3" name="Content Placeholder 2"/>
          <p:cNvSpPr>
            <a:spLocks noGrp="1"/>
          </p:cNvSpPr>
          <p:nvPr>
            <p:ph idx="1"/>
          </p:nvPr>
        </p:nvSpPr>
        <p:spPr/>
        <p:txBody>
          <a:bodyPr>
            <a:noAutofit/>
          </a:bodyPr>
          <a:lstStyle/>
          <a:p>
            <a:r>
              <a:rPr lang="en-US" sz="1600" b="1" dirty="0"/>
              <a:t>Security for the database: </a:t>
            </a:r>
            <a:r>
              <a:rPr lang="en-US" sz="1600" dirty="0"/>
              <a:t>The contents of the database can be encrypted in order to have the data protected. There can be access codes given out for the data so that the security cannot be compromised. Moreover there can be different levels of authentication so that the data cannot be decrypted or corrupted easily.</a:t>
            </a:r>
          </a:p>
          <a:p>
            <a:r>
              <a:rPr lang="en-US" sz="1600" b="1" dirty="0"/>
              <a:t>Transfer of data: </a:t>
            </a:r>
            <a:r>
              <a:rPr lang="en-US" sz="1600" dirty="0"/>
              <a:t>The transfer of data from the camera to the server is done by using Internet of things(IOT). The term Internet of Things generally refers to scenarios where network connectivity and computing capability extends to objects, sensors and everyday items not normally considered computers, allowing these devices to generate, exchange and consume data with minimal human intervention.</a:t>
            </a:r>
          </a:p>
          <a:p>
            <a:r>
              <a:rPr lang="en-US" sz="1600" b="1" dirty="0"/>
              <a:t>How does IOT work?:</a:t>
            </a:r>
            <a:r>
              <a:rPr lang="en-US" sz="1600" dirty="0"/>
              <a:t>IOT devices contain sensors and mini-computer processors that act on the data collected by the sensors via machine learning. Machine learning is when computers learn in a similar way to humans — by collecting data from their surroundings — and it is what makes IOT devices smart. This data can help the machine learn your preferences and adjust itself accordingly. Machine learning is a type of artificial intelligence that helps computers learn without having to be programmed by someone</a:t>
            </a:r>
            <a:r>
              <a:rPr lang="en-US" sz="1600" dirty="0" smtClean="0"/>
              <a:t>.</a:t>
            </a:r>
            <a:endParaRPr lang="en-US" sz="1600" dirty="0"/>
          </a:p>
        </p:txBody>
      </p:sp>
    </p:spTree>
    <p:extLst>
      <p:ext uri="{BB962C8B-B14F-4D97-AF65-F5344CB8AC3E}">
        <p14:creationId xmlns:p14="http://schemas.microsoft.com/office/powerpoint/2010/main" val="3920138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8610600" cy="4524315"/>
          </a:xfrm>
          <a:prstGeom prst="rect">
            <a:avLst/>
          </a:prstGeom>
        </p:spPr>
        <p:txBody>
          <a:bodyPr wrap="square">
            <a:spAutoFit/>
          </a:bodyPr>
          <a:lstStyle/>
          <a:p>
            <a:r>
              <a:rPr lang="en-US" b="1" dirty="0"/>
              <a:t>Benefits of using IOT for transfer of data: </a:t>
            </a:r>
            <a:r>
              <a:rPr lang="en-US" dirty="0"/>
              <a:t>IOT encourages the communication between devices, also famously known as Machine-to-Machine (M2M) communication. Because of this, the physical devices are able to stay connected and hence the total transparency is available with lesser inefficiencies and greater quality.</a:t>
            </a:r>
          </a:p>
          <a:p>
            <a:r>
              <a:rPr lang="en-US" b="1" dirty="0"/>
              <a:t>Protecting the IOT interface: </a:t>
            </a:r>
            <a:r>
              <a:rPr lang="en-US" dirty="0"/>
              <a:t>The IOT devices (cameras and servers in this case) is protected by a preliminary line of firewall. The devices need to regularly updated and checked to keep safe from malwares and hacking. The cameras have their own </a:t>
            </a:r>
            <a:r>
              <a:rPr lang="en-US" dirty="0" err="1"/>
              <a:t>Vlan</a:t>
            </a:r>
            <a:r>
              <a:rPr lang="en-US" dirty="0"/>
              <a:t> and a dummy email account which deters it from hacking.</a:t>
            </a:r>
          </a:p>
          <a:p>
            <a:r>
              <a:rPr lang="en-US" b="1" dirty="0"/>
              <a:t>Further scope for development: </a:t>
            </a:r>
            <a:r>
              <a:rPr lang="en-US" dirty="0"/>
              <a:t>The data transfer system can be improved by using physical transfer methods such as wires and cables. The database can be further modified into a better format to make the data access times faster and the amount of data stored greater making the whole process efficient overall. The cameras can be improved to enhance the quality of the information sent to improve accuracy of the facial recognition system. The facial recognition system can be improved by using a deep learning algorithm like </a:t>
            </a:r>
            <a:r>
              <a:rPr lang="en-US" dirty="0" err="1"/>
              <a:t>pytorch</a:t>
            </a:r>
            <a:r>
              <a:rPr lang="en-US" dirty="0"/>
              <a:t>. This can make the program more accurate and recognize a more variety of shapes and sizes.</a:t>
            </a:r>
          </a:p>
        </p:txBody>
      </p:sp>
    </p:spTree>
    <p:extLst>
      <p:ext uri="{BB962C8B-B14F-4D97-AF65-F5344CB8AC3E}">
        <p14:creationId xmlns:p14="http://schemas.microsoft.com/office/powerpoint/2010/main" val="104718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Program:</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sz="1000" dirty="0"/>
              <a:t>from </a:t>
            </a:r>
            <a:r>
              <a:rPr lang="en-US" sz="1000" dirty="0" err="1"/>
              <a:t>skimage</a:t>
            </a:r>
            <a:r>
              <a:rPr lang="en-US" sz="1000" dirty="0"/>
              <a:t> import measure</a:t>
            </a:r>
          </a:p>
          <a:p>
            <a:r>
              <a:rPr lang="en-US" sz="1000" dirty="0"/>
              <a:t>import </a:t>
            </a:r>
            <a:r>
              <a:rPr lang="en-US" sz="1000" dirty="0" err="1"/>
              <a:t>matplotlib.pyplot</a:t>
            </a:r>
            <a:r>
              <a:rPr lang="en-US" sz="1000" dirty="0"/>
              <a:t> as </a:t>
            </a:r>
            <a:r>
              <a:rPr lang="en-US" sz="1000" dirty="0" err="1"/>
              <a:t>plt</a:t>
            </a:r>
            <a:endParaRPr lang="en-US" sz="1000" dirty="0"/>
          </a:p>
          <a:p>
            <a:r>
              <a:rPr lang="en-US" sz="1000" dirty="0"/>
              <a:t>import </a:t>
            </a:r>
            <a:r>
              <a:rPr lang="en-US" sz="1000" dirty="0" err="1"/>
              <a:t>numpy</a:t>
            </a:r>
            <a:r>
              <a:rPr lang="en-US" sz="1000" dirty="0"/>
              <a:t> as </a:t>
            </a:r>
            <a:r>
              <a:rPr lang="en-US" sz="1000" dirty="0" err="1"/>
              <a:t>np</a:t>
            </a:r>
            <a:endParaRPr lang="en-US" sz="1000" dirty="0"/>
          </a:p>
          <a:p>
            <a:r>
              <a:rPr lang="en-US" sz="1000" dirty="0"/>
              <a:t>import </a:t>
            </a:r>
            <a:r>
              <a:rPr lang="en-US" sz="1000" dirty="0" err="1"/>
              <a:t>skimage</a:t>
            </a:r>
            <a:endParaRPr lang="en-US" sz="1000" dirty="0"/>
          </a:p>
          <a:p>
            <a:r>
              <a:rPr lang="en-US" sz="1000" dirty="0"/>
              <a:t>import </a:t>
            </a:r>
            <a:r>
              <a:rPr lang="en-US" sz="1000" dirty="0" smtClean="0"/>
              <a:t>cv2</a:t>
            </a:r>
            <a:endParaRPr lang="en-US" sz="1000" dirty="0"/>
          </a:p>
          <a:p>
            <a:r>
              <a:rPr lang="en-US" sz="1000" dirty="0"/>
              <a:t>def </a:t>
            </a:r>
            <a:r>
              <a:rPr lang="en-US" sz="1000" dirty="0" err="1"/>
              <a:t>mse</a:t>
            </a:r>
            <a:r>
              <a:rPr lang="en-US" sz="1000" dirty="0"/>
              <a:t>(</a:t>
            </a:r>
            <a:r>
              <a:rPr lang="en-US" sz="1000" dirty="0" err="1"/>
              <a:t>imageA</a:t>
            </a:r>
            <a:r>
              <a:rPr lang="en-US" sz="1000" dirty="0"/>
              <a:t>, </a:t>
            </a:r>
            <a:r>
              <a:rPr lang="en-US" sz="1000" dirty="0" err="1"/>
              <a:t>imageB</a:t>
            </a:r>
            <a:r>
              <a:rPr lang="en-US" sz="1000" dirty="0" smtClean="0"/>
              <a:t>):</a:t>
            </a:r>
            <a:endParaRPr lang="en-US" sz="1000" dirty="0"/>
          </a:p>
          <a:p>
            <a:r>
              <a:rPr lang="en-US" sz="1000" dirty="0"/>
              <a:t>    error = np.sum((</a:t>
            </a:r>
            <a:r>
              <a:rPr lang="en-US" sz="1000" dirty="0" err="1"/>
              <a:t>imageA.astype</a:t>
            </a:r>
            <a:r>
              <a:rPr lang="en-US" sz="1000" dirty="0"/>
              <a:t>("float") - </a:t>
            </a:r>
            <a:r>
              <a:rPr lang="en-US" sz="1000" dirty="0" err="1"/>
              <a:t>imageB.astype</a:t>
            </a:r>
            <a:r>
              <a:rPr lang="en-US" sz="1000" dirty="0"/>
              <a:t>("float")) ** 2)</a:t>
            </a:r>
          </a:p>
          <a:p>
            <a:r>
              <a:rPr lang="en-US" sz="1000" dirty="0"/>
              <a:t>    error /= float(</a:t>
            </a:r>
            <a:r>
              <a:rPr lang="en-US" sz="1000" dirty="0" err="1"/>
              <a:t>imageA.shape</a:t>
            </a:r>
            <a:r>
              <a:rPr lang="en-US" sz="1000" dirty="0"/>
              <a:t>[0] * </a:t>
            </a:r>
            <a:r>
              <a:rPr lang="en-US" sz="1000" dirty="0" err="1"/>
              <a:t>imageA.shape</a:t>
            </a:r>
            <a:r>
              <a:rPr lang="en-US" sz="1000" dirty="0"/>
              <a:t>[1</a:t>
            </a:r>
            <a:r>
              <a:rPr lang="en-US" sz="1000" dirty="0" smtClean="0"/>
              <a:t>])</a:t>
            </a:r>
          </a:p>
          <a:p>
            <a:r>
              <a:rPr lang="en-US" sz="1000" dirty="0"/>
              <a:t> return </a:t>
            </a:r>
            <a:r>
              <a:rPr lang="en-US" sz="1000" dirty="0" smtClean="0"/>
              <a:t>error</a:t>
            </a:r>
            <a:endParaRPr lang="en-US" sz="1000" dirty="0"/>
          </a:p>
          <a:p>
            <a:r>
              <a:rPr lang="en-US" sz="1000" dirty="0" err="1"/>
              <a:t>def</a:t>
            </a:r>
            <a:r>
              <a:rPr lang="en-US" sz="1000" dirty="0"/>
              <a:t> </a:t>
            </a:r>
            <a:r>
              <a:rPr lang="en-US" sz="1000" dirty="0" err="1"/>
              <a:t>compare_images</a:t>
            </a:r>
            <a:r>
              <a:rPr lang="en-US" sz="1000" dirty="0"/>
              <a:t>(</a:t>
            </a:r>
            <a:r>
              <a:rPr lang="en-US" sz="1000" dirty="0" err="1"/>
              <a:t>imageA</a:t>
            </a:r>
            <a:r>
              <a:rPr lang="en-US" sz="1000" dirty="0"/>
              <a:t>, </a:t>
            </a:r>
            <a:r>
              <a:rPr lang="en-US" sz="1000" dirty="0" err="1"/>
              <a:t>imageB</a:t>
            </a:r>
            <a:r>
              <a:rPr lang="en-US" sz="1000" dirty="0"/>
              <a:t>, title):</a:t>
            </a:r>
          </a:p>
          <a:p>
            <a:r>
              <a:rPr lang="en-US" sz="1000" dirty="0" smtClean="0"/>
              <a:t>    </a:t>
            </a:r>
            <a:r>
              <a:rPr lang="en-US" sz="1000" dirty="0" err="1"/>
              <a:t>mse_val</a:t>
            </a:r>
            <a:r>
              <a:rPr lang="en-US" sz="1000" dirty="0"/>
              <a:t> = </a:t>
            </a:r>
            <a:r>
              <a:rPr lang="en-US" sz="1000" dirty="0" err="1"/>
              <a:t>mse</a:t>
            </a:r>
            <a:r>
              <a:rPr lang="en-US" sz="1000" dirty="0"/>
              <a:t>(</a:t>
            </a:r>
            <a:r>
              <a:rPr lang="en-US" sz="1000" dirty="0" err="1"/>
              <a:t>imageA</a:t>
            </a:r>
            <a:r>
              <a:rPr lang="en-US" sz="1000" dirty="0"/>
              <a:t>, </a:t>
            </a:r>
            <a:r>
              <a:rPr lang="en-US" sz="1000" dirty="0" err="1"/>
              <a:t>imageB</a:t>
            </a:r>
            <a:r>
              <a:rPr lang="en-US" sz="1000" dirty="0"/>
              <a:t>)</a:t>
            </a:r>
          </a:p>
          <a:p>
            <a:r>
              <a:rPr lang="en-US" sz="1000" dirty="0"/>
              <a:t>    </a:t>
            </a:r>
            <a:r>
              <a:rPr lang="en-US" sz="1000" dirty="0" err="1"/>
              <a:t>ssim_val</a:t>
            </a:r>
            <a:r>
              <a:rPr lang="en-US" sz="1000" dirty="0"/>
              <a:t> = </a:t>
            </a:r>
            <a:r>
              <a:rPr lang="en-US" sz="1000" dirty="0" err="1"/>
              <a:t>skimage.metrics.structural_similarity</a:t>
            </a:r>
            <a:r>
              <a:rPr lang="en-US" sz="1000" dirty="0"/>
              <a:t>(</a:t>
            </a:r>
            <a:r>
              <a:rPr lang="en-US" sz="1000" dirty="0" err="1"/>
              <a:t>imageA</a:t>
            </a:r>
            <a:r>
              <a:rPr lang="en-US" sz="1000" dirty="0"/>
              <a:t>, </a:t>
            </a:r>
            <a:r>
              <a:rPr lang="en-US" sz="1000" dirty="0" err="1"/>
              <a:t>imageB</a:t>
            </a:r>
            <a:r>
              <a:rPr lang="en-US" sz="1000" dirty="0" smtClean="0"/>
              <a:t>)</a:t>
            </a:r>
            <a:endParaRPr lang="en-US" sz="1000" dirty="0"/>
          </a:p>
          <a:p>
            <a:r>
              <a:rPr lang="en-US" sz="1000" dirty="0"/>
              <a:t>    fig = </a:t>
            </a:r>
            <a:r>
              <a:rPr lang="en-US" sz="1000" dirty="0" err="1"/>
              <a:t>plt.figure</a:t>
            </a:r>
            <a:r>
              <a:rPr lang="en-US" sz="1000" dirty="0"/>
              <a:t>(title)</a:t>
            </a:r>
          </a:p>
          <a:p>
            <a:r>
              <a:rPr lang="en-US" sz="1000" dirty="0"/>
              <a:t>    </a:t>
            </a:r>
            <a:r>
              <a:rPr lang="en-US" sz="1000" dirty="0" err="1"/>
              <a:t>plt.suptitle</a:t>
            </a:r>
            <a:r>
              <a:rPr lang="en-US" sz="1000" dirty="0"/>
              <a:t>("MSE: %.2f, SSIM: %.2f" % (</a:t>
            </a:r>
            <a:r>
              <a:rPr lang="en-US" sz="1000" dirty="0" err="1"/>
              <a:t>mse_val</a:t>
            </a:r>
            <a:r>
              <a:rPr lang="en-US" sz="1000" dirty="0"/>
              <a:t>, </a:t>
            </a:r>
            <a:r>
              <a:rPr lang="en-US" sz="1000" dirty="0" err="1"/>
              <a:t>ssim_val</a:t>
            </a:r>
            <a:r>
              <a:rPr lang="en-US" sz="1000" dirty="0" smtClean="0"/>
              <a:t>))</a:t>
            </a:r>
            <a:endParaRPr lang="en-US" sz="1000" dirty="0"/>
          </a:p>
          <a:p>
            <a:r>
              <a:rPr lang="en-US" sz="1000" dirty="0"/>
              <a:t>    </a:t>
            </a:r>
            <a:r>
              <a:rPr lang="en-US" sz="1000" dirty="0" err="1"/>
              <a:t>plot_var</a:t>
            </a:r>
            <a:r>
              <a:rPr lang="en-US" sz="1000" dirty="0"/>
              <a:t> = </a:t>
            </a:r>
            <a:r>
              <a:rPr lang="en-US" sz="1000" dirty="0" err="1"/>
              <a:t>fig.add_subplot</a:t>
            </a:r>
            <a:r>
              <a:rPr lang="en-US" sz="1000" dirty="0"/>
              <a:t>(1, 2, 1)</a:t>
            </a:r>
          </a:p>
          <a:p>
            <a:r>
              <a:rPr lang="en-US" sz="1000" dirty="0"/>
              <a:t>    </a:t>
            </a:r>
            <a:r>
              <a:rPr lang="en-US" sz="1000" dirty="0" err="1"/>
              <a:t>plt.imshow</a:t>
            </a:r>
            <a:r>
              <a:rPr lang="en-US" sz="1000" dirty="0"/>
              <a:t>(</a:t>
            </a:r>
            <a:r>
              <a:rPr lang="en-US" sz="1000" dirty="0" err="1"/>
              <a:t>imageA</a:t>
            </a:r>
            <a:r>
              <a:rPr lang="en-US" sz="1000" dirty="0"/>
              <a:t>, </a:t>
            </a:r>
            <a:r>
              <a:rPr lang="en-US" sz="1000" dirty="0" err="1"/>
              <a:t>cmap</a:t>
            </a:r>
            <a:r>
              <a:rPr lang="en-US" sz="1000" dirty="0"/>
              <a:t>=</a:t>
            </a:r>
            <a:r>
              <a:rPr lang="en-US" sz="1000" dirty="0" err="1"/>
              <a:t>plt.cm.gray</a:t>
            </a:r>
            <a:r>
              <a:rPr lang="en-US" sz="1000" dirty="0"/>
              <a:t>)</a:t>
            </a:r>
          </a:p>
          <a:p>
            <a:r>
              <a:rPr lang="en-US" sz="1000" dirty="0"/>
              <a:t>    </a:t>
            </a:r>
            <a:r>
              <a:rPr lang="en-US" sz="1000" dirty="0" err="1"/>
              <a:t>plt.axis</a:t>
            </a:r>
            <a:r>
              <a:rPr lang="en-US" sz="1000" dirty="0"/>
              <a:t>("off</a:t>
            </a:r>
            <a:r>
              <a:rPr lang="en-US" sz="1000" dirty="0" smtClean="0"/>
              <a:t>")</a:t>
            </a:r>
            <a:endParaRPr lang="en-US" sz="1000" dirty="0"/>
          </a:p>
          <a:p>
            <a:r>
              <a:rPr lang="en-US" sz="1000" dirty="0"/>
              <a:t>    </a:t>
            </a:r>
            <a:r>
              <a:rPr lang="en-US" sz="1000" dirty="0" err="1"/>
              <a:t>plot_var</a:t>
            </a:r>
            <a:r>
              <a:rPr lang="en-US" sz="1000" dirty="0"/>
              <a:t> = </a:t>
            </a:r>
            <a:r>
              <a:rPr lang="en-US" sz="1000" dirty="0" err="1"/>
              <a:t>fig.add_subplot</a:t>
            </a:r>
            <a:r>
              <a:rPr lang="en-US" sz="1000" dirty="0"/>
              <a:t>(1, 2, 2)</a:t>
            </a:r>
          </a:p>
          <a:p>
            <a:r>
              <a:rPr lang="en-US" sz="1000" dirty="0"/>
              <a:t>    </a:t>
            </a:r>
            <a:r>
              <a:rPr lang="en-US" sz="1000" dirty="0" err="1"/>
              <a:t>plt.imshow</a:t>
            </a:r>
            <a:r>
              <a:rPr lang="en-US" sz="1000" dirty="0"/>
              <a:t>(</a:t>
            </a:r>
            <a:r>
              <a:rPr lang="en-US" sz="1000" dirty="0" err="1"/>
              <a:t>imageB</a:t>
            </a:r>
            <a:r>
              <a:rPr lang="en-US" sz="1000" dirty="0"/>
              <a:t>, </a:t>
            </a:r>
            <a:r>
              <a:rPr lang="en-US" sz="1000" dirty="0" err="1"/>
              <a:t>cmap</a:t>
            </a:r>
            <a:r>
              <a:rPr lang="en-US" sz="1000" dirty="0"/>
              <a:t>=</a:t>
            </a:r>
            <a:r>
              <a:rPr lang="en-US" sz="1000" dirty="0" err="1"/>
              <a:t>plt.cm.gray</a:t>
            </a:r>
            <a:r>
              <a:rPr lang="en-US" sz="1000" dirty="0" smtClean="0"/>
              <a:t>)</a:t>
            </a:r>
          </a:p>
          <a:p>
            <a:r>
              <a:rPr lang="en-US" sz="1000" dirty="0"/>
              <a:t> </a:t>
            </a:r>
            <a:r>
              <a:rPr lang="en-US" sz="1000" dirty="0" err="1"/>
              <a:t>plt.axis</a:t>
            </a:r>
            <a:r>
              <a:rPr lang="en-US" sz="1000" dirty="0"/>
              <a:t>("off</a:t>
            </a:r>
            <a:r>
              <a:rPr lang="en-US" sz="1000" dirty="0" smtClean="0"/>
              <a:t>")</a:t>
            </a:r>
            <a:endParaRPr lang="en-US" sz="1000" dirty="0"/>
          </a:p>
          <a:p>
            <a:r>
              <a:rPr lang="en-US" sz="1000" dirty="0"/>
              <a:t>    </a:t>
            </a:r>
            <a:r>
              <a:rPr lang="en-US" sz="1000" dirty="0" err="1"/>
              <a:t>plt.show</a:t>
            </a:r>
            <a:r>
              <a:rPr lang="en-US" sz="1000" dirty="0" smtClean="0"/>
              <a:t>()</a:t>
            </a:r>
            <a:r>
              <a:rPr lang="en-US" sz="1000" dirty="0"/>
              <a:t> </a:t>
            </a:r>
          </a:p>
          <a:p>
            <a:r>
              <a:rPr lang="en-US" sz="1000" dirty="0"/>
              <a:t>print("Keep The required images in the root directory!!")</a:t>
            </a:r>
          </a:p>
          <a:p>
            <a:r>
              <a:rPr lang="en-US" sz="1000" dirty="0" err="1"/>
              <a:t>def</a:t>
            </a:r>
            <a:r>
              <a:rPr lang="en-US" sz="1000" dirty="0"/>
              <a:t> </a:t>
            </a:r>
            <a:r>
              <a:rPr lang="en-US" sz="1000" dirty="0" err="1"/>
              <a:t>init</a:t>
            </a:r>
            <a:r>
              <a:rPr lang="en-US" sz="1000" dirty="0"/>
              <a:t>():</a:t>
            </a:r>
          </a:p>
          <a:p>
            <a:r>
              <a:rPr lang="en-US" sz="1000" dirty="0"/>
              <a:t>    input1=input("Enter the Image type:[jpg/</a:t>
            </a:r>
            <a:r>
              <a:rPr lang="en-US" sz="1000" dirty="0" err="1"/>
              <a:t>png</a:t>
            </a:r>
            <a:r>
              <a:rPr lang="en-US" sz="1000" dirty="0"/>
              <a:t>]: ")</a:t>
            </a:r>
          </a:p>
          <a:p>
            <a:r>
              <a:rPr lang="en-US" sz="1000" dirty="0"/>
              <a:t>    input1=input1.lower()</a:t>
            </a:r>
          </a:p>
          <a:p>
            <a:r>
              <a:rPr lang="en-US" sz="1000" dirty="0"/>
              <a:t>    input1=input1.strip()</a:t>
            </a:r>
          </a:p>
          <a:p>
            <a:r>
              <a:rPr lang="en-US" sz="1000" dirty="0"/>
              <a:t> </a:t>
            </a:r>
          </a:p>
          <a:p>
            <a:r>
              <a:rPr lang="en-US" sz="1000" dirty="0"/>
              <a:t>    img_type1="jpg"</a:t>
            </a:r>
          </a:p>
          <a:p>
            <a:r>
              <a:rPr lang="en-US" sz="1000" dirty="0"/>
              <a:t>    img_type2="</a:t>
            </a:r>
            <a:r>
              <a:rPr lang="en-US" sz="1000" dirty="0" err="1"/>
              <a:t>png</a:t>
            </a:r>
            <a:r>
              <a:rPr lang="en-US" sz="1000" dirty="0"/>
              <a:t>"</a:t>
            </a:r>
          </a:p>
          <a:p>
            <a:r>
              <a:rPr lang="en-US" sz="1000" dirty="0"/>
              <a:t> </a:t>
            </a:r>
          </a:p>
          <a:p>
            <a:r>
              <a:rPr lang="en-US" sz="1000" dirty="0"/>
              <a:t>    </a:t>
            </a:r>
            <a:r>
              <a:rPr lang="en-US" sz="1000" dirty="0" err="1"/>
              <a:t>img_types</a:t>
            </a:r>
            <a:r>
              <a:rPr lang="en-US" sz="1000" dirty="0"/>
              <a:t>=[img_type2,img_type1]</a:t>
            </a:r>
          </a:p>
          <a:p>
            <a:r>
              <a:rPr lang="en-US" sz="1000" dirty="0"/>
              <a:t>    if input1 not in </a:t>
            </a:r>
            <a:r>
              <a:rPr lang="en-US" sz="1000" dirty="0" err="1"/>
              <a:t>img_types</a:t>
            </a:r>
            <a:r>
              <a:rPr lang="en-US" sz="1000" dirty="0"/>
              <a:t>:</a:t>
            </a:r>
          </a:p>
          <a:p>
            <a:r>
              <a:rPr lang="en-US" sz="1000" dirty="0"/>
              <a:t>        print("Enter a Valid image type[jpg/</a:t>
            </a:r>
            <a:r>
              <a:rPr lang="en-US" sz="1000" dirty="0" err="1"/>
              <a:t>png</a:t>
            </a:r>
            <a:r>
              <a:rPr lang="en-US" sz="1000" dirty="0"/>
              <a:t>] ")</a:t>
            </a:r>
          </a:p>
          <a:p>
            <a:r>
              <a:rPr lang="en-US" sz="1000" dirty="0"/>
              <a:t>        </a:t>
            </a:r>
            <a:r>
              <a:rPr lang="en-US" sz="1000" dirty="0" err="1"/>
              <a:t>init</a:t>
            </a:r>
            <a:r>
              <a:rPr lang="en-US" sz="1000" dirty="0"/>
              <a:t>()</a:t>
            </a:r>
          </a:p>
          <a:p>
            <a:r>
              <a:rPr lang="en-US" sz="1000" dirty="0"/>
              <a:t>    </a:t>
            </a:r>
            <a:r>
              <a:rPr lang="en-US" sz="1000" dirty="0" err="1"/>
              <a:t>elif</a:t>
            </a:r>
            <a:r>
              <a:rPr lang="en-US" sz="1000" dirty="0"/>
              <a:t> input1 in </a:t>
            </a:r>
            <a:r>
              <a:rPr lang="en-US" sz="1000" dirty="0" err="1"/>
              <a:t>img_types</a:t>
            </a:r>
            <a:r>
              <a:rPr lang="en-US" sz="1000" dirty="0"/>
              <a:t>:</a:t>
            </a:r>
          </a:p>
          <a:p>
            <a:r>
              <a:rPr lang="en-US" sz="1000" dirty="0"/>
              <a:t>        </a:t>
            </a:r>
            <a:r>
              <a:rPr lang="en-US" sz="1000" dirty="0" err="1"/>
              <a:t>img_input</a:t>
            </a:r>
            <a:r>
              <a:rPr lang="en-US" sz="1000" dirty="0"/>
              <a:t>=input("Enter Original Image's Name: ")</a:t>
            </a:r>
          </a:p>
          <a:p>
            <a:endParaRPr lang="en-US" sz="1000" dirty="0"/>
          </a:p>
          <a:p>
            <a:endParaRPr lang="en-US" sz="1000" dirty="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7693"/>
            <a:ext cx="8305800" cy="6740307"/>
          </a:xfrm>
          <a:prstGeom prst="rect">
            <a:avLst/>
          </a:prstGeom>
        </p:spPr>
        <p:txBody>
          <a:bodyPr wrap="square">
            <a:spAutoFit/>
          </a:bodyPr>
          <a:lstStyle/>
          <a:p>
            <a:r>
              <a:rPr lang="en-US" dirty="0"/>
              <a:t>img_input2=input("Enter Reference Image's Name: ")</a:t>
            </a:r>
          </a:p>
          <a:p>
            <a:r>
              <a:rPr lang="en-US" dirty="0"/>
              <a:t>        img_input3=input("Enter Modified Image's Name: ")</a:t>
            </a:r>
          </a:p>
          <a:p>
            <a:r>
              <a:rPr lang="en-US" dirty="0"/>
              <a:t>        global original</a:t>
            </a:r>
          </a:p>
          <a:p>
            <a:r>
              <a:rPr lang="en-US" dirty="0"/>
              <a:t>        global </a:t>
            </a:r>
            <a:r>
              <a:rPr lang="en-US" dirty="0" err="1"/>
              <a:t>ref_image</a:t>
            </a:r>
            <a:endParaRPr lang="en-US" dirty="0"/>
          </a:p>
          <a:p>
            <a:r>
              <a:rPr lang="en-US" dirty="0"/>
              <a:t>        global </a:t>
            </a:r>
            <a:r>
              <a:rPr lang="en-US" dirty="0" err="1"/>
              <a:t>modded</a:t>
            </a:r>
            <a:endParaRPr lang="en-US" dirty="0"/>
          </a:p>
          <a:p>
            <a:r>
              <a:rPr lang="en-US" dirty="0"/>
              <a:t>        if input1==img_type1:</a:t>
            </a:r>
          </a:p>
          <a:p>
            <a:r>
              <a:rPr lang="en-US" dirty="0"/>
              <a:t>            original = cv2.imread(</a:t>
            </a:r>
            <a:r>
              <a:rPr lang="en-US" dirty="0" err="1"/>
              <a:t>img_input</a:t>
            </a:r>
            <a:r>
              <a:rPr lang="en-US" dirty="0"/>
              <a:t>+"."+img_type1)</a:t>
            </a:r>
          </a:p>
          <a:p>
            <a:r>
              <a:rPr lang="en-US" dirty="0"/>
              <a:t>            </a:t>
            </a:r>
            <a:r>
              <a:rPr lang="en-US" dirty="0" err="1"/>
              <a:t>ref_image</a:t>
            </a:r>
            <a:r>
              <a:rPr lang="en-US" dirty="0"/>
              <a:t> = cv2.imread(img_input2+"."+img_type1)</a:t>
            </a:r>
          </a:p>
          <a:p>
            <a:r>
              <a:rPr lang="en-US" dirty="0"/>
              <a:t>            </a:t>
            </a:r>
            <a:r>
              <a:rPr lang="en-US" dirty="0" err="1"/>
              <a:t>modded</a:t>
            </a:r>
            <a:r>
              <a:rPr lang="en-US" dirty="0"/>
              <a:t> = cv2.imread(img_input3+"."+img_type1)</a:t>
            </a:r>
          </a:p>
          <a:p>
            <a:r>
              <a:rPr lang="en-US" dirty="0"/>
              <a:t>        </a:t>
            </a:r>
            <a:r>
              <a:rPr lang="en-US" dirty="0" err="1"/>
              <a:t>elif</a:t>
            </a:r>
            <a:r>
              <a:rPr lang="en-US" dirty="0"/>
              <a:t> input1==img_type2:</a:t>
            </a:r>
          </a:p>
          <a:p>
            <a:r>
              <a:rPr lang="en-US" dirty="0"/>
              <a:t>            original = cv2.imread(</a:t>
            </a:r>
            <a:r>
              <a:rPr lang="en-US" dirty="0" err="1"/>
              <a:t>img_input</a:t>
            </a:r>
            <a:r>
              <a:rPr lang="en-US" dirty="0"/>
              <a:t> + "." + img_type2)</a:t>
            </a:r>
          </a:p>
          <a:p>
            <a:r>
              <a:rPr lang="en-US" dirty="0" err="1"/>
              <a:t>ref_image</a:t>
            </a:r>
            <a:r>
              <a:rPr lang="en-US" dirty="0"/>
              <a:t> = cv2.imread(img_input2 + "." + img_type2)</a:t>
            </a:r>
          </a:p>
          <a:p>
            <a:r>
              <a:rPr lang="en-US" dirty="0"/>
              <a:t>            </a:t>
            </a:r>
            <a:r>
              <a:rPr lang="en-US" dirty="0" err="1"/>
              <a:t>modded</a:t>
            </a:r>
            <a:r>
              <a:rPr lang="en-US" dirty="0"/>
              <a:t> = cv2.imread(img_input3 + "." + img_type2) </a:t>
            </a:r>
          </a:p>
          <a:p>
            <a:r>
              <a:rPr lang="en-US" dirty="0" err="1"/>
              <a:t>init</a:t>
            </a:r>
            <a:r>
              <a:rPr lang="en-US" dirty="0"/>
              <a:t>()</a:t>
            </a:r>
          </a:p>
          <a:p>
            <a:r>
              <a:rPr lang="en-US" dirty="0"/>
              <a:t>original = cv2.cvtColor(original, cv2.COLOR_BGR2GRAY)</a:t>
            </a:r>
          </a:p>
          <a:p>
            <a:r>
              <a:rPr lang="en-US" dirty="0" err="1"/>
              <a:t>ref_image</a:t>
            </a:r>
            <a:r>
              <a:rPr lang="en-US" dirty="0"/>
              <a:t> = cv2.cvtColor(</a:t>
            </a:r>
            <a:r>
              <a:rPr lang="en-US" dirty="0" err="1"/>
              <a:t>ref_image</a:t>
            </a:r>
            <a:r>
              <a:rPr lang="en-US" dirty="0"/>
              <a:t>, cv2.COLOR_BGR2GRAY)</a:t>
            </a:r>
          </a:p>
          <a:p>
            <a:r>
              <a:rPr lang="en-US" dirty="0" err="1"/>
              <a:t>modded</a:t>
            </a:r>
            <a:r>
              <a:rPr lang="en-US" dirty="0"/>
              <a:t> = cv2.cvtColor(</a:t>
            </a:r>
            <a:r>
              <a:rPr lang="en-US" dirty="0" err="1"/>
              <a:t>modded</a:t>
            </a:r>
            <a:r>
              <a:rPr lang="en-US" dirty="0"/>
              <a:t>, cv2.COLOR_BGR2GRAY)</a:t>
            </a:r>
          </a:p>
          <a:p>
            <a:r>
              <a:rPr lang="en-US" dirty="0"/>
              <a:t>fig = </a:t>
            </a:r>
            <a:r>
              <a:rPr lang="en-US" dirty="0" err="1"/>
              <a:t>plt.figure</a:t>
            </a:r>
            <a:r>
              <a:rPr lang="en-US" dirty="0"/>
              <a:t>("Images")</a:t>
            </a:r>
          </a:p>
          <a:p>
            <a:r>
              <a:rPr lang="en-US" dirty="0"/>
              <a:t>images = ("Original", original), ("Reference", </a:t>
            </a:r>
            <a:r>
              <a:rPr lang="en-US" dirty="0" err="1"/>
              <a:t>ref_image</a:t>
            </a:r>
            <a:r>
              <a:rPr lang="en-US" dirty="0"/>
              <a:t>), ("Modified", </a:t>
            </a:r>
            <a:r>
              <a:rPr lang="en-US" dirty="0" err="1"/>
              <a:t>modded</a:t>
            </a:r>
            <a:r>
              <a:rPr lang="en-US" dirty="0"/>
              <a:t>)</a:t>
            </a:r>
          </a:p>
          <a:p>
            <a:r>
              <a:rPr lang="en-US" dirty="0"/>
              <a:t> </a:t>
            </a:r>
          </a:p>
          <a:p>
            <a:r>
              <a:rPr lang="en-US" dirty="0"/>
              <a:t>for (</a:t>
            </a:r>
            <a:r>
              <a:rPr lang="en-US" dirty="0" err="1"/>
              <a:t>i</a:t>
            </a:r>
            <a:r>
              <a:rPr lang="en-US" dirty="0"/>
              <a:t>, (name, image)) in enumerate(images):</a:t>
            </a:r>
          </a:p>
          <a:p>
            <a:r>
              <a:rPr lang="en-US" dirty="0"/>
              <a:t> </a:t>
            </a:r>
          </a:p>
          <a:p>
            <a:r>
              <a:rPr lang="en-US" dirty="0"/>
              <a:t>    </a:t>
            </a:r>
            <a:r>
              <a:rPr lang="en-US" dirty="0" err="1"/>
              <a:t>plot_var</a:t>
            </a:r>
            <a:r>
              <a:rPr lang="en-US" dirty="0"/>
              <a:t> = </a:t>
            </a:r>
            <a:r>
              <a:rPr lang="en-US" dirty="0" err="1"/>
              <a:t>fig.add_subplot</a:t>
            </a:r>
            <a:r>
              <a:rPr lang="en-US" dirty="0"/>
              <a:t>(1, 3, </a:t>
            </a:r>
            <a:r>
              <a:rPr lang="en-US" dirty="0" err="1"/>
              <a:t>i</a:t>
            </a:r>
            <a:r>
              <a:rPr lang="en-US" dirty="0"/>
              <a:t> + 1)</a:t>
            </a:r>
          </a:p>
          <a:p>
            <a:r>
              <a:rPr lang="en-US" dirty="0"/>
              <a:t>    </a:t>
            </a:r>
            <a:r>
              <a:rPr lang="en-US" dirty="0" err="1"/>
              <a:t>plot_var.set_title</a:t>
            </a:r>
            <a:r>
              <a:rPr lang="en-US" dirty="0"/>
              <a:t>(name)</a:t>
            </a:r>
          </a:p>
        </p:txBody>
      </p:sp>
    </p:spTree>
    <p:extLst>
      <p:ext uri="{BB962C8B-B14F-4D97-AF65-F5344CB8AC3E}">
        <p14:creationId xmlns:p14="http://schemas.microsoft.com/office/powerpoint/2010/main" val="2223237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28600"/>
            <a:ext cx="2523744" cy="978408"/>
          </a:xfrm>
        </p:spPr>
        <p:txBody>
          <a:bodyPr/>
          <a:lstStyle/>
          <a:p>
            <a:r>
              <a:rPr lang="en-US" dirty="0"/>
              <a:t>Explanation of program:</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First the image is opened and is prepared for operation. Then the mean square error is calculated. The number is proportional to the image variance. The structural similarity index is calculated. The number lies between the range of -1 to +1(included), -1 being the most variant and +1 indicating the copy of the original image. Using </a:t>
            </a:r>
            <a:r>
              <a:rPr lang="en-US" dirty="0" err="1"/>
              <a:t>matplotlib</a:t>
            </a:r>
            <a:r>
              <a:rPr lang="en-US" dirty="0"/>
              <a:t> package the images are put up to display in a graphical format. In the program 3 images are taken as input. The first image is compared to itself and the SSIM value will be 1 and the MSE value will be 0. The first image is compared to the second image and the differences or similarities is stored in the variables MSE and SSIM and is displayed to the user. And then the first image is compared to the third image and the respective values are stored. The three images given as input should be in the same resolution. In the running of the whole project, the original image is the face obtained from the camera and the other images are the images stored in the database.</a:t>
            </a:r>
          </a:p>
          <a:p>
            <a:endParaRPr lang="en-US" dirty="0"/>
          </a:p>
        </p:txBody>
      </p:sp>
      <p:sp>
        <p:nvSpPr>
          <p:cNvPr id="4" name="Text Placeholder 3"/>
          <p:cNvSpPr>
            <a:spLocks noGrp="1"/>
          </p:cNvSpPr>
          <p:nvPr>
            <p:ph type="body" sz="half" idx="2"/>
          </p:nvPr>
        </p:nvSpPr>
        <p:spPr>
          <a:xfrm>
            <a:off x="167838" y="1730018"/>
            <a:ext cx="2727762" cy="4572000"/>
          </a:xfrm>
        </p:spPr>
        <p:txBody>
          <a:bodyPr/>
          <a:lstStyle/>
          <a:p>
            <a:r>
              <a:rPr lang="en-US" dirty="0"/>
              <a:t> </a:t>
            </a:r>
            <a:r>
              <a:rPr lang="en-US" dirty="0" err="1"/>
              <a:t>plt.imshow</a:t>
            </a:r>
            <a:r>
              <a:rPr lang="en-US" dirty="0"/>
              <a:t>(image, </a:t>
            </a:r>
            <a:r>
              <a:rPr lang="en-US" dirty="0" err="1"/>
              <a:t>cmap</a:t>
            </a:r>
            <a:r>
              <a:rPr lang="en-US" dirty="0"/>
              <a:t>=</a:t>
            </a:r>
            <a:r>
              <a:rPr lang="en-US" dirty="0" err="1"/>
              <a:t>plt.cm.gray</a:t>
            </a:r>
            <a:r>
              <a:rPr lang="en-US" dirty="0"/>
              <a:t>)</a:t>
            </a:r>
          </a:p>
          <a:p>
            <a:r>
              <a:rPr lang="en-US" dirty="0"/>
              <a:t>    </a:t>
            </a:r>
            <a:r>
              <a:rPr lang="en-US" dirty="0" err="1"/>
              <a:t>plt.axis</a:t>
            </a:r>
            <a:r>
              <a:rPr lang="en-US" dirty="0"/>
              <a:t>("off")</a:t>
            </a:r>
          </a:p>
          <a:p>
            <a:r>
              <a:rPr lang="en-US" dirty="0" err="1"/>
              <a:t>plt.show</a:t>
            </a:r>
            <a:r>
              <a:rPr lang="en-US" dirty="0"/>
              <a:t>()</a:t>
            </a:r>
          </a:p>
          <a:p>
            <a:r>
              <a:rPr lang="en-US" dirty="0" err="1"/>
              <a:t>compare_images</a:t>
            </a:r>
            <a:r>
              <a:rPr lang="en-US" dirty="0"/>
              <a:t>(original, original, "Original vs. Original")</a:t>
            </a:r>
          </a:p>
          <a:p>
            <a:r>
              <a:rPr lang="en-US" dirty="0" err="1"/>
              <a:t>compare_images</a:t>
            </a:r>
            <a:r>
              <a:rPr lang="en-US" dirty="0"/>
              <a:t>(original, </a:t>
            </a:r>
            <a:r>
              <a:rPr lang="en-US" dirty="0" err="1"/>
              <a:t>ref_image</a:t>
            </a:r>
            <a:r>
              <a:rPr lang="en-US" dirty="0"/>
              <a:t>, "Original vs. Reference")</a:t>
            </a:r>
          </a:p>
          <a:p>
            <a:r>
              <a:rPr lang="en-US" dirty="0" err="1"/>
              <a:t>compare_images</a:t>
            </a:r>
            <a:r>
              <a:rPr lang="en-US" dirty="0"/>
              <a:t>(original, </a:t>
            </a:r>
            <a:r>
              <a:rPr lang="en-US" dirty="0" err="1"/>
              <a:t>modded</a:t>
            </a:r>
            <a:r>
              <a:rPr lang="en-US" dirty="0"/>
              <a:t>, "Original vs. Modified")</a:t>
            </a:r>
          </a:p>
          <a:p>
            <a:r>
              <a:rPr lang="en-US" dirty="0"/>
              <a:t>#_______END OF CODE_____________ </a:t>
            </a:r>
          </a:p>
          <a:p>
            <a:endParaRPr lang="en-US" dirty="0"/>
          </a:p>
        </p:txBody>
      </p:sp>
    </p:spTree>
    <p:extLst>
      <p:ext uri="{BB962C8B-B14F-4D97-AF65-F5344CB8AC3E}">
        <p14:creationId xmlns:p14="http://schemas.microsoft.com/office/powerpoint/2010/main" val="13574237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201</TotalTime>
  <Words>1659</Words>
  <Application>Microsoft Office PowerPoint</Application>
  <PresentationFormat>On-screen Show (4:3)</PresentationFormat>
  <Paragraphs>135</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Cambria</vt:lpstr>
      <vt:lpstr>Corbel</vt:lpstr>
      <vt:lpstr>Times New Roman</vt:lpstr>
      <vt:lpstr>Wingdings</vt:lpstr>
      <vt:lpstr>Wingdings 2</vt:lpstr>
      <vt:lpstr>Wingdings 3</vt:lpstr>
      <vt:lpstr>Module</vt:lpstr>
      <vt:lpstr>Facial Recognition Software Security by RTech Leap (Explained video https://www.youtube.com/watch?v=RULtyQchbZo) </vt:lpstr>
      <vt:lpstr> Why implementation of this project? </vt:lpstr>
      <vt:lpstr>How does the project work? </vt:lpstr>
      <vt:lpstr>PowerPoint Presentation</vt:lpstr>
      <vt:lpstr>Further INFO on project:</vt:lpstr>
      <vt:lpstr>PowerPoint Presentation</vt:lpstr>
      <vt:lpstr>Program: </vt:lpstr>
      <vt:lpstr>PowerPoint Presentation</vt:lpstr>
      <vt:lpstr>Explanation of program: </vt:lpstr>
      <vt:lpstr>Candidate Details: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Software Security</dc:title>
  <dc:creator>Preetam Kalyaan</dc:creator>
  <cp:lastModifiedBy>Karthikchidambaram A</cp:lastModifiedBy>
  <cp:revision>22</cp:revision>
  <dcterms:created xsi:type="dcterms:W3CDTF">2006-08-16T00:00:00Z</dcterms:created>
  <dcterms:modified xsi:type="dcterms:W3CDTF">2020-12-21T17:11:30Z</dcterms:modified>
</cp:coreProperties>
</file>