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71" r:id="rId9"/>
    <p:sldId id="272" r:id="rId10"/>
    <p:sldId id="265" r:id="rId11"/>
    <p:sldId id="266" r:id="rId12"/>
    <p:sldId id="267" r:id="rId13"/>
    <p:sldId id="268" r:id="rId14"/>
    <p:sldId id="269" r:id="rId15"/>
    <p:sldId id="270"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7/26/2022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Stair climbing wheel chair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90622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253" y="368134"/>
            <a:ext cx="5128161" cy="5909310"/>
          </a:xfrm>
          <a:prstGeom prst="rect">
            <a:avLst/>
          </a:prstGeom>
        </p:spPr>
        <p:txBody>
          <a:bodyPr wrap="square">
            <a:spAutoFit/>
          </a:bodyPr>
          <a:lstStyle/>
          <a:p>
            <a:r>
              <a:rPr lang="en-US" dirty="0"/>
              <a:t> </a:t>
            </a:r>
          </a:p>
          <a:p>
            <a:r>
              <a:rPr lang="en-US" dirty="0"/>
              <a:t>  delay(400);</a:t>
            </a:r>
          </a:p>
          <a:p>
            <a:endParaRPr lang="en-US" dirty="0"/>
          </a:p>
          <a:p>
            <a:r>
              <a:rPr lang="en-US" dirty="0"/>
              <a:t>//Program starts for wheelchairs movement</a:t>
            </a:r>
          </a:p>
          <a:p>
            <a:r>
              <a:rPr lang="en-US" dirty="0"/>
              <a:t> </a:t>
            </a:r>
            <a:r>
              <a:rPr lang="en-US" dirty="0" err="1"/>
              <a:t>IRValue</a:t>
            </a:r>
            <a:r>
              <a:rPr lang="en-US" dirty="0"/>
              <a:t>=</a:t>
            </a:r>
            <a:r>
              <a:rPr lang="en-US" dirty="0" err="1"/>
              <a:t>remote.receive</a:t>
            </a:r>
            <a:r>
              <a:rPr lang="en-US" dirty="0"/>
              <a:t>();</a:t>
            </a:r>
          </a:p>
          <a:p>
            <a:endParaRPr lang="en-US" dirty="0"/>
          </a:p>
          <a:p>
            <a:r>
              <a:rPr lang="en-US" dirty="0"/>
              <a:t> if(</a:t>
            </a:r>
            <a:r>
              <a:rPr lang="en-US" dirty="0" err="1"/>
              <a:t>IRValue</a:t>
            </a:r>
            <a:r>
              <a:rPr lang="en-US" dirty="0"/>
              <a:t>==1)</a:t>
            </a:r>
          </a:p>
          <a:p>
            <a:r>
              <a:rPr lang="en-US" dirty="0"/>
              <a:t>  {</a:t>
            </a:r>
          </a:p>
          <a:p>
            <a:r>
              <a:rPr lang="en-US" dirty="0"/>
              <a:t>    forward();</a:t>
            </a:r>
          </a:p>
          <a:p>
            <a:r>
              <a:rPr lang="en-US" dirty="0"/>
              <a:t>      </a:t>
            </a:r>
            <a:r>
              <a:rPr lang="en-US" dirty="0" err="1"/>
              <a:t>lcd.setCursor</a:t>
            </a:r>
            <a:r>
              <a:rPr lang="en-US" dirty="0"/>
              <a:t>(0, 0);</a:t>
            </a:r>
          </a:p>
          <a:p>
            <a:r>
              <a:rPr lang="en-US" dirty="0"/>
              <a:t>      </a:t>
            </a:r>
            <a:r>
              <a:rPr lang="en-US" dirty="0" err="1"/>
              <a:t>lcd.print</a:t>
            </a:r>
            <a:r>
              <a:rPr lang="en-US" dirty="0"/>
              <a:t>("Moving            ");</a:t>
            </a:r>
          </a:p>
          <a:p>
            <a:r>
              <a:rPr lang="en-US" dirty="0"/>
              <a:t>      </a:t>
            </a:r>
            <a:r>
              <a:rPr lang="en-US" dirty="0" err="1"/>
              <a:t>lcd.setCursor</a:t>
            </a:r>
            <a:r>
              <a:rPr lang="en-US" dirty="0"/>
              <a:t>(0, 1);</a:t>
            </a:r>
          </a:p>
          <a:p>
            <a:r>
              <a:rPr lang="en-US" dirty="0"/>
              <a:t>      </a:t>
            </a:r>
            <a:r>
              <a:rPr lang="en-US" dirty="0" err="1"/>
              <a:t>lcd.print</a:t>
            </a:r>
            <a:r>
              <a:rPr lang="en-US" dirty="0"/>
              <a:t>("Forward           ");</a:t>
            </a:r>
          </a:p>
          <a:p>
            <a:r>
              <a:rPr lang="en-US" dirty="0"/>
              <a:t>    }</a:t>
            </a:r>
          </a:p>
          <a:p>
            <a:r>
              <a:rPr lang="en-US" dirty="0"/>
              <a:t>  if(</a:t>
            </a:r>
            <a:r>
              <a:rPr lang="en-US" dirty="0" err="1"/>
              <a:t>IRValue</a:t>
            </a:r>
            <a:r>
              <a:rPr lang="en-US" dirty="0"/>
              <a:t>==2)</a:t>
            </a:r>
          </a:p>
          <a:p>
            <a:r>
              <a:rPr lang="en-US" dirty="0"/>
              <a:t>{</a:t>
            </a:r>
          </a:p>
          <a:p>
            <a:r>
              <a:rPr lang="en-US" dirty="0"/>
              <a:t>  backward();</a:t>
            </a:r>
          </a:p>
          <a:p>
            <a:r>
              <a:rPr lang="en-US" dirty="0"/>
              <a:t>      </a:t>
            </a:r>
            <a:r>
              <a:rPr lang="en-US" dirty="0" err="1"/>
              <a:t>lcd.setCursor</a:t>
            </a:r>
            <a:r>
              <a:rPr lang="en-US" dirty="0"/>
              <a:t>(0, 0);</a:t>
            </a:r>
          </a:p>
          <a:p>
            <a:r>
              <a:rPr lang="en-US" dirty="0"/>
              <a:t>      </a:t>
            </a:r>
            <a:r>
              <a:rPr lang="en-US" dirty="0" err="1"/>
              <a:t>lcd.print</a:t>
            </a:r>
            <a:r>
              <a:rPr lang="en-US" dirty="0"/>
              <a:t>("Moving            ");</a:t>
            </a:r>
          </a:p>
          <a:p>
            <a:r>
              <a:rPr lang="en-US" dirty="0"/>
              <a:t>      </a:t>
            </a:r>
            <a:r>
              <a:rPr lang="en-US" dirty="0" err="1"/>
              <a:t>lcd.setCursor</a:t>
            </a:r>
            <a:r>
              <a:rPr lang="en-US" dirty="0"/>
              <a:t>(0, 1);</a:t>
            </a:r>
          </a:p>
          <a:p>
            <a:r>
              <a:rPr lang="en-US" dirty="0"/>
              <a:t>      </a:t>
            </a:r>
            <a:r>
              <a:rPr lang="en-US" dirty="0" err="1"/>
              <a:t>lcd.print</a:t>
            </a:r>
            <a:r>
              <a:rPr lang="en-US" dirty="0"/>
              <a:t>("Backward           </a:t>
            </a:r>
            <a:r>
              <a:rPr lang="en-US" dirty="0" smtClean="0"/>
              <a:t>");</a:t>
            </a:r>
            <a:endParaRPr lang="en-US" dirty="0"/>
          </a:p>
        </p:txBody>
      </p:sp>
    </p:spTree>
    <p:extLst>
      <p:ext uri="{BB962C8B-B14F-4D97-AF65-F5344CB8AC3E}">
        <p14:creationId xmlns:p14="http://schemas.microsoft.com/office/powerpoint/2010/main" val="409214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2323" y="622232"/>
            <a:ext cx="6096000" cy="5632311"/>
          </a:xfrm>
          <a:prstGeom prst="rect">
            <a:avLst/>
          </a:prstGeom>
        </p:spPr>
        <p:txBody>
          <a:bodyPr>
            <a:spAutoFit/>
          </a:bodyPr>
          <a:lstStyle/>
          <a:p>
            <a:r>
              <a:rPr lang="en-US" dirty="0"/>
              <a:t> }</a:t>
            </a:r>
          </a:p>
          <a:p>
            <a:r>
              <a:rPr lang="en-US" dirty="0"/>
              <a:t>if(</a:t>
            </a:r>
            <a:r>
              <a:rPr lang="en-US" dirty="0" err="1"/>
              <a:t>IRValue</a:t>
            </a:r>
            <a:r>
              <a:rPr lang="en-US" dirty="0"/>
              <a:t>==3)</a:t>
            </a:r>
          </a:p>
          <a:p>
            <a:r>
              <a:rPr lang="en-US" dirty="0"/>
              <a:t>  {</a:t>
            </a:r>
          </a:p>
          <a:p>
            <a:r>
              <a:rPr lang="en-US" dirty="0"/>
              <a:t>    left();</a:t>
            </a:r>
          </a:p>
          <a:p>
            <a:r>
              <a:rPr lang="en-US" dirty="0"/>
              <a:t>      </a:t>
            </a:r>
            <a:r>
              <a:rPr lang="en-US" dirty="0" err="1"/>
              <a:t>lcd.setCursor</a:t>
            </a:r>
            <a:r>
              <a:rPr lang="en-US" dirty="0"/>
              <a:t>(0, 0);</a:t>
            </a:r>
          </a:p>
          <a:p>
            <a:r>
              <a:rPr lang="en-US" dirty="0"/>
              <a:t>      </a:t>
            </a:r>
            <a:r>
              <a:rPr lang="en-US" dirty="0" err="1"/>
              <a:t>lcd.print</a:t>
            </a:r>
            <a:r>
              <a:rPr lang="en-US" dirty="0"/>
              <a:t>("Moving          ");</a:t>
            </a:r>
          </a:p>
          <a:p>
            <a:r>
              <a:rPr lang="en-US" dirty="0"/>
              <a:t>      </a:t>
            </a:r>
            <a:r>
              <a:rPr lang="en-US" dirty="0" err="1"/>
              <a:t>lcd.setCursor</a:t>
            </a:r>
            <a:r>
              <a:rPr lang="en-US" dirty="0"/>
              <a:t>(0, 1);</a:t>
            </a:r>
          </a:p>
          <a:p>
            <a:r>
              <a:rPr lang="en-US" dirty="0"/>
              <a:t>      </a:t>
            </a:r>
            <a:r>
              <a:rPr lang="en-US" dirty="0" err="1"/>
              <a:t>lcd.print</a:t>
            </a:r>
            <a:r>
              <a:rPr lang="en-US" dirty="0"/>
              <a:t>("left         ");</a:t>
            </a:r>
          </a:p>
          <a:p>
            <a:endParaRPr lang="en-US" dirty="0"/>
          </a:p>
          <a:p>
            <a:r>
              <a:rPr lang="en-US" dirty="0"/>
              <a:t>    }</a:t>
            </a:r>
          </a:p>
          <a:p>
            <a:r>
              <a:rPr lang="en-US" dirty="0"/>
              <a:t>if(</a:t>
            </a:r>
            <a:r>
              <a:rPr lang="en-US" dirty="0" err="1"/>
              <a:t>IRValue</a:t>
            </a:r>
            <a:r>
              <a:rPr lang="en-US" dirty="0"/>
              <a:t>==4)</a:t>
            </a:r>
          </a:p>
          <a:p>
            <a:r>
              <a:rPr lang="en-US" dirty="0"/>
              <a:t>  {</a:t>
            </a:r>
          </a:p>
          <a:p>
            <a:r>
              <a:rPr lang="en-US" dirty="0"/>
              <a:t>    right();</a:t>
            </a:r>
          </a:p>
          <a:p>
            <a:r>
              <a:rPr lang="en-US" dirty="0"/>
              <a:t>      </a:t>
            </a:r>
            <a:r>
              <a:rPr lang="en-US" dirty="0" err="1"/>
              <a:t>lcd.setCursor</a:t>
            </a:r>
            <a:r>
              <a:rPr lang="en-US" dirty="0"/>
              <a:t>(0, 0);</a:t>
            </a:r>
          </a:p>
          <a:p>
            <a:r>
              <a:rPr lang="en-US" dirty="0"/>
              <a:t>      </a:t>
            </a:r>
            <a:r>
              <a:rPr lang="en-US" dirty="0" err="1"/>
              <a:t>lcd.print</a:t>
            </a:r>
            <a:r>
              <a:rPr lang="en-US" dirty="0"/>
              <a:t>("Moving         ");</a:t>
            </a:r>
          </a:p>
          <a:p>
            <a:r>
              <a:rPr lang="en-US" dirty="0"/>
              <a:t>      </a:t>
            </a:r>
            <a:r>
              <a:rPr lang="en-US" dirty="0" err="1"/>
              <a:t>lcd.setCursor</a:t>
            </a:r>
            <a:r>
              <a:rPr lang="en-US" dirty="0"/>
              <a:t>(0, 1);</a:t>
            </a:r>
          </a:p>
          <a:p>
            <a:r>
              <a:rPr lang="en-US" dirty="0"/>
              <a:t>      </a:t>
            </a:r>
            <a:r>
              <a:rPr lang="en-US" dirty="0" err="1"/>
              <a:t>lcd.print</a:t>
            </a:r>
            <a:r>
              <a:rPr lang="en-US" dirty="0"/>
              <a:t>("right       ");</a:t>
            </a:r>
          </a:p>
          <a:p>
            <a:r>
              <a:rPr lang="en-US" dirty="0"/>
              <a:t>    }</a:t>
            </a:r>
          </a:p>
          <a:p>
            <a:r>
              <a:rPr lang="en-US" dirty="0"/>
              <a:t>if(</a:t>
            </a:r>
            <a:r>
              <a:rPr lang="en-US" dirty="0" err="1"/>
              <a:t>IRValue</a:t>
            </a:r>
            <a:r>
              <a:rPr lang="en-US" dirty="0"/>
              <a:t>==5)</a:t>
            </a:r>
          </a:p>
          <a:p>
            <a:r>
              <a:rPr lang="en-US" dirty="0"/>
              <a:t>  </a:t>
            </a:r>
            <a:r>
              <a:rPr lang="en-US" dirty="0" smtClean="0"/>
              <a:t>{</a:t>
            </a:r>
            <a:endParaRPr lang="en-US" dirty="0"/>
          </a:p>
        </p:txBody>
      </p:sp>
    </p:spTree>
    <p:extLst>
      <p:ext uri="{BB962C8B-B14F-4D97-AF65-F5344CB8AC3E}">
        <p14:creationId xmlns:p14="http://schemas.microsoft.com/office/powerpoint/2010/main" val="666875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1" y="559956"/>
            <a:ext cx="6096000" cy="5632311"/>
          </a:xfrm>
          <a:prstGeom prst="rect">
            <a:avLst/>
          </a:prstGeom>
        </p:spPr>
        <p:txBody>
          <a:bodyPr>
            <a:spAutoFit/>
          </a:bodyPr>
          <a:lstStyle/>
          <a:p>
            <a:r>
              <a:rPr lang="en-US" dirty="0"/>
              <a:t> </a:t>
            </a:r>
            <a:r>
              <a:rPr lang="en-US" dirty="0" err="1"/>
              <a:t>stpleft</a:t>
            </a:r>
            <a:r>
              <a:rPr lang="en-US" dirty="0"/>
              <a:t>();</a:t>
            </a:r>
          </a:p>
          <a:p>
            <a:r>
              <a:rPr lang="en-US" dirty="0"/>
              <a:t>      </a:t>
            </a:r>
            <a:r>
              <a:rPr lang="en-US" dirty="0" err="1"/>
              <a:t>lcd.setCursor</a:t>
            </a:r>
            <a:r>
              <a:rPr lang="en-US" dirty="0"/>
              <a:t>(0, 0);</a:t>
            </a:r>
          </a:p>
          <a:p>
            <a:r>
              <a:rPr lang="en-US" dirty="0"/>
              <a:t>      </a:t>
            </a:r>
            <a:r>
              <a:rPr lang="en-US" dirty="0" err="1"/>
              <a:t>lcd.print</a:t>
            </a:r>
            <a:r>
              <a:rPr lang="en-US" dirty="0"/>
              <a:t>("Stop          ");</a:t>
            </a:r>
          </a:p>
          <a:p>
            <a:r>
              <a:rPr lang="en-US" dirty="0"/>
              <a:t>      </a:t>
            </a:r>
            <a:r>
              <a:rPr lang="en-US" dirty="0" err="1"/>
              <a:t>lcd.setCursor</a:t>
            </a:r>
            <a:r>
              <a:rPr lang="en-US" dirty="0"/>
              <a:t>(0, 1);</a:t>
            </a:r>
          </a:p>
          <a:p>
            <a:r>
              <a:rPr lang="en-US" dirty="0"/>
              <a:t>      </a:t>
            </a:r>
            <a:r>
              <a:rPr lang="en-US" dirty="0" err="1"/>
              <a:t>lcd.print</a:t>
            </a:r>
            <a:r>
              <a:rPr lang="en-US" dirty="0"/>
              <a:t>("left          ");</a:t>
            </a:r>
          </a:p>
          <a:p>
            <a:r>
              <a:rPr lang="en-US" dirty="0"/>
              <a:t>    }</a:t>
            </a:r>
          </a:p>
          <a:p>
            <a:r>
              <a:rPr lang="en-US" dirty="0"/>
              <a:t>  if(</a:t>
            </a:r>
            <a:r>
              <a:rPr lang="en-US" dirty="0" err="1"/>
              <a:t>IRValue</a:t>
            </a:r>
            <a:r>
              <a:rPr lang="en-US" dirty="0"/>
              <a:t>==6)</a:t>
            </a:r>
          </a:p>
          <a:p>
            <a:r>
              <a:rPr lang="en-US" dirty="0"/>
              <a:t>{</a:t>
            </a:r>
          </a:p>
          <a:p>
            <a:r>
              <a:rPr lang="en-US" dirty="0"/>
              <a:t>  </a:t>
            </a:r>
            <a:r>
              <a:rPr lang="en-US" dirty="0" err="1"/>
              <a:t>stpright</a:t>
            </a:r>
            <a:r>
              <a:rPr lang="en-US" dirty="0"/>
              <a:t>();</a:t>
            </a:r>
          </a:p>
          <a:p>
            <a:r>
              <a:rPr lang="en-US" dirty="0"/>
              <a:t>      </a:t>
            </a:r>
            <a:r>
              <a:rPr lang="en-US" dirty="0" err="1"/>
              <a:t>lcd.setCursor</a:t>
            </a:r>
            <a:r>
              <a:rPr lang="en-US" dirty="0"/>
              <a:t>(0, 0);</a:t>
            </a:r>
          </a:p>
          <a:p>
            <a:r>
              <a:rPr lang="en-US" dirty="0"/>
              <a:t>      </a:t>
            </a:r>
            <a:r>
              <a:rPr lang="en-US" dirty="0" err="1"/>
              <a:t>lcd.print</a:t>
            </a:r>
            <a:r>
              <a:rPr lang="en-US" dirty="0"/>
              <a:t>("Stop        ");</a:t>
            </a:r>
          </a:p>
          <a:p>
            <a:r>
              <a:rPr lang="en-US" dirty="0"/>
              <a:t>      </a:t>
            </a:r>
            <a:r>
              <a:rPr lang="en-US" dirty="0" err="1"/>
              <a:t>lcd.setCursor</a:t>
            </a:r>
            <a:r>
              <a:rPr lang="en-US" dirty="0"/>
              <a:t>(0, 1);</a:t>
            </a:r>
          </a:p>
          <a:p>
            <a:r>
              <a:rPr lang="en-US" dirty="0"/>
              <a:t>      </a:t>
            </a:r>
            <a:r>
              <a:rPr lang="en-US" dirty="0" err="1"/>
              <a:t>lcd.print</a:t>
            </a:r>
            <a:r>
              <a:rPr lang="en-US" dirty="0"/>
              <a:t>("right         ");</a:t>
            </a:r>
          </a:p>
          <a:p>
            <a:endParaRPr lang="en-US" dirty="0"/>
          </a:p>
          <a:p>
            <a:r>
              <a:rPr lang="en-US" dirty="0"/>
              <a:t>  }</a:t>
            </a:r>
          </a:p>
          <a:p>
            <a:r>
              <a:rPr lang="en-US" dirty="0"/>
              <a:t>if(</a:t>
            </a:r>
            <a:r>
              <a:rPr lang="en-US" dirty="0" err="1"/>
              <a:t>IRValue</a:t>
            </a:r>
            <a:r>
              <a:rPr lang="en-US" dirty="0"/>
              <a:t>==7)</a:t>
            </a:r>
          </a:p>
          <a:p>
            <a:r>
              <a:rPr lang="en-US" dirty="0"/>
              <a:t>  {</a:t>
            </a:r>
          </a:p>
          <a:p>
            <a:r>
              <a:rPr lang="en-US" dirty="0"/>
              <a:t>    </a:t>
            </a:r>
            <a:r>
              <a:rPr lang="en-US" dirty="0" err="1"/>
              <a:t>stp</a:t>
            </a:r>
            <a:r>
              <a:rPr lang="en-US" dirty="0"/>
              <a:t>();</a:t>
            </a:r>
          </a:p>
          <a:p>
            <a:r>
              <a:rPr lang="en-US" dirty="0"/>
              <a:t>      </a:t>
            </a:r>
            <a:r>
              <a:rPr lang="en-US" dirty="0" err="1"/>
              <a:t>lcd.setCursor</a:t>
            </a:r>
            <a:r>
              <a:rPr lang="en-US" dirty="0"/>
              <a:t>(0, 0);</a:t>
            </a:r>
          </a:p>
          <a:p>
            <a:r>
              <a:rPr lang="en-US" dirty="0"/>
              <a:t>      </a:t>
            </a:r>
            <a:r>
              <a:rPr lang="en-US" dirty="0" err="1"/>
              <a:t>lcd.print</a:t>
            </a:r>
            <a:r>
              <a:rPr lang="en-US" dirty="0"/>
              <a:t>("Aye </a:t>
            </a:r>
            <a:r>
              <a:rPr lang="en-US" dirty="0" err="1"/>
              <a:t>aye</a:t>
            </a:r>
            <a:r>
              <a:rPr lang="en-US" dirty="0"/>
              <a:t>!       </a:t>
            </a:r>
            <a:r>
              <a:rPr lang="en-US" dirty="0" smtClean="0"/>
              <a:t>");</a:t>
            </a:r>
            <a:endParaRPr lang="en-US" dirty="0"/>
          </a:p>
        </p:txBody>
      </p:sp>
    </p:spTree>
    <p:extLst>
      <p:ext uri="{BB962C8B-B14F-4D97-AF65-F5344CB8AC3E}">
        <p14:creationId xmlns:p14="http://schemas.microsoft.com/office/powerpoint/2010/main" val="171629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7321" y="574872"/>
            <a:ext cx="6096000" cy="5632311"/>
          </a:xfrm>
          <a:prstGeom prst="rect">
            <a:avLst/>
          </a:prstGeom>
        </p:spPr>
        <p:txBody>
          <a:bodyPr>
            <a:spAutoFit/>
          </a:bodyPr>
          <a:lstStyle/>
          <a:p>
            <a:r>
              <a:rPr lang="en-US" dirty="0"/>
              <a:t> </a:t>
            </a:r>
            <a:r>
              <a:rPr lang="en-US" dirty="0" err="1"/>
              <a:t>lcd.setCursor</a:t>
            </a:r>
            <a:r>
              <a:rPr lang="en-US" dirty="0"/>
              <a:t>(0, 1);</a:t>
            </a:r>
          </a:p>
          <a:p>
            <a:r>
              <a:rPr lang="en-US" dirty="0"/>
              <a:t>      </a:t>
            </a:r>
            <a:r>
              <a:rPr lang="en-US" dirty="0" err="1"/>
              <a:t>lcd.print</a:t>
            </a:r>
            <a:r>
              <a:rPr lang="en-US" dirty="0"/>
              <a:t>("Stop!         ");</a:t>
            </a:r>
          </a:p>
          <a:p>
            <a:endParaRPr lang="en-US" dirty="0"/>
          </a:p>
          <a:p>
            <a:r>
              <a:rPr lang="en-US" dirty="0"/>
              <a:t>    }</a:t>
            </a:r>
          </a:p>
          <a:p>
            <a:r>
              <a:rPr lang="en-US" dirty="0"/>
              <a:t>}</a:t>
            </a:r>
          </a:p>
          <a:p>
            <a:endParaRPr lang="en-US" dirty="0"/>
          </a:p>
          <a:p>
            <a:r>
              <a:rPr lang="en-US" dirty="0"/>
              <a:t>void forward()</a:t>
            </a:r>
          </a:p>
          <a:p>
            <a:r>
              <a:rPr lang="en-US" dirty="0"/>
              <a:t>{</a:t>
            </a:r>
          </a:p>
          <a:p>
            <a:r>
              <a:rPr lang="en-US" dirty="0"/>
              <a:t>  </a:t>
            </a:r>
            <a:r>
              <a:rPr lang="en-US" dirty="0" err="1"/>
              <a:t>digitalWrite</a:t>
            </a:r>
            <a:r>
              <a:rPr lang="en-US" dirty="0"/>
              <a:t>(lmt1, HIGH);</a:t>
            </a:r>
          </a:p>
          <a:p>
            <a:r>
              <a:rPr lang="en-US" dirty="0"/>
              <a:t>  </a:t>
            </a:r>
            <a:r>
              <a:rPr lang="en-US" dirty="0" err="1"/>
              <a:t>digitalWrite</a:t>
            </a:r>
            <a:r>
              <a:rPr lang="en-US" dirty="0"/>
              <a:t>(lmt2, LOW);</a:t>
            </a:r>
          </a:p>
          <a:p>
            <a:r>
              <a:rPr lang="en-US" dirty="0"/>
              <a:t>  </a:t>
            </a:r>
            <a:r>
              <a:rPr lang="en-US" dirty="0" err="1"/>
              <a:t>digitalWrite</a:t>
            </a:r>
            <a:r>
              <a:rPr lang="en-US" dirty="0"/>
              <a:t>(rmt1, HIGH);</a:t>
            </a:r>
          </a:p>
          <a:p>
            <a:r>
              <a:rPr lang="en-US" dirty="0"/>
              <a:t>  </a:t>
            </a:r>
            <a:r>
              <a:rPr lang="en-US" dirty="0" err="1"/>
              <a:t>digitalWrite</a:t>
            </a:r>
            <a:r>
              <a:rPr lang="en-US" dirty="0"/>
              <a:t>(rmt2, LOW);</a:t>
            </a:r>
          </a:p>
          <a:p>
            <a:r>
              <a:rPr lang="en-US" dirty="0"/>
              <a:t>}</a:t>
            </a:r>
          </a:p>
          <a:p>
            <a:r>
              <a:rPr lang="en-US" dirty="0"/>
              <a:t>void backward()</a:t>
            </a:r>
          </a:p>
          <a:p>
            <a:r>
              <a:rPr lang="en-US" dirty="0"/>
              <a:t>{</a:t>
            </a:r>
          </a:p>
          <a:p>
            <a:r>
              <a:rPr lang="en-US" dirty="0"/>
              <a:t>  </a:t>
            </a:r>
            <a:r>
              <a:rPr lang="en-US" dirty="0" err="1"/>
              <a:t>digitalWrite</a:t>
            </a:r>
            <a:r>
              <a:rPr lang="en-US" dirty="0"/>
              <a:t>(lmt1, LOW);</a:t>
            </a:r>
          </a:p>
          <a:p>
            <a:r>
              <a:rPr lang="en-US" dirty="0"/>
              <a:t>  </a:t>
            </a:r>
            <a:r>
              <a:rPr lang="en-US" dirty="0" err="1"/>
              <a:t>digitalWrite</a:t>
            </a:r>
            <a:r>
              <a:rPr lang="en-US" dirty="0"/>
              <a:t>(lmt2, HIGH);</a:t>
            </a:r>
          </a:p>
          <a:p>
            <a:r>
              <a:rPr lang="en-US" dirty="0"/>
              <a:t>  </a:t>
            </a:r>
            <a:r>
              <a:rPr lang="en-US" dirty="0" err="1"/>
              <a:t>digitalWrite</a:t>
            </a:r>
            <a:r>
              <a:rPr lang="en-US" dirty="0"/>
              <a:t>(rmt1, LOW);</a:t>
            </a:r>
          </a:p>
          <a:p>
            <a:r>
              <a:rPr lang="en-US" dirty="0"/>
              <a:t>  </a:t>
            </a:r>
            <a:r>
              <a:rPr lang="en-US" dirty="0" err="1"/>
              <a:t>digitalWrite</a:t>
            </a:r>
            <a:r>
              <a:rPr lang="en-US" dirty="0"/>
              <a:t>(rmt2, HIGH);</a:t>
            </a:r>
          </a:p>
          <a:p>
            <a:r>
              <a:rPr lang="en-US" dirty="0" smtClean="0"/>
              <a:t>}</a:t>
            </a:r>
            <a:endParaRPr lang="en-US" dirty="0"/>
          </a:p>
        </p:txBody>
      </p:sp>
    </p:spTree>
    <p:extLst>
      <p:ext uri="{BB962C8B-B14F-4D97-AF65-F5344CB8AC3E}">
        <p14:creationId xmlns:p14="http://schemas.microsoft.com/office/powerpoint/2010/main" val="2469054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7319" y="696662"/>
            <a:ext cx="9266711" cy="5632311"/>
          </a:xfrm>
          <a:prstGeom prst="rect">
            <a:avLst/>
          </a:prstGeom>
        </p:spPr>
        <p:txBody>
          <a:bodyPr wrap="square">
            <a:spAutoFit/>
          </a:bodyPr>
          <a:lstStyle/>
          <a:p>
            <a:r>
              <a:rPr lang="en-US" dirty="0"/>
              <a:t>void left()</a:t>
            </a:r>
          </a:p>
          <a:p>
            <a:r>
              <a:rPr lang="en-US" dirty="0"/>
              <a:t>{</a:t>
            </a:r>
          </a:p>
          <a:p>
            <a:r>
              <a:rPr lang="en-US" dirty="0"/>
              <a:t>  </a:t>
            </a:r>
            <a:r>
              <a:rPr lang="en-US" dirty="0" err="1"/>
              <a:t>digitalWrite</a:t>
            </a:r>
            <a:r>
              <a:rPr lang="en-US" dirty="0"/>
              <a:t>(lmt1, LOW);</a:t>
            </a:r>
          </a:p>
          <a:p>
            <a:r>
              <a:rPr lang="en-US" dirty="0"/>
              <a:t>  </a:t>
            </a:r>
            <a:r>
              <a:rPr lang="en-US" dirty="0" err="1"/>
              <a:t>digitalWrite</a:t>
            </a:r>
            <a:r>
              <a:rPr lang="en-US" dirty="0"/>
              <a:t>(lmt2, HIGH);</a:t>
            </a:r>
          </a:p>
          <a:p>
            <a:r>
              <a:rPr lang="en-US" dirty="0"/>
              <a:t>  </a:t>
            </a:r>
            <a:r>
              <a:rPr lang="en-US" dirty="0" err="1"/>
              <a:t>digitalWrite</a:t>
            </a:r>
            <a:r>
              <a:rPr lang="en-US" dirty="0"/>
              <a:t>(rmt1, HIGH);</a:t>
            </a:r>
          </a:p>
          <a:p>
            <a:r>
              <a:rPr lang="en-US" dirty="0"/>
              <a:t>  </a:t>
            </a:r>
            <a:r>
              <a:rPr lang="en-US" dirty="0" err="1"/>
              <a:t>digitalWrite</a:t>
            </a:r>
            <a:r>
              <a:rPr lang="en-US" dirty="0"/>
              <a:t>(rmt2, LOW);</a:t>
            </a:r>
          </a:p>
          <a:p>
            <a:r>
              <a:rPr lang="en-US" dirty="0"/>
              <a:t>}</a:t>
            </a:r>
          </a:p>
          <a:p>
            <a:r>
              <a:rPr lang="en-US" dirty="0"/>
              <a:t>void right()</a:t>
            </a:r>
          </a:p>
          <a:p>
            <a:r>
              <a:rPr lang="en-US" dirty="0"/>
              <a:t>{</a:t>
            </a:r>
          </a:p>
          <a:p>
            <a:r>
              <a:rPr lang="en-US" dirty="0"/>
              <a:t>  </a:t>
            </a:r>
            <a:r>
              <a:rPr lang="en-US" dirty="0" err="1"/>
              <a:t>digitalWrite</a:t>
            </a:r>
            <a:r>
              <a:rPr lang="en-US" dirty="0"/>
              <a:t>(lmt1, HIGH);</a:t>
            </a:r>
          </a:p>
          <a:p>
            <a:r>
              <a:rPr lang="en-US" dirty="0"/>
              <a:t>  </a:t>
            </a:r>
            <a:r>
              <a:rPr lang="en-US" dirty="0" err="1"/>
              <a:t>digitalWrite</a:t>
            </a:r>
            <a:r>
              <a:rPr lang="en-US" dirty="0"/>
              <a:t>(lmt2, LOW);</a:t>
            </a:r>
          </a:p>
          <a:p>
            <a:r>
              <a:rPr lang="en-US" dirty="0"/>
              <a:t>  </a:t>
            </a:r>
            <a:r>
              <a:rPr lang="en-US" dirty="0" err="1"/>
              <a:t>digitalWrite</a:t>
            </a:r>
            <a:r>
              <a:rPr lang="en-US" dirty="0"/>
              <a:t>(rmt1, LOW);</a:t>
            </a:r>
          </a:p>
          <a:p>
            <a:r>
              <a:rPr lang="en-US" dirty="0"/>
              <a:t>  </a:t>
            </a:r>
            <a:r>
              <a:rPr lang="en-US" dirty="0" err="1"/>
              <a:t>digitalWrite</a:t>
            </a:r>
            <a:r>
              <a:rPr lang="en-US" dirty="0"/>
              <a:t>(rmt2, HIGH);</a:t>
            </a:r>
          </a:p>
          <a:p>
            <a:r>
              <a:rPr lang="en-US" dirty="0"/>
              <a:t>}</a:t>
            </a:r>
          </a:p>
          <a:p>
            <a:r>
              <a:rPr lang="en-US" dirty="0"/>
              <a:t>void </a:t>
            </a:r>
            <a:r>
              <a:rPr lang="en-US" dirty="0" err="1"/>
              <a:t>stp</a:t>
            </a:r>
            <a:r>
              <a:rPr lang="en-US" dirty="0"/>
              <a:t>()</a:t>
            </a:r>
          </a:p>
          <a:p>
            <a:r>
              <a:rPr lang="en-US" dirty="0"/>
              <a:t>{</a:t>
            </a:r>
          </a:p>
          <a:p>
            <a:r>
              <a:rPr lang="en-US" dirty="0"/>
              <a:t>  </a:t>
            </a:r>
            <a:r>
              <a:rPr lang="en-US" dirty="0" err="1"/>
              <a:t>digitalWrite</a:t>
            </a:r>
            <a:r>
              <a:rPr lang="en-US" dirty="0"/>
              <a:t>(lmt1, LOW);</a:t>
            </a:r>
          </a:p>
          <a:p>
            <a:r>
              <a:rPr lang="en-US" dirty="0"/>
              <a:t>  </a:t>
            </a:r>
            <a:r>
              <a:rPr lang="en-US" dirty="0" err="1"/>
              <a:t>digitalWrite</a:t>
            </a:r>
            <a:r>
              <a:rPr lang="en-US" dirty="0"/>
              <a:t>(lmt2, LOW);</a:t>
            </a:r>
          </a:p>
          <a:p>
            <a:r>
              <a:rPr lang="en-US" dirty="0"/>
              <a:t>  </a:t>
            </a:r>
            <a:r>
              <a:rPr lang="en-US" dirty="0" err="1"/>
              <a:t>digitalWrite</a:t>
            </a:r>
            <a:r>
              <a:rPr lang="en-US" dirty="0"/>
              <a:t>(rmt1, LOW);</a:t>
            </a:r>
          </a:p>
          <a:p>
            <a:r>
              <a:rPr lang="en-US" dirty="0"/>
              <a:t>  </a:t>
            </a:r>
            <a:r>
              <a:rPr lang="en-US" dirty="0" err="1"/>
              <a:t>digitalWrite</a:t>
            </a:r>
            <a:r>
              <a:rPr lang="en-US" dirty="0"/>
              <a:t>(rmt2, LOW</a:t>
            </a:r>
            <a:r>
              <a:rPr lang="en-US" dirty="0" smtClean="0"/>
              <a:t>);</a:t>
            </a:r>
            <a:endParaRPr lang="en-US" dirty="0"/>
          </a:p>
        </p:txBody>
      </p:sp>
    </p:spTree>
    <p:extLst>
      <p:ext uri="{BB962C8B-B14F-4D97-AF65-F5344CB8AC3E}">
        <p14:creationId xmlns:p14="http://schemas.microsoft.com/office/powerpoint/2010/main" val="360211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1065" y="664075"/>
            <a:ext cx="6096000" cy="4524315"/>
          </a:xfrm>
          <a:prstGeom prst="rect">
            <a:avLst/>
          </a:prstGeom>
        </p:spPr>
        <p:txBody>
          <a:bodyPr>
            <a:spAutoFit/>
          </a:bodyPr>
          <a:lstStyle/>
          <a:p>
            <a:r>
              <a:rPr lang="en-US" dirty="0"/>
              <a:t>}</a:t>
            </a:r>
          </a:p>
          <a:p>
            <a:r>
              <a:rPr lang="en-US" dirty="0"/>
              <a:t>void </a:t>
            </a:r>
            <a:r>
              <a:rPr lang="en-US" dirty="0" err="1"/>
              <a:t>stpleft</a:t>
            </a:r>
            <a:r>
              <a:rPr lang="en-US" dirty="0"/>
              <a:t>()</a:t>
            </a:r>
          </a:p>
          <a:p>
            <a:r>
              <a:rPr lang="en-US" dirty="0"/>
              <a:t>{</a:t>
            </a:r>
          </a:p>
          <a:p>
            <a:r>
              <a:rPr lang="en-US" dirty="0"/>
              <a:t>  </a:t>
            </a:r>
            <a:r>
              <a:rPr lang="en-US" dirty="0" err="1"/>
              <a:t>digitalWrite</a:t>
            </a:r>
            <a:r>
              <a:rPr lang="en-US" dirty="0"/>
              <a:t>(lmt1, LOW);</a:t>
            </a:r>
          </a:p>
          <a:p>
            <a:r>
              <a:rPr lang="en-US" dirty="0"/>
              <a:t>  </a:t>
            </a:r>
            <a:r>
              <a:rPr lang="en-US" dirty="0" err="1"/>
              <a:t>digitalWrite</a:t>
            </a:r>
            <a:r>
              <a:rPr lang="en-US" dirty="0"/>
              <a:t>(lmt2, LOW);</a:t>
            </a:r>
          </a:p>
          <a:p>
            <a:r>
              <a:rPr lang="en-US" dirty="0"/>
              <a:t>  </a:t>
            </a:r>
            <a:r>
              <a:rPr lang="en-US" dirty="0" err="1"/>
              <a:t>digitalWrite</a:t>
            </a:r>
            <a:r>
              <a:rPr lang="en-US" dirty="0"/>
              <a:t>(rmt1, HIGH);</a:t>
            </a:r>
          </a:p>
          <a:p>
            <a:r>
              <a:rPr lang="en-US" dirty="0"/>
              <a:t>  </a:t>
            </a:r>
            <a:r>
              <a:rPr lang="en-US" dirty="0" err="1"/>
              <a:t>digitalWrite</a:t>
            </a:r>
            <a:r>
              <a:rPr lang="en-US" dirty="0"/>
              <a:t>(rmt2, LOW);</a:t>
            </a:r>
          </a:p>
          <a:p>
            <a:r>
              <a:rPr lang="en-US" dirty="0"/>
              <a:t>}</a:t>
            </a:r>
          </a:p>
          <a:p>
            <a:r>
              <a:rPr lang="en-US" dirty="0"/>
              <a:t>void </a:t>
            </a:r>
            <a:r>
              <a:rPr lang="en-US" dirty="0" err="1"/>
              <a:t>stpright</a:t>
            </a:r>
            <a:r>
              <a:rPr lang="en-US" dirty="0"/>
              <a:t>()</a:t>
            </a:r>
          </a:p>
          <a:p>
            <a:r>
              <a:rPr lang="en-US" dirty="0"/>
              <a:t>{</a:t>
            </a:r>
          </a:p>
          <a:p>
            <a:r>
              <a:rPr lang="en-US" dirty="0"/>
              <a:t>  </a:t>
            </a:r>
            <a:r>
              <a:rPr lang="en-US" dirty="0" err="1"/>
              <a:t>digitalWrite</a:t>
            </a:r>
            <a:r>
              <a:rPr lang="en-US" dirty="0"/>
              <a:t>(lmt1, HIGH);</a:t>
            </a:r>
          </a:p>
          <a:p>
            <a:r>
              <a:rPr lang="en-US" dirty="0"/>
              <a:t>  </a:t>
            </a:r>
            <a:r>
              <a:rPr lang="en-US" dirty="0" err="1"/>
              <a:t>digitalWrite</a:t>
            </a:r>
            <a:r>
              <a:rPr lang="en-US" dirty="0"/>
              <a:t>(lmt2, LOW);</a:t>
            </a:r>
          </a:p>
          <a:p>
            <a:r>
              <a:rPr lang="en-US" dirty="0"/>
              <a:t>  </a:t>
            </a:r>
            <a:r>
              <a:rPr lang="en-US" dirty="0" err="1"/>
              <a:t>digitalWrite</a:t>
            </a:r>
            <a:r>
              <a:rPr lang="en-US" dirty="0"/>
              <a:t>(rmt1, LOW);</a:t>
            </a:r>
          </a:p>
          <a:p>
            <a:r>
              <a:rPr lang="en-US" dirty="0"/>
              <a:t>  </a:t>
            </a:r>
            <a:r>
              <a:rPr lang="en-US" dirty="0" err="1"/>
              <a:t>digitalWrite</a:t>
            </a:r>
            <a:r>
              <a:rPr lang="en-US" dirty="0"/>
              <a:t>(rmt2, LOW);</a:t>
            </a:r>
          </a:p>
          <a:p>
            <a:r>
              <a:rPr lang="en-US" dirty="0" smtClean="0"/>
              <a:t>}</a:t>
            </a:r>
          </a:p>
          <a:p>
            <a:r>
              <a:rPr lang="en-US" dirty="0" smtClean="0"/>
              <a:t>//EOL</a:t>
            </a:r>
            <a:endParaRPr lang="en-US" dirty="0"/>
          </a:p>
        </p:txBody>
      </p:sp>
    </p:spTree>
    <p:extLst>
      <p:ext uri="{BB962C8B-B14F-4D97-AF65-F5344CB8AC3E}">
        <p14:creationId xmlns:p14="http://schemas.microsoft.com/office/powerpoint/2010/main" val="3236469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upgrades</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smtClean="0"/>
              <a:t>Change in the wheels that its outer parts are foldable mechanically to reduce its cost</a:t>
            </a:r>
          </a:p>
          <a:p>
            <a:pPr marL="0" indent="0">
              <a:buNone/>
            </a:pPr>
            <a:r>
              <a:rPr lang="en-US" dirty="0" smtClean="0"/>
              <a:t>And making it a four wheeler to gain stability.</a:t>
            </a:r>
          </a:p>
          <a:p>
            <a:pPr>
              <a:buFont typeface="Arial" panose="020B0604020202020204" pitchFamily="34" charset="0"/>
              <a:buChar char="•"/>
            </a:pPr>
            <a:r>
              <a:rPr lang="en-US" dirty="0" smtClean="0"/>
              <a:t>Adding an ultra sonic sensor in order to stop moving during accidental movements.</a:t>
            </a:r>
          </a:p>
          <a:p>
            <a:pPr>
              <a:buFont typeface="Arial" panose="020B0604020202020204" pitchFamily="34" charset="0"/>
              <a:buChar char="•"/>
            </a:pPr>
            <a:r>
              <a:rPr lang="en-US" dirty="0" smtClean="0"/>
              <a:t>Upgrading software of LCD monitor display to make it custom things like to show time.</a:t>
            </a:r>
          </a:p>
          <a:p>
            <a:pPr>
              <a:buFont typeface="Arial" panose="020B0604020202020204" pitchFamily="34" charset="0"/>
              <a:buChar char="•"/>
            </a:pPr>
            <a:r>
              <a:rPr lang="en-US" dirty="0" smtClean="0"/>
              <a:t>Making it voice recognizing and moving with orders or making it moveable using accelerometer itself like a hand gear. </a:t>
            </a:r>
          </a:p>
          <a:p>
            <a:pPr>
              <a:buFont typeface="Arial" panose="020B0604020202020204" pitchFamily="34" charset="0"/>
              <a:buChar char="•"/>
            </a:pPr>
            <a:r>
              <a:rPr lang="en-US" dirty="0" smtClean="0"/>
              <a:t>Using solar charger to charge the batteries.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096931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83234"/>
          </a:xfrm>
        </p:spPr>
        <p:txBody>
          <a:bodyPr/>
          <a:lstStyle/>
          <a:p>
            <a:r>
              <a:rPr lang="en-US" dirty="0" smtClean="0"/>
              <a:t>Why implementing this project ?</a:t>
            </a:r>
            <a:endParaRPr lang="en-US" dirty="0"/>
          </a:p>
        </p:txBody>
      </p:sp>
      <p:sp>
        <p:nvSpPr>
          <p:cNvPr id="3" name="Content Placeholder 2"/>
          <p:cNvSpPr>
            <a:spLocks noGrp="1"/>
          </p:cNvSpPr>
          <p:nvPr>
            <p:ph idx="1"/>
          </p:nvPr>
        </p:nvSpPr>
        <p:spPr/>
        <p:txBody>
          <a:bodyPr>
            <a:normAutofit lnSpcReduction="10000"/>
          </a:bodyPr>
          <a:lstStyle/>
          <a:p>
            <a:r>
              <a:rPr lang="en-US" dirty="0" smtClean="0"/>
              <a:t>The purpose of implementation of this project is to reduce the cost of an electric wheel chair and also to make it suitable for stair climbing.</a:t>
            </a:r>
          </a:p>
          <a:p>
            <a:r>
              <a:rPr lang="en-US" dirty="0" smtClean="0"/>
              <a:t>This project will make all the needed people able to buy this because of its cheap price.</a:t>
            </a:r>
          </a:p>
          <a:p>
            <a:r>
              <a:rPr lang="en-US" dirty="0" smtClean="0"/>
              <a:t>In todays market scenarios only the rich could afford an electric wheel chair that can climb stairs. Even if it could it consume a lot of power or it needs its own path.</a:t>
            </a:r>
          </a:p>
          <a:p>
            <a:r>
              <a:rPr lang="en-US" dirty="0" smtClean="0"/>
              <a:t>This is suitable for long time running because of the type of motor.</a:t>
            </a:r>
          </a:p>
          <a:p>
            <a:endParaRPr lang="en-US" dirty="0" smtClean="0"/>
          </a:p>
          <a:p>
            <a:endParaRPr lang="en-US" dirty="0"/>
          </a:p>
        </p:txBody>
      </p:sp>
    </p:spTree>
    <p:extLst>
      <p:ext uri="{BB962C8B-B14F-4D97-AF65-F5344CB8AC3E}">
        <p14:creationId xmlns:p14="http://schemas.microsoft.com/office/powerpoint/2010/main" val="103405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solution?</a:t>
            </a:r>
            <a:endParaRPr lang="en-US" dirty="0"/>
          </a:p>
        </p:txBody>
      </p:sp>
      <p:sp>
        <p:nvSpPr>
          <p:cNvPr id="5" name="Content Placeholder 4"/>
          <p:cNvSpPr>
            <a:spLocks noGrp="1"/>
          </p:cNvSpPr>
          <p:nvPr>
            <p:ph idx="1"/>
          </p:nvPr>
        </p:nvSpPr>
        <p:spPr/>
        <p:txBody>
          <a:bodyPr/>
          <a:lstStyle/>
          <a:p>
            <a:r>
              <a:rPr lang="en-US" dirty="0" smtClean="0"/>
              <a:t>This is a basic alternative wheel chair equipped with electric and electronic gear and few design changes.</a:t>
            </a:r>
          </a:p>
          <a:p>
            <a:r>
              <a:rPr lang="en-US" dirty="0" smtClean="0"/>
              <a:t>This wheel chair has a specified wheel that can be used to climb stairs with no ease and also be used for normal purposes.</a:t>
            </a:r>
          </a:p>
          <a:p>
            <a:r>
              <a:rPr lang="en-US" dirty="0" smtClean="0"/>
              <a:t>This idea was found from the legs of a quadruped.</a:t>
            </a:r>
          </a:p>
          <a:p>
            <a:r>
              <a:rPr lang="en-US" dirty="0" smtClean="0"/>
              <a:t>The wheel looks like a fan and at the end like a hoe.</a:t>
            </a:r>
          </a:p>
          <a:p>
            <a:endParaRPr lang="en-US" dirty="0" smtClean="0"/>
          </a:p>
          <a:p>
            <a:endParaRPr lang="en-US" dirty="0"/>
          </a:p>
        </p:txBody>
      </p:sp>
    </p:spTree>
    <p:extLst>
      <p:ext uri="{BB962C8B-B14F-4D97-AF65-F5344CB8AC3E}">
        <p14:creationId xmlns:p14="http://schemas.microsoft.com/office/powerpoint/2010/main" val="153988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Used for the prototype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2*Motors, 3* wheels .</a:t>
            </a:r>
          </a:p>
          <a:p>
            <a:r>
              <a:rPr lang="en-US" dirty="0" smtClean="0"/>
              <a:t>Arduino motor driver, gait shield, starter shield.</a:t>
            </a:r>
          </a:p>
          <a:p>
            <a:r>
              <a:rPr lang="en-US" dirty="0" smtClean="0"/>
              <a:t>2*batteries.</a:t>
            </a:r>
          </a:p>
          <a:p>
            <a:r>
              <a:rPr lang="en-US" dirty="0" smtClean="0"/>
              <a:t>Accelerometer.</a:t>
            </a:r>
          </a:p>
          <a:p>
            <a:r>
              <a:rPr lang="en-US" dirty="0"/>
              <a:t>1</a:t>
            </a:r>
            <a:r>
              <a:rPr lang="en-US" dirty="0" smtClean="0"/>
              <a:t>* servo motor.</a:t>
            </a:r>
          </a:p>
          <a:p>
            <a:r>
              <a:rPr lang="en-US" dirty="0" smtClean="0"/>
              <a:t>Ultrasonic sensor.</a:t>
            </a:r>
          </a:p>
          <a:p>
            <a:r>
              <a:rPr lang="en-US" dirty="0" smtClean="0"/>
              <a:t>LCD Screen.</a:t>
            </a:r>
          </a:p>
          <a:p>
            <a:r>
              <a:rPr lang="en-US" dirty="0" smtClean="0"/>
              <a:t>Chassis and needed clamps.</a:t>
            </a:r>
          </a:p>
          <a:p>
            <a:r>
              <a:rPr lang="en-US" dirty="0" smtClean="0"/>
              <a:t>IR remote(used as an alternative of joystick)</a:t>
            </a:r>
          </a:p>
          <a:p>
            <a:endParaRPr lang="en-US" dirty="0"/>
          </a:p>
        </p:txBody>
      </p:sp>
    </p:spTree>
    <p:extLst>
      <p:ext uri="{BB962C8B-B14F-4D97-AF65-F5344CB8AC3E}">
        <p14:creationId xmlns:p14="http://schemas.microsoft.com/office/powerpoint/2010/main" val="58202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60977057"/>
              </p:ext>
            </p:extLst>
          </p:nvPr>
        </p:nvGraphicFramePr>
        <p:xfrm>
          <a:off x="1300348" y="908463"/>
          <a:ext cx="9767455" cy="5120240"/>
        </p:xfrm>
        <a:graphic>
          <a:graphicData uri="http://schemas.openxmlformats.org/drawingml/2006/table">
            <a:tbl>
              <a:tblPr/>
              <a:tblGrid>
                <a:gridCol w="1492558">
                  <a:extLst>
                    <a:ext uri="{9D8B030D-6E8A-4147-A177-3AD203B41FA5}">
                      <a16:colId xmlns:a16="http://schemas.microsoft.com/office/drawing/2014/main" val="3741361510"/>
                    </a:ext>
                  </a:extLst>
                </a:gridCol>
                <a:gridCol w="542387">
                  <a:extLst>
                    <a:ext uri="{9D8B030D-6E8A-4147-A177-3AD203B41FA5}">
                      <a16:colId xmlns:a16="http://schemas.microsoft.com/office/drawing/2014/main" val="2294513159"/>
                    </a:ext>
                  </a:extLst>
                </a:gridCol>
                <a:gridCol w="1220376">
                  <a:extLst>
                    <a:ext uri="{9D8B030D-6E8A-4147-A177-3AD203B41FA5}">
                      <a16:colId xmlns:a16="http://schemas.microsoft.com/office/drawing/2014/main" val="1125120604"/>
                    </a:ext>
                  </a:extLst>
                </a:gridCol>
                <a:gridCol w="1136932">
                  <a:extLst>
                    <a:ext uri="{9D8B030D-6E8A-4147-A177-3AD203B41FA5}">
                      <a16:colId xmlns:a16="http://schemas.microsoft.com/office/drawing/2014/main" val="2519567107"/>
                    </a:ext>
                  </a:extLst>
                </a:gridCol>
                <a:gridCol w="239902">
                  <a:extLst>
                    <a:ext uri="{9D8B030D-6E8A-4147-A177-3AD203B41FA5}">
                      <a16:colId xmlns:a16="http://schemas.microsoft.com/office/drawing/2014/main" val="2890665678"/>
                    </a:ext>
                  </a:extLst>
                </a:gridCol>
                <a:gridCol w="118205">
                  <a:extLst>
                    <a:ext uri="{9D8B030D-6E8A-4147-A177-3AD203B41FA5}">
                      <a16:colId xmlns:a16="http://schemas.microsoft.com/office/drawing/2014/main" val="5184250"/>
                    </a:ext>
                  </a:extLst>
                </a:gridCol>
                <a:gridCol w="177319">
                  <a:extLst>
                    <a:ext uri="{9D8B030D-6E8A-4147-A177-3AD203B41FA5}">
                      <a16:colId xmlns:a16="http://schemas.microsoft.com/office/drawing/2014/main" val="2877919986"/>
                    </a:ext>
                  </a:extLst>
                </a:gridCol>
                <a:gridCol w="2138263">
                  <a:extLst>
                    <a:ext uri="{9D8B030D-6E8A-4147-A177-3AD203B41FA5}">
                      <a16:colId xmlns:a16="http://schemas.microsoft.com/office/drawing/2014/main" val="1354475312"/>
                    </a:ext>
                  </a:extLst>
                </a:gridCol>
                <a:gridCol w="417222">
                  <a:extLst>
                    <a:ext uri="{9D8B030D-6E8A-4147-A177-3AD203B41FA5}">
                      <a16:colId xmlns:a16="http://schemas.microsoft.com/office/drawing/2014/main" val="3473648352"/>
                    </a:ext>
                  </a:extLst>
                </a:gridCol>
                <a:gridCol w="1314250">
                  <a:extLst>
                    <a:ext uri="{9D8B030D-6E8A-4147-A177-3AD203B41FA5}">
                      <a16:colId xmlns:a16="http://schemas.microsoft.com/office/drawing/2014/main" val="2708143123"/>
                    </a:ext>
                  </a:extLst>
                </a:gridCol>
                <a:gridCol w="323348">
                  <a:extLst>
                    <a:ext uri="{9D8B030D-6E8A-4147-A177-3AD203B41FA5}">
                      <a16:colId xmlns:a16="http://schemas.microsoft.com/office/drawing/2014/main" val="3791909759"/>
                    </a:ext>
                  </a:extLst>
                </a:gridCol>
                <a:gridCol w="646693">
                  <a:extLst>
                    <a:ext uri="{9D8B030D-6E8A-4147-A177-3AD203B41FA5}">
                      <a16:colId xmlns:a16="http://schemas.microsoft.com/office/drawing/2014/main" val="2554395418"/>
                    </a:ext>
                  </a:extLst>
                </a:gridCol>
              </a:tblGrid>
              <a:tr h="236327">
                <a:tc gridSpan="2">
                  <a:txBody>
                    <a:bodyPr/>
                    <a:lstStyle/>
                    <a:p>
                      <a:pPr fontAlgn="ctr"/>
                      <a:r>
                        <a:rPr lang="en-US" sz="1000" dirty="0">
                          <a:effectLst/>
                        </a:rPr>
                        <a:t> </a:t>
                      </a: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gridSpan="2">
                  <a:txBody>
                    <a:bodyPr/>
                    <a:lstStyle/>
                    <a:p>
                      <a:pPr fontAlgn="ctr"/>
                      <a:r>
                        <a:rPr lang="en-US" sz="1000">
                          <a:effectLst/>
                        </a:rPr>
                        <a:t> </a:t>
                      </a: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gridSpan="3">
                  <a:txBody>
                    <a:bodyPr/>
                    <a:lstStyle/>
                    <a:p>
                      <a:pPr rtl="0" fontAlgn="b">
                        <a:spcBef>
                          <a:spcPts val="0"/>
                        </a:spcBef>
                        <a:spcAft>
                          <a:spcPts val="0"/>
                        </a:spcAft>
                      </a:pPr>
                      <a:r>
                        <a:rPr lang="en-US" sz="1000" b="0" i="1" u="none" strike="noStrike">
                          <a:solidFill>
                            <a:srgbClr val="000000"/>
                          </a:solidFill>
                          <a:effectLst/>
                          <a:latin typeface="Arial" panose="020B0604020202020204" pitchFamily="34" charset="0"/>
                        </a:rPr>
                        <a:t>Designed for:</a:t>
                      </a:r>
                      <a:endParaRPr lang="en-US" sz="1000">
                        <a:effectLst/>
                      </a:endParaRPr>
                    </a:p>
                  </a:txBody>
                  <a:tcPr marL="16044" marR="20055" marT="19253" marB="19253" anchor="b">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gridSpan="2">
                  <a:txBody>
                    <a:bodyPr/>
                    <a:lstStyle/>
                    <a:p>
                      <a:pPr rtl="0" fontAlgn="b">
                        <a:spcBef>
                          <a:spcPts val="0"/>
                        </a:spcBef>
                        <a:spcAft>
                          <a:spcPts val="0"/>
                        </a:spcAft>
                      </a:pPr>
                      <a:r>
                        <a:rPr lang="en-US" sz="1000" b="0" i="1" u="none" strike="noStrike">
                          <a:solidFill>
                            <a:srgbClr val="000000"/>
                          </a:solidFill>
                          <a:effectLst/>
                          <a:latin typeface="Arial" panose="020B0604020202020204" pitchFamily="34" charset="0"/>
                        </a:rPr>
                        <a:t>Designed by:</a:t>
                      </a:r>
                      <a:endParaRPr lang="en-US" sz="1000">
                        <a:effectLst/>
                      </a:endParaRPr>
                    </a:p>
                  </a:txBody>
                  <a:tcPr marL="16044" marR="20055" marT="19253" marB="19253" anchor="b">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gridSpan="2">
                  <a:txBody>
                    <a:bodyPr/>
                    <a:lstStyle/>
                    <a:p>
                      <a:pPr rtl="0" fontAlgn="b">
                        <a:spcBef>
                          <a:spcPts val="0"/>
                        </a:spcBef>
                        <a:spcAft>
                          <a:spcPts val="0"/>
                        </a:spcAft>
                      </a:pPr>
                      <a:r>
                        <a:rPr lang="en-US" sz="1000" b="0" i="1" u="none" strike="noStrike">
                          <a:solidFill>
                            <a:srgbClr val="000000"/>
                          </a:solidFill>
                          <a:effectLst/>
                          <a:latin typeface="Arial" panose="020B0604020202020204" pitchFamily="34" charset="0"/>
                        </a:rPr>
                        <a:t>Date:</a:t>
                      </a:r>
                      <a:endParaRPr lang="en-US" sz="1000">
                        <a:effectLst/>
                      </a:endParaRPr>
                    </a:p>
                  </a:txBody>
                  <a:tcPr marL="16044" marR="20055" marT="19253" marB="19253" anchor="b">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a:txBody>
                    <a:bodyPr/>
                    <a:lstStyle/>
                    <a:p>
                      <a:pPr rtl="0" fontAlgn="b">
                        <a:spcBef>
                          <a:spcPts val="0"/>
                        </a:spcBef>
                        <a:spcAft>
                          <a:spcPts val="0"/>
                        </a:spcAft>
                      </a:pPr>
                      <a:r>
                        <a:rPr lang="en-US" sz="1000" b="0" i="1" u="none" strike="noStrike">
                          <a:solidFill>
                            <a:srgbClr val="000000"/>
                          </a:solidFill>
                          <a:effectLst/>
                          <a:latin typeface="Arial" panose="020B0604020202020204" pitchFamily="34" charset="0"/>
                        </a:rPr>
                        <a:t>Version:</a:t>
                      </a:r>
                      <a:endParaRPr lang="en-US" sz="1000">
                        <a:effectLst/>
                      </a:endParaRPr>
                    </a:p>
                  </a:txBody>
                  <a:tcPr marL="16044" marR="20055" marT="19253" marB="19253" anchor="b">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extLst>
                  <a:ext uri="{0D108BD9-81ED-4DB2-BD59-A6C34878D82A}">
                    <a16:rowId xmlns:a16="http://schemas.microsoft.com/office/drawing/2014/main" val="134575847"/>
                  </a:ext>
                </a:extLst>
              </a:tr>
              <a:tr h="283615">
                <a:tc gridSpan="4">
                  <a:txBody>
                    <a:bodyPr/>
                    <a:lstStyle/>
                    <a:p>
                      <a:pPr rtl="0" fontAlgn="ctr">
                        <a:spcBef>
                          <a:spcPts val="0"/>
                        </a:spcBef>
                        <a:spcAft>
                          <a:spcPts val="0"/>
                        </a:spcAft>
                      </a:pPr>
                      <a:r>
                        <a:rPr lang="en-US" sz="1000" b="1" i="0" u="none" strike="noStrike">
                          <a:solidFill>
                            <a:srgbClr val="000000"/>
                          </a:solidFill>
                          <a:effectLst/>
                          <a:latin typeface="Arial" panose="020B0604020202020204" pitchFamily="34" charset="0"/>
                        </a:rPr>
                        <a:t>Business Model Canvas</a:t>
                      </a:r>
                      <a:endParaRPr lang="en-US" sz="1000">
                        <a:effectLst/>
                      </a:endParaRP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fontAlgn="ctr"/>
                      <a:r>
                        <a:rPr lang="en-US" sz="1000">
                          <a:effectLst/>
                        </a:rPr>
                        <a:t> </a:t>
                      </a: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FFFFF"/>
                    </a:solidFill>
                  </a:tcPr>
                </a:tc>
                <a:tc hMerge="1">
                  <a:txBody>
                    <a:bodyPr/>
                    <a:lstStyle/>
                    <a:p>
                      <a:endParaRPr lang="en-US"/>
                    </a:p>
                  </a:txBody>
                  <a:tcPr/>
                </a:tc>
                <a:tc>
                  <a:txBody>
                    <a:bodyPr/>
                    <a:lstStyle/>
                    <a:p>
                      <a:pPr fontAlgn="ctr"/>
                      <a:r>
                        <a:rPr lang="en-US" sz="1000">
                          <a:effectLst/>
                        </a:rPr>
                        <a:t> </a:t>
                      </a: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tc>
                  <a:txBody>
                    <a:bodyPr/>
                    <a:lstStyle/>
                    <a:p>
                      <a:pPr fontAlgn="ctr"/>
                      <a:r>
                        <a:rPr lang="en-US" sz="1000">
                          <a:effectLst/>
                        </a:rPr>
                        <a:t> </a:t>
                      </a: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FFFFF"/>
                    </a:solidFill>
                  </a:tcPr>
                </a:tc>
                <a:tc>
                  <a:txBody>
                    <a:bodyPr/>
                    <a:lstStyle/>
                    <a:p>
                      <a:pPr fontAlgn="ctr"/>
                      <a:r>
                        <a:rPr lang="en-US" sz="1000">
                          <a:effectLst/>
                        </a:rPr>
                        <a:t> </a:t>
                      </a: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tc>
                  <a:txBody>
                    <a:bodyPr/>
                    <a:lstStyle/>
                    <a:p>
                      <a:pPr fontAlgn="ctr"/>
                      <a:r>
                        <a:rPr lang="en-US" sz="1000">
                          <a:effectLst/>
                        </a:rPr>
                        <a:t> </a:t>
                      </a: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FFFFF"/>
                    </a:solidFill>
                  </a:tcPr>
                </a:tc>
                <a:tc>
                  <a:txBody>
                    <a:bodyPr/>
                    <a:lstStyle/>
                    <a:p>
                      <a:pPr fontAlgn="ctr"/>
                      <a:r>
                        <a:rPr lang="en-US" sz="1000">
                          <a:effectLst/>
                        </a:rPr>
                        <a:t> </a:t>
                      </a: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tc>
                  <a:txBody>
                    <a:bodyPr/>
                    <a:lstStyle/>
                    <a:p>
                      <a:pPr fontAlgn="ctr"/>
                      <a:r>
                        <a:rPr lang="en-US" sz="1000">
                          <a:effectLst/>
                        </a:rPr>
                        <a:t> </a:t>
                      </a: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FFFFF"/>
                    </a:solidFill>
                  </a:tcPr>
                </a:tc>
                <a:extLst>
                  <a:ext uri="{0D108BD9-81ED-4DB2-BD59-A6C34878D82A}">
                    <a16:rowId xmlns:a16="http://schemas.microsoft.com/office/drawing/2014/main" val="1102282419"/>
                  </a:ext>
                </a:extLst>
              </a:tr>
              <a:tr h="236327">
                <a:tc>
                  <a:txBody>
                    <a:bodyPr/>
                    <a:lstStyle/>
                    <a:p>
                      <a:pPr fontAlgn="ctr"/>
                      <a:r>
                        <a:rPr lang="en-US" sz="1000">
                          <a:effectLst/>
                        </a:rPr>
                        <a:t> </a:t>
                      </a: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tc gridSpan="3">
                  <a:txBody>
                    <a:bodyPr/>
                    <a:lstStyle/>
                    <a:p>
                      <a:pPr fontAlgn="ctr"/>
                      <a:r>
                        <a:rPr lang="en-US" sz="1000">
                          <a:effectLst/>
                        </a:rPr>
                        <a:t> </a:t>
                      </a: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gridSpan="3">
                  <a:txBody>
                    <a:bodyPr/>
                    <a:lstStyle/>
                    <a:p>
                      <a:pPr fontAlgn="ctr"/>
                      <a:r>
                        <a:rPr lang="en-US" sz="1000">
                          <a:effectLst/>
                        </a:rPr>
                        <a:t> </a:t>
                      </a: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gridSpan="2">
                  <a:txBody>
                    <a:bodyPr/>
                    <a:lstStyle/>
                    <a:p>
                      <a:pPr fontAlgn="ctr"/>
                      <a:r>
                        <a:rPr lang="en-US" sz="1000">
                          <a:effectLst/>
                        </a:rPr>
                        <a:t> </a:t>
                      </a: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gridSpan="3">
                  <a:txBody>
                    <a:bodyPr/>
                    <a:lstStyle/>
                    <a:p>
                      <a:pPr fontAlgn="ctr"/>
                      <a:r>
                        <a:rPr lang="en-US" sz="1000">
                          <a:effectLst/>
                        </a:rPr>
                        <a:t> </a:t>
                      </a:r>
                    </a:p>
                  </a:txBody>
                  <a:tcPr marL="16044" marR="20055" marT="19253" marB="19253" anchor="ctr">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84027323"/>
                  </a:ext>
                </a:extLst>
              </a:tr>
              <a:tr h="425423">
                <a:tc>
                  <a:txBody>
                    <a:bodyPr/>
                    <a:lstStyle/>
                    <a:p>
                      <a:pPr rtl="0" fontAlgn="t">
                        <a:spcBef>
                          <a:spcPts val="0"/>
                        </a:spcBef>
                        <a:spcAft>
                          <a:spcPts val="0"/>
                        </a:spcAft>
                      </a:pPr>
                      <a:r>
                        <a:rPr lang="en-US" sz="1000" b="1" i="0" u="none" strike="noStrike" dirty="0">
                          <a:solidFill>
                            <a:srgbClr val="000000"/>
                          </a:solidFill>
                          <a:effectLst/>
                          <a:latin typeface="Arial" panose="020B0604020202020204" pitchFamily="34" charset="0"/>
                        </a:rPr>
                        <a:t>Key Partners</a:t>
                      </a:r>
                      <a:endParaRPr lang="en-US" sz="1000" dirty="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gridSpan="2">
                  <a:txBody>
                    <a:bodyPr/>
                    <a:lstStyle/>
                    <a:p>
                      <a:pPr rtl="0" fontAlgn="t">
                        <a:spcBef>
                          <a:spcPts val="0"/>
                        </a:spcBef>
                        <a:spcAft>
                          <a:spcPts val="0"/>
                        </a:spcAft>
                      </a:pPr>
                      <a:r>
                        <a:rPr lang="en-US" sz="1000" b="1" i="0" u="none" strike="noStrike">
                          <a:solidFill>
                            <a:srgbClr val="000000"/>
                          </a:solidFill>
                          <a:effectLst/>
                          <a:latin typeface="Arial" panose="020B0604020202020204" pitchFamily="34" charset="0"/>
                        </a:rPr>
                        <a:t>Key Activities</a:t>
                      </a:r>
                      <a:endParaRPr lang="en-US" sz="100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4">
                  <a:txBody>
                    <a:bodyPr/>
                    <a:lstStyle/>
                    <a:p>
                      <a:pPr rtl="0" fontAlgn="t">
                        <a:spcBef>
                          <a:spcPts val="0"/>
                        </a:spcBef>
                        <a:spcAft>
                          <a:spcPts val="0"/>
                        </a:spcAft>
                      </a:pPr>
                      <a:r>
                        <a:rPr lang="en-US" sz="1000" b="1" i="0" u="none" strike="noStrike">
                          <a:solidFill>
                            <a:srgbClr val="000000"/>
                          </a:solidFill>
                          <a:effectLst/>
                          <a:latin typeface="Arial" panose="020B0604020202020204" pitchFamily="34" charset="0"/>
                        </a:rPr>
                        <a:t>Value Propositions</a:t>
                      </a:r>
                      <a:endParaRPr lang="en-US" sz="100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rtl="0" fontAlgn="t">
                        <a:spcBef>
                          <a:spcPts val="0"/>
                        </a:spcBef>
                        <a:spcAft>
                          <a:spcPts val="0"/>
                        </a:spcAft>
                      </a:pPr>
                      <a:r>
                        <a:rPr lang="en-US" sz="1000" b="1" i="0" u="none" strike="noStrike">
                          <a:solidFill>
                            <a:srgbClr val="000000"/>
                          </a:solidFill>
                          <a:effectLst/>
                          <a:latin typeface="Arial" panose="020B0604020202020204" pitchFamily="34" charset="0"/>
                        </a:rPr>
                        <a:t>Customer Relationships</a:t>
                      </a:r>
                      <a:endParaRPr lang="en-US" sz="100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3">
                  <a:txBody>
                    <a:bodyPr/>
                    <a:lstStyle/>
                    <a:p>
                      <a:pPr rtl="0" fontAlgn="t">
                        <a:spcBef>
                          <a:spcPts val="0"/>
                        </a:spcBef>
                        <a:spcAft>
                          <a:spcPts val="0"/>
                        </a:spcAft>
                      </a:pPr>
                      <a:r>
                        <a:rPr lang="en-US" sz="1000" b="1" i="0" u="none" strike="noStrike">
                          <a:solidFill>
                            <a:srgbClr val="000000"/>
                          </a:solidFill>
                          <a:effectLst/>
                          <a:latin typeface="Arial" panose="020B0604020202020204" pitchFamily="34" charset="0"/>
                        </a:rPr>
                        <a:t>Customer Segments</a:t>
                      </a:r>
                      <a:endParaRPr lang="en-US" sz="100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60780145"/>
                  </a:ext>
                </a:extLst>
              </a:tr>
              <a:tr h="1191183">
                <a:tc rowSpan="3">
                  <a:txBody>
                    <a:bodyPr/>
                    <a:lstStyle/>
                    <a:p>
                      <a:pPr rtl="0" fontAlgn="t">
                        <a:spcBef>
                          <a:spcPts val="0"/>
                        </a:spcBef>
                        <a:spcAft>
                          <a:spcPts val="0"/>
                        </a:spcAft>
                      </a:pPr>
                      <a:r>
                        <a:rPr lang="en-US" sz="1000" dirty="0">
                          <a:effectLst/>
                        </a:rPr>
                        <a:t/>
                      </a:r>
                      <a:br>
                        <a:rPr lang="en-US" sz="1000" dirty="0">
                          <a:effectLst/>
                        </a:rPr>
                      </a:br>
                      <a:r>
                        <a:rPr lang="en-US" sz="1000" b="0" i="0" u="none" strike="noStrike" dirty="0" err="1" smtClean="0">
                          <a:solidFill>
                            <a:srgbClr val="222222"/>
                          </a:solidFill>
                          <a:effectLst/>
                          <a:latin typeface="+mj-lt"/>
                        </a:rPr>
                        <a:t>Sprobotic</a:t>
                      </a:r>
                      <a:r>
                        <a:rPr lang="en-US" sz="1000" b="0" i="0" u="none" strike="noStrike" baseline="0" dirty="0" smtClean="0">
                          <a:solidFill>
                            <a:srgbClr val="222222"/>
                          </a:solidFill>
                          <a:effectLst/>
                          <a:latin typeface="+mj-lt"/>
                        </a:rPr>
                        <a:t> works,</a:t>
                      </a:r>
                      <a:endParaRPr lang="en-US" sz="1000" b="0" dirty="0">
                        <a:effectLst/>
                        <a:latin typeface="+mj-lt"/>
                      </a:endParaRPr>
                    </a:p>
                    <a:p>
                      <a:pPr fontAlgn="t"/>
                      <a:r>
                        <a:rPr lang="en-US" sz="1000" b="0" i="0" kern="1200" dirty="0" smtClean="0">
                          <a:solidFill>
                            <a:schemeClr val="tx1"/>
                          </a:solidFill>
                          <a:effectLst/>
                          <a:latin typeface="+mj-lt"/>
                          <a:ea typeface="+mn-ea"/>
                          <a:cs typeface="+mn-cs"/>
                        </a:rPr>
                        <a:t>Allen Bradley,</a:t>
                      </a:r>
                    </a:p>
                    <a:p>
                      <a:pPr fontAlgn="t"/>
                      <a:r>
                        <a:rPr lang="en-US" sz="1800" b="1" i="0" kern="1200" dirty="0" smtClean="0">
                          <a:solidFill>
                            <a:schemeClr val="tx1"/>
                          </a:solidFill>
                          <a:effectLst/>
                          <a:latin typeface="+mn-lt"/>
                          <a:ea typeface="+mn-ea"/>
                          <a:cs typeface="+mn-cs"/>
                        </a:rPr>
                        <a:t> </a:t>
                      </a:r>
                      <a:r>
                        <a:rPr lang="en-US" sz="1000" b="1" i="0" u="none" strike="noStrike" kern="1200" dirty="0" smtClean="0">
                          <a:solidFill>
                            <a:schemeClr val="tx1"/>
                          </a:solidFill>
                          <a:effectLst/>
                          <a:latin typeface="+mj-lt"/>
                          <a:ea typeface="+mn-ea"/>
                          <a:cs typeface="+mn-cs"/>
                        </a:rPr>
                        <a:t> </a:t>
                      </a:r>
                      <a:r>
                        <a:rPr lang="en-US" sz="1000" b="0" i="0" u="none" strike="noStrike" kern="1200" dirty="0" smtClean="0">
                          <a:solidFill>
                            <a:schemeClr val="tx1"/>
                          </a:solidFill>
                          <a:effectLst/>
                          <a:latin typeface="+mj-lt"/>
                          <a:ea typeface="+mn-ea"/>
                          <a:cs typeface="+mn-cs"/>
                        </a:rPr>
                        <a:t>VMS </a:t>
                      </a:r>
                      <a:r>
                        <a:rPr lang="en-US" sz="1000" b="0" i="0" u="none" strike="noStrike" kern="1200" dirty="0" err="1" smtClean="0">
                          <a:solidFill>
                            <a:schemeClr val="tx1"/>
                          </a:solidFill>
                          <a:effectLst/>
                          <a:latin typeface="+mj-lt"/>
                          <a:ea typeface="+mn-ea"/>
                          <a:cs typeface="+mn-cs"/>
                        </a:rPr>
                        <a:t>Careline</a:t>
                      </a:r>
                      <a:r>
                        <a:rPr lang="en-US" sz="1000" b="0" i="0" u="none" strike="noStrike" kern="1200" dirty="0" smtClean="0">
                          <a:solidFill>
                            <a:schemeClr val="tx1"/>
                          </a:solidFill>
                          <a:effectLst/>
                          <a:latin typeface="+mj-lt"/>
                          <a:ea typeface="+mn-ea"/>
                          <a:cs typeface="+mn-cs"/>
                        </a:rPr>
                        <a:t> – wheel chair,</a:t>
                      </a:r>
                    </a:p>
                    <a:p>
                      <a:pPr fontAlgn="t"/>
                      <a:endParaRPr lang="en-US" sz="1000" b="0" i="0" u="none" strike="noStrike" kern="1200" dirty="0" smtClean="0">
                        <a:solidFill>
                          <a:schemeClr val="tx1"/>
                        </a:solidFill>
                        <a:effectLst/>
                        <a:latin typeface="+mj-lt"/>
                        <a:ea typeface="+mn-ea"/>
                        <a:cs typeface="+mn-cs"/>
                      </a:endParaRPr>
                    </a:p>
                    <a:p>
                      <a:pPr fontAlgn="t"/>
                      <a:endParaRPr lang="en-US" sz="1000" b="0" i="0" u="none" strike="noStrike" kern="1200" dirty="0" smtClean="0">
                        <a:solidFill>
                          <a:schemeClr val="tx1"/>
                        </a:solidFill>
                        <a:effectLst/>
                        <a:latin typeface="+mj-lt"/>
                        <a:ea typeface="+mn-ea"/>
                        <a:cs typeface="+mn-cs"/>
                      </a:endParaRPr>
                    </a:p>
                    <a:p>
                      <a:pPr fontAlgn="t"/>
                      <a:r>
                        <a:rPr lang="en-US" sz="1000" dirty="0">
                          <a:effectLst/>
                        </a:rPr>
                        <a:t/>
                      </a:r>
                      <a:br>
                        <a:rPr lang="en-US" sz="1000" dirty="0">
                          <a:effectLst/>
                        </a:rPr>
                      </a:br>
                      <a:r>
                        <a:rPr lang="en-US" sz="1000" dirty="0">
                          <a:effectLst/>
                        </a:rPr>
                        <a:t/>
                      </a:r>
                      <a:br>
                        <a:rPr lang="en-US" sz="1000" dirty="0">
                          <a:effectLst/>
                        </a:rPr>
                      </a:br>
                      <a:endParaRPr lang="en-US" sz="1000" dirty="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9525" cap="flat" cmpd="sng" algn="ctr">
                      <a:solidFill>
                        <a:srgbClr val="000000"/>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FFFFF"/>
                    </a:solidFill>
                  </a:tcPr>
                </a:tc>
                <a:tc gridSpan="2">
                  <a:txBody>
                    <a:bodyPr/>
                    <a:lstStyle/>
                    <a:p>
                      <a:pPr rtl="0" fontAlgn="t">
                        <a:spcBef>
                          <a:spcPts val="0"/>
                        </a:spcBef>
                        <a:spcAft>
                          <a:spcPts val="0"/>
                        </a:spcAft>
                      </a:pPr>
                      <a:r>
                        <a:rPr lang="en-US" sz="1000" b="0" i="0" u="none" strike="noStrike" dirty="0">
                          <a:solidFill>
                            <a:srgbClr val="000000"/>
                          </a:solidFill>
                          <a:effectLst/>
                          <a:latin typeface="Cambria" panose="02040503050406030204" pitchFamily="18" charset="0"/>
                        </a:rPr>
                        <a:t>Setting up of </a:t>
                      </a:r>
                      <a:r>
                        <a:rPr lang="en-US" sz="1000" b="0" i="0" u="none" strike="noStrike" dirty="0" smtClean="0">
                          <a:solidFill>
                            <a:srgbClr val="000000"/>
                          </a:solidFill>
                          <a:effectLst/>
                          <a:latin typeface="Cambria" panose="02040503050406030204" pitchFamily="18" charset="0"/>
                        </a:rPr>
                        <a:t>machines</a:t>
                      </a:r>
                      <a:r>
                        <a:rPr lang="en-US" sz="1000" b="0" i="0" u="none" strike="noStrike" baseline="0" dirty="0" smtClean="0">
                          <a:solidFill>
                            <a:srgbClr val="000000"/>
                          </a:solidFill>
                          <a:effectLst/>
                          <a:latin typeface="Cambria" panose="02040503050406030204" pitchFamily="18" charset="0"/>
                        </a:rPr>
                        <a:t> that install the wheel chair.</a:t>
                      </a:r>
                    </a:p>
                    <a:p>
                      <a:pPr rtl="0" fontAlgn="t">
                        <a:spcBef>
                          <a:spcPts val="0"/>
                        </a:spcBef>
                        <a:spcAft>
                          <a:spcPts val="0"/>
                        </a:spcAft>
                      </a:pPr>
                      <a:r>
                        <a:rPr lang="en-US" sz="1000" b="0" i="0" u="none" strike="noStrike" baseline="0" dirty="0" smtClean="0">
                          <a:solidFill>
                            <a:srgbClr val="000000"/>
                          </a:solidFill>
                          <a:effectLst/>
                          <a:latin typeface="Cambria" panose="02040503050406030204" pitchFamily="18" charset="0"/>
                        </a:rPr>
                        <a:t>Testing phase</a:t>
                      </a:r>
                      <a:endParaRPr lang="en-US" sz="1000" dirty="0">
                        <a:effectLst/>
                      </a:endParaRPr>
                    </a:p>
                    <a:p>
                      <a:pPr rtl="0" fontAlgn="t">
                        <a:spcBef>
                          <a:spcPts val="0"/>
                        </a:spcBef>
                        <a:spcAft>
                          <a:spcPts val="0"/>
                        </a:spcAft>
                      </a:pPr>
                      <a:r>
                        <a:rPr lang="en-US" sz="1000" b="0" i="0" u="none" strike="noStrike" dirty="0" smtClean="0">
                          <a:solidFill>
                            <a:srgbClr val="000000"/>
                          </a:solidFill>
                          <a:effectLst/>
                          <a:latin typeface="Cambria" panose="02040503050406030204" pitchFamily="18" charset="0"/>
                        </a:rPr>
                        <a:t>Creating </a:t>
                      </a:r>
                      <a:r>
                        <a:rPr lang="en-US" sz="1000" b="0" i="0" u="none" strike="noStrike" dirty="0">
                          <a:solidFill>
                            <a:srgbClr val="000000"/>
                          </a:solidFill>
                          <a:effectLst/>
                          <a:latin typeface="Cambria" panose="02040503050406030204" pitchFamily="18" charset="0"/>
                        </a:rPr>
                        <a:t>and filling the contents of the </a:t>
                      </a:r>
                      <a:r>
                        <a:rPr lang="en-US" sz="1000" b="0" i="0" u="none" strike="noStrike" dirty="0" smtClean="0">
                          <a:solidFill>
                            <a:srgbClr val="000000"/>
                          </a:solidFill>
                          <a:effectLst/>
                          <a:latin typeface="Cambria" panose="02040503050406030204" pitchFamily="18" charset="0"/>
                        </a:rPr>
                        <a:t>database.</a:t>
                      </a:r>
                    </a:p>
                    <a:p>
                      <a:pPr rtl="0" fontAlgn="t">
                        <a:spcBef>
                          <a:spcPts val="0"/>
                        </a:spcBef>
                        <a:spcAft>
                          <a:spcPts val="0"/>
                        </a:spcAft>
                      </a:pPr>
                      <a:r>
                        <a:rPr lang="en-US" sz="1000" b="0" i="0" u="none" strike="noStrike" dirty="0" smtClean="0">
                          <a:solidFill>
                            <a:srgbClr val="000000"/>
                          </a:solidFill>
                          <a:effectLst/>
                          <a:latin typeface="Cambria" panose="02040503050406030204" pitchFamily="18" charset="0"/>
                        </a:rPr>
                        <a:t>Transportation.</a:t>
                      </a:r>
                      <a:endParaRPr lang="en-US" sz="1000" dirty="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9525" cap="flat" cmpd="sng" algn="ctr">
                      <a:solidFill>
                        <a:srgbClr val="000000"/>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FFFFF"/>
                    </a:solidFill>
                  </a:tcPr>
                </a:tc>
                <a:tc hMerge="1">
                  <a:txBody>
                    <a:bodyPr/>
                    <a:lstStyle/>
                    <a:p>
                      <a:endParaRPr lang="en-US"/>
                    </a:p>
                  </a:txBody>
                  <a:tcPr/>
                </a:tc>
                <a:tc rowSpan="3" gridSpan="4">
                  <a:txBody>
                    <a:bodyPr/>
                    <a:lstStyle/>
                    <a:p>
                      <a:pPr rtl="0" fontAlgn="t">
                        <a:spcBef>
                          <a:spcPts val="0"/>
                        </a:spcBef>
                        <a:spcAft>
                          <a:spcPts val="0"/>
                        </a:spcAft>
                      </a:pPr>
                      <a:r>
                        <a:rPr lang="en-US" sz="1000" b="0" i="0" u="none" strike="noStrike" dirty="0" smtClean="0">
                          <a:solidFill>
                            <a:srgbClr val="000000"/>
                          </a:solidFill>
                          <a:effectLst/>
                          <a:latin typeface="Cambria" panose="02040503050406030204" pitchFamily="18" charset="0"/>
                        </a:rPr>
                        <a:t>Factory setup.</a:t>
                      </a:r>
                      <a:endParaRPr lang="en-US" sz="1000" dirty="0">
                        <a:effectLst/>
                      </a:endParaRPr>
                    </a:p>
                    <a:p>
                      <a:pPr rtl="0" fontAlgn="t">
                        <a:spcBef>
                          <a:spcPts val="0"/>
                        </a:spcBef>
                        <a:spcAft>
                          <a:spcPts val="0"/>
                        </a:spcAft>
                      </a:pPr>
                      <a:r>
                        <a:rPr lang="en-US" sz="1000" b="0" i="0" u="none" strike="noStrike" dirty="0">
                          <a:solidFill>
                            <a:srgbClr val="000000"/>
                          </a:solidFill>
                          <a:effectLst/>
                          <a:latin typeface="Cambria" panose="02040503050406030204" pitchFamily="18" charset="0"/>
                        </a:rPr>
                        <a:t>Management of the </a:t>
                      </a:r>
                      <a:r>
                        <a:rPr lang="en-US" sz="1000" b="0" i="0" u="none" strike="noStrike" dirty="0" smtClean="0">
                          <a:solidFill>
                            <a:srgbClr val="000000"/>
                          </a:solidFill>
                          <a:effectLst/>
                          <a:latin typeface="Cambria" panose="02040503050406030204" pitchFamily="18" charset="0"/>
                        </a:rPr>
                        <a:t>employees.</a:t>
                      </a: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9525" cap="flat" cmpd="sng" algn="ctr">
                      <a:solidFill>
                        <a:srgbClr val="000000"/>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FFFFF"/>
                    </a:solidFill>
                  </a:tcPr>
                </a:tc>
                <a:tc rowSpan="3" hMerge="1">
                  <a:txBody>
                    <a:bodyPr/>
                    <a:lstStyle/>
                    <a:p>
                      <a:endParaRPr lang="en-US"/>
                    </a:p>
                  </a:txBody>
                  <a:tcPr/>
                </a:tc>
                <a:tc rowSpan="3" hMerge="1">
                  <a:txBody>
                    <a:bodyPr/>
                    <a:lstStyle/>
                    <a:p>
                      <a:endParaRPr lang="en-US"/>
                    </a:p>
                  </a:txBody>
                  <a:tcPr/>
                </a:tc>
                <a:tc rowSpan="3" hMerge="1">
                  <a:txBody>
                    <a:bodyPr/>
                    <a:lstStyle/>
                    <a:p>
                      <a:endParaRPr lang="en-US"/>
                    </a:p>
                  </a:txBody>
                  <a:tcPr/>
                </a:tc>
                <a:tc gridSpan="2">
                  <a:txBody>
                    <a:bodyPr/>
                    <a:lstStyle/>
                    <a:p>
                      <a:pPr rtl="0" fontAlgn="t">
                        <a:spcBef>
                          <a:spcPts val="0"/>
                        </a:spcBef>
                        <a:spcAft>
                          <a:spcPts val="0"/>
                        </a:spcAft>
                      </a:pPr>
                      <a:r>
                        <a:rPr lang="en-US" sz="1000" b="0" i="0" u="none" strike="noStrike" dirty="0">
                          <a:solidFill>
                            <a:srgbClr val="000000"/>
                          </a:solidFill>
                          <a:effectLst/>
                          <a:latin typeface="Cambria" panose="02040503050406030204" pitchFamily="18" charset="0"/>
                        </a:rPr>
                        <a:t>We provide </a:t>
                      </a:r>
                      <a:r>
                        <a:rPr lang="en-US" sz="1000" b="0" i="0" u="none" strike="noStrike" dirty="0" smtClean="0">
                          <a:solidFill>
                            <a:srgbClr val="000000"/>
                          </a:solidFill>
                          <a:effectLst/>
                          <a:latin typeface="Cambria" panose="02040503050406030204" pitchFamily="18" charset="0"/>
                        </a:rPr>
                        <a:t>services </a:t>
                      </a:r>
                      <a:r>
                        <a:rPr lang="en-US" sz="1000" b="0" i="0" u="none" strike="noStrike" dirty="0">
                          <a:solidFill>
                            <a:srgbClr val="000000"/>
                          </a:solidFill>
                          <a:effectLst/>
                          <a:latin typeface="Cambria" panose="02040503050406030204" pitchFamily="18" charset="0"/>
                        </a:rPr>
                        <a:t>for the customer and create products directly for use by the customers. The customers must initially share </a:t>
                      </a:r>
                      <a:r>
                        <a:rPr lang="en-US" sz="1000" b="0" i="0" u="none" strike="noStrike" dirty="0" smtClean="0">
                          <a:solidFill>
                            <a:srgbClr val="000000"/>
                          </a:solidFill>
                          <a:effectLst/>
                          <a:latin typeface="Cambria" panose="02040503050406030204" pitchFamily="18" charset="0"/>
                        </a:rPr>
                        <a:t>their</a:t>
                      </a:r>
                      <a:r>
                        <a:rPr lang="en-US" sz="1000" b="0" i="0" u="none" strike="noStrike" baseline="0" dirty="0" smtClean="0">
                          <a:solidFill>
                            <a:srgbClr val="000000"/>
                          </a:solidFill>
                          <a:effectLst/>
                          <a:latin typeface="Cambria" panose="02040503050406030204" pitchFamily="18" charset="0"/>
                        </a:rPr>
                        <a:t> needs </a:t>
                      </a:r>
                      <a:r>
                        <a:rPr lang="en-US" sz="1000" b="0" i="0" u="none" strike="noStrike" dirty="0" smtClean="0">
                          <a:solidFill>
                            <a:srgbClr val="000000"/>
                          </a:solidFill>
                          <a:effectLst/>
                          <a:latin typeface="Cambria" panose="02040503050406030204" pitchFamily="18" charset="0"/>
                        </a:rPr>
                        <a:t>in order</a:t>
                      </a:r>
                      <a:r>
                        <a:rPr lang="en-US" sz="1000" b="0" i="0" u="none" strike="noStrike" baseline="0" dirty="0" smtClean="0">
                          <a:solidFill>
                            <a:srgbClr val="000000"/>
                          </a:solidFill>
                          <a:effectLst/>
                          <a:latin typeface="Cambria" panose="02040503050406030204" pitchFamily="18" charset="0"/>
                        </a:rPr>
                        <a:t> to make it useable by them.</a:t>
                      </a:r>
                      <a:endParaRPr lang="en-US" sz="1000" dirty="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9525" cap="flat" cmpd="sng" algn="ctr">
                      <a:solidFill>
                        <a:srgbClr val="000000"/>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FFFFF"/>
                    </a:solidFill>
                  </a:tcPr>
                </a:tc>
                <a:tc hMerge="1">
                  <a:txBody>
                    <a:bodyPr/>
                    <a:lstStyle/>
                    <a:p>
                      <a:endParaRPr lang="en-US"/>
                    </a:p>
                  </a:txBody>
                  <a:tcPr/>
                </a:tc>
                <a:tc rowSpan="3" gridSpan="3">
                  <a:txBody>
                    <a:bodyPr/>
                    <a:lstStyle/>
                    <a:p>
                      <a:pPr rtl="0" fontAlgn="t">
                        <a:spcBef>
                          <a:spcPts val="0"/>
                        </a:spcBef>
                        <a:spcAft>
                          <a:spcPts val="0"/>
                        </a:spcAft>
                      </a:pPr>
                      <a:r>
                        <a:rPr lang="en-US" sz="1000" b="0" i="0" u="none" strike="noStrike" dirty="0">
                          <a:solidFill>
                            <a:srgbClr val="000000"/>
                          </a:solidFill>
                          <a:effectLst/>
                          <a:latin typeface="Cambria" panose="02040503050406030204" pitchFamily="18" charset="0"/>
                        </a:rPr>
                        <a:t>Our customers are mostly </a:t>
                      </a:r>
                      <a:r>
                        <a:rPr lang="en-US" sz="1000" b="0" i="0" u="none" strike="noStrike" dirty="0" smtClean="0">
                          <a:solidFill>
                            <a:srgbClr val="000000"/>
                          </a:solidFill>
                          <a:effectLst/>
                          <a:latin typeface="Cambria" panose="02040503050406030204" pitchFamily="18" charset="0"/>
                        </a:rPr>
                        <a:t>common people who wants</a:t>
                      </a:r>
                      <a:r>
                        <a:rPr lang="en-US" sz="1000" b="0" i="0" u="none" strike="noStrike" baseline="0" dirty="0" smtClean="0">
                          <a:solidFill>
                            <a:srgbClr val="000000"/>
                          </a:solidFill>
                          <a:effectLst/>
                          <a:latin typeface="Cambria" panose="02040503050406030204" pitchFamily="18" charset="0"/>
                        </a:rPr>
                        <a:t> to have a comfortable multi purpose wheel chair</a:t>
                      </a:r>
                      <a:r>
                        <a:rPr lang="en-US" sz="1000" b="0" i="0" u="none" strike="noStrike" dirty="0" smtClean="0">
                          <a:solidFill>
                            <a:srgbClr val="000000"/>
                          </a:solidFill>
                          <a:effectLst/>
                          <a:latin typeface="Cambria" panose="02040503050406030204" pitchFamily="18" charset="0"/>
                        </a:rPr>
                        <a:t>. </a:t>
                      </a:r>
                      <a:r>
                        <a:rPr lang="en-US" sz="1000" b="0" i="0" u="none" strike="noStrike" dirty="0">
                          <a:solidFill>
                            <a:srgbClr val="000000"/>
                          </a:solidFill>
                          <a:effectLst/>
                          <a:latin typeface="Cambria" panose="02040503050406030204" pitchFamily="18" charset="0"/>
                        </a:rPr>
                        <a:t>The product will be almost exclusively available to </a:t>
                      </a:r>
                      <a:r>
                        <a:rPr lang="en-US" sz="1000" b="0" i="0" u="none" strike="noStrike" dirty="0" smtClean="0">
                          <a:solidFill>
                            <a:srgbClr val="000000"/>
                          </a:solidFill>
                          <a:effectLst/>
                          <a:latin typeface="Cambria" panose="02040503050406030204" pitchFamily="18" charset="0"/>
                        </a:rPr>
                        <a:t> common</a:t>
                      </a:r>
                      <a:r>
                        <a:rPr lang="en-US" sz="1000" b="0" i="0" u="none" strike="noStrike" baseline="0" dirty="0" smtClean="0">
                          <a:solidFill>
                            <a:srgbClr val="000000"/>
                          </a:solidFill>
                          <a:effectLst/>
                          <a:latin typeface="Cambria" panose="02040503050406030204" pitchFamily="18" charset="0"/>
                        </a:rPr>
                        <a:t> people, and </a:t>
                      </a:r>
                      <a:r>
                        <a:rPr lang="en-US" sz="1000" b="0" i="0" u="none" strike="noStrike" dirty="0" smtClean="0">
                          <a:solidFill>
                            <a:srgbClr val="000000"/>
                          </a:solidFill>
                          <a:effectLst/>
                          <a:latin typeface="Cambria" panose="02040503050406030204" pitchFamily="18" charset="0"/>
                        </a:rPr>
                        <a:t>government </a:t>
                      </a:r>
                      <a:r>
                        <a:rPr lang="en-US" sz="1000" b="0" i="0" u="none" strike="noStrike" dirty="0">
                          <a:solidFill>
                            <a:srgbClr val="000000"/>
                          </a:solidFill>
                          <a:effectLst/>
                          <a:latin typeface="Cambria" panose="02040503050406030204" pitchFamily="18" charset="0"/>
                        </a:rPr>
                        <a:t>enterprises</a:t>
                      </a:r>
                      <a:r>
                        <a:rPr lang="en-US" sz="1000" b="0" i="0" u="none" strike="noStrike" dirty="0" smtClean="0">
                          <a:solidFill>
                            <a:srgbClr val="000000"/>
                          </a:solidFill>
                          <a:effectLst/>
                          <a:latin typeface="Cambria" panose="02040503050406030204" pitchFamily="18" charset="0"/>
                        </a:rPr>
                        <a:t>. </a:t>
                      </a:r>
                      <a:endParaRPr lang="en-US" sz="1000" dirty="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c rowSpan="3" hMerge="1">
                  <a:txBody>
                    <a:bodyPr/>
                    <a:lstStyle/>
                    <a:p>
                      <a:endParaRPr lang="en-US"/>
                    </a:p>
                  </a:txBody>
                  <a:tcPr/>
                </a:tc>
                <a:tc rowSpan="3" hMerge="1">
                  <a:txBody>
                    <a:bodyPr/>
                    <a:lstStyle/>
                    <a:p>
                      <a:endParaRPr lang="en-US"/>
                    </a:p>
                  </a:txBody>
                  <a:tcPr/>
                </a:tc>
                <a:extLst>
                  <a:ext uri="{0D108BD9-81ED-4DB2-BD59-A6C34878D82A}">
                    <a16:rowId xmlns:a16="http://schemas.microsoft.com/office/drawing/2014/main" val="983623141"/>
                  </a:ext>
                </a:extLst>
              </a:tr>
              <a:tr h="191426">
                <a:tc vMerge="1">
                  <a:txBody>
                    <a:bodyPr/>
                    <a:lstStyle/>
                    <a:p>
                      <a:endParaRPr lang="en-US"/>
                    </a:p>
                  </a:txBody>
                  <a:tcPr/>
                </a:tc>
                <a:tc gridSpan="2">
                  <a:txBody>
                    <a:bodyPr/>
                    <a:lstStyle/>
                    <a:p>
                      <a:pPr rtl="0" fontAlgn="t">
                        <a:spcBef>
                          <a:spcPts val="0"/>
                        </a:spcBef>
                        <a:spcAft>
                          <a:spcPts val="0"/>
                        </a:spcAft>
                      </a:pPr>
                      <a:r>
                        <a:rPr lang="en-US" sz="1000" b="1" i="0" u="none" strike="noStrike">
                          <a:solidFill>
                            <a:srgbClr val="000000"/>
                          </a:solidFill>
                          <a:effectLst/>
                          <a:latin typeface="Arial" panose="020B0604020202020204" pitchFamily="34" charset="0"/>
                        </a:rPr>
                        <a:t>Key Resources</a:t>
                      </a:r>
                      <a:endParaRPr lang="en-US" sz="100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rtl="0" fontAlgn="t">
                        <a:spcBef>
                          <a:spcPts val="0"/>
                        </a:spcBef>
                        <a:spcAft>
                          <a:spcPts val="0"/>
                        </a:spcAft>
                      </a:pPr>
                      <a:r>
                        <a:rPr lang="en-US" sz="1000" b="1" i="0" u="none" strike="noStrike">
                          <a:solidFill>
                            <a:srgbClr val="000000"/>
                          </a:solidFill>
                          <a:effectLst/>
                          <a:latin typeface="Arial" panose="020B0604020202020204" pitchFamily="34" charset="0"/>
                        </a:rPr>
                        <a:t>Channels</a:t>
                      </a:r>
                      <a:endParaRPr lang="en-US" sz="100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955431349"/>
                  </a:ext>
                </a:extLst>
              </a:tr>
              <a:tr h="850845">
                <a:tc vMerge="1">
                  <a:txBody>
                    <a:bodyPr/>
                    <a:lstStyle/>
                    <a:p>
                      <a:endParaRPr lang="en-US"/>
                    </a:p>
                  </a:txBody>
                  <a:tcPr/>
                </a:tc>
                <a:tc gridSpan="2">
                  <a:txBody>
                    <a:bodyPr/>
                    <a:lstStyle/>
                    <a:p>
                      <a:r>
                        <a:rPr lang="en-US" sz="1000" dirty="0" smtClean="0"/>
                        <a:t>2*Motors, 2* wheels, Arduino motor drive, gait shield, starter shield,</a:t>
                      </a:r>
                      <a:r>
                        <a:rPr lang="en-US" sz="1000" baseline="0" dirty="0" smtClean="0"/>
                        <a:t> </a:t>
                      </a:r>
                      <a:r>
                        <a:rPr lang="en-US" sz="1000" dirty="0" smtClean="0"/>
                        <a:t>2*batteries,</a:t>
                      </a:r>
                      <a:r>
                        <a:rPr lang="en-US" sz="1000" baseline="0" dirty="0" smtClean="0"/>
                        <a:t> </a:t>
                      </a:r>
                      <a:r>
                        <a:rPr lang="en-US" sz="1000" dirty="0" smtClean="0"/>
                        <a:t>Accelerometer</a:t>
                      </a:r>
                    </a:p>
                    <a:p>
                      <a:r>
                        <a:rPr lang="en-US" sz="1000" dirty="0" smtClean="0"/>
                        <a:t>, 2* servo motors,</a:t>
                      </a:r>
                      <a:r>
                        <a:rPr lang="en-US" sz="1000" baseline="0" dirty="0" smtClean="0"/>
                        <a:t> </a:t>
                      </a:r>
                      <a:r>
                        <a:rPr lang="en-US" sz="1000" dirty="0" smtClean="0"/>
                        <a:t>Ultrasonic sensor,</a:t>
                      </a:r>
                      <a:r>
                        <a:rPr lang="en-US" sz="1000" baseline="0" dirty="0" smtClean="0"/>
                        <a:t> </a:t>
                      </a:r>
                      <a:r>
                        <a:rPr lang="en-US" sz="1000" dirty="0" smtClean="0"/>
                        <a:t>LCD Screen,</a:t>
                      </a:r>
                    </a:p>
                    <a:p>
                      <a:r>
                        <a:rPr lang="en-US" sz="1000" dirty="0" smtClean="0"/>
                        <a:t>Chassis and</a:t>
                      </a:r>
                      <a:r>
                        <a:rPr lang="en-US" sz="1000" baseline="0" dirty="0" smtClean="0"/>
                        <a:t> </a:t>
                      </a:r>
                      <a:r>
                        <a:rPr lang="en-US" sz="1000" dirty="0" smtClean="0"/>
                        <a:t>clamps.</a:t>
                      </a: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9525" cap="flat" cmpd="sng" algn="ctr">
                      <a:solidFill>
                        <a:srgbClr val="000000"/>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FFFFF"/>
                    </a:solidFill>
                  </a:tcPr>
                </a:tc>
                <a:tc h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rtl="0" fontAlgn="t">
                        <a:spcBef>
                          <a:spcPts val="0"/>
                        </a:spcBef>
                        <a:spcAft>
                          <a:spcPts val="0"/>
                        </a:spcAft>
                      </a:pPr>
                      <a:r>
                        <a:rPr lang="en-US" sz="1000" b="0" i="0" u="none" strike="noStrike" dirty="0">
                          <a:solidFill>
                            <a:srgbClr val="000000"/>
                          </a:solidFill>
                          <a:effectLst/>
                          <a:latin typeface="Cambria" panose="02040503050406030204" pitchFamily="18" charset="0"/>
                        </a:rPr>
                        <a:t>The items are transported through land vehicles mostly trucks as the product is not bulky and is lightweight. The coverage of market of this product will be limited and hence land transportation will be sufficient</a:t>
                      </a:r>
                      <a:endParaRPr lang="en-US" sz="1000" dirty="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417663572"/>
                  </a:ext>
                </a:extLst>
              </a:tr>
              <a:tr h="191426">
                <a:tc gridSpan="5">
                  <a:txBody>
                    <a:bodyPr/>
                    <a:lstStyle/>
                    <a:p>
                      <a:pPr rtl="0" fontAlgn="t">
                        <a:spcBef>
                          <a:spcPts val="0"/>
                        </a:spcBef>
                        <a:spcAft>
                          <a:spcPts val="0"/>
                        </a:spcAft>
                      </a:pPr>
                      <a:r>
                        <a:rPr lang="en-US" sz="1000" b="1" i="0" u="none" strike="noStrike">
                          <a:solidFill>
                            <a:srgbClr val="000000"/>
                          </a:solidFill>
                          <a:effectLst/>
                          <a:latin typeface="Arial" panose="020B0604020202020204" pitchFamily="34" charset="0"/>
                        </a:rPr>
                        <a:t>Cost Structure</a:t>
                      </a:r>
                      <a:endParaRPr lang="en-US" sz="100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12697" cap="flat" cmpd="sng" algn="ctr">
                      <a:solidFill>
                        <a:srgbClr val="F2F2F2"/>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rtl="0" fontAlgn="t">
                        <a:spcBef>
                          <a:spcPts val="0"/>
                        </a:spcBef>
                        <a:spcAft>
                          <a:spcPts val="0"/>
                        </a:spcAft>
                      </a:pPr>
                      <a:r>
                        <a:rPr lang="en-US" sz="1000" b="1" i="0" u="none" strike="noStrike">
                          <a:solidFill>
                            <a:srgbClr val="000000"/>
                          </a:solidFill>
                          <a:effectLst/>
                          <a:latin typeface="Arial" panose="020B0604020202020204" pitchFamily="34" charset="0"/>
                        </a:rPr>
                        <a:t>Revenue Streams</a:t>
                      </a:r>
                      <a:endParaRPr lang="en-US" sz="100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40671855"/>
                  </a:ext>
                </a:extLst>
              </a:tr>
              <a:tr h="1304628">
                <a:tc gridSpan="5">
                  <a:txBody>
                    <a:bodyPr/>
                    <a:lstStyle/>
                    <a:p>
                      <a:pPr rtl="0" fontAlgn="t">
                        <a:spcBef>
                          <a:spcPts val="0"/>
                        </a:spcBef>
                        <a:spcAft>
                          <a:spcPts val="0"/>
                        </a:spcAft>
                      </a:pPr>
                      <a:r>
                        <a:rPr lang="en-US" sz="1000" b="0" i="0" u="none" strike="noStrike" dirty="0" smtClean="0">
                          <a:solidFill>
                            <a:srgbClr val="000000"/>
                          </a:solidFill>
                          <a:effectLst/>
                          <a:latin typeface="Cambria" panose="02040503050406030204" pitchFamily="18" charset="0"/>
                        </a:rPr>
                        <a:t>Wheel</a:t>
                      </a:r>
                      <a:r>
                        <a:rPr lang="en-US" sz="1000" b="0" i="0" u="none" strike="noStrike" baseline="0" dirty="0" smtClean="0">
                          <a:solidFill>
                            <a:srgbClr val="000000"/>
                          </a:solidFill>
                          <a:effectLst/>
                          <a:latin typeface="Cambria" panose="02040503050406030204" pitchFamily="18" charset="0"/>
                        </a:rPr>
                        <a:t> chair</a:t>
                      </a:r>
                      <a:r>
                        <a:rPr lang="en-US" sz="1000" b="0" i="0" u="none" strike="noStrike" dirty="0" smtClean="0">
                          <a:solidFill>
                            <a:srgbClr val="000000"/>
                          </a:solidFill>
                          <a:effectLst/>
                          <a:latin typeface="Cambria" panose="02040503050406030204" pitchFamily="18" charset="0"/>
                        </a:rPr>
                        <a:t>: 12,000rs</a:t>
                      </a:r>
                    </a:p>
                    <a:p>
                      <a:pPr rtl="0" fontAlgn="t">
                        <a:spcBef>
                          <a:spcPts val="0"/>
                        </a:spcBef>
                        <a:spcAft>
                          <a:spcPts val="0"/>
                        </a:spcAft>
                      </a:pPr>
                      <a:r>
                        <a:rPr lang="en-US" sz="1000" b="0" i="0" u="none" strike="noStrike" dirty="0" smtClean="0">
                          <a:solidFill>
                            <a:srgbClr val="000000"/>
                          </a:solidFill>
                          <a:effectLst/>
                          <a:latin typeface="Cambria" panose="02040503050406030204" pitchFamily="18" charset="0"/>
                        </a:rPr>
                        <a:t>set </a:t>
                      </a:r>
                      <a:r>
                        <a:rPr lang="en-US" sz="1000" b="0" i="0" u="none" strike="noStrike" dirty="0">
                          <a:solidFill>
                            <a:srgbClr val="000000"/>
                          </a:solidFill>
                          <a:effectLst/>
                          <a:latin typeface="Cambria" panose="02040503050406030204" pitchFamily="18" charset="0"/>
                        </a:rPr>
                        <a:t>up cost: </a:t>
                      </a:r>
                      <a:r>
                        <a:rPr lang="en-US" sz="1000" b="0" i="0" u="none" strike="noStrike" dirty="0" smtClean="0">
                          <a:solidFill>
                            <a:srgbClr val="000000"/>
                          </a:solidFill>
                          <a:effectLst/>
                          <a:latin typeface="Cambria" panose="02040503050406030204" pitchFamily="18" charset="0"/>
                        </a:rPr>
                        <a:t>2,000rs</a:t>
                      </a:r>
                      <a:r>
                        <a:rPr lang="en-US" sz="1000" b="0" i="0" u="none" strike="noStrike" dirty="0">
                          <a:solidFill>
                            <a:srgbClr val="000000"/>
                          </a:solidFill>
                          <a:effectLst/>
                          <a:latin typeface="Cambria" panose="02040503050406030204" pitchFamily="18" charset="0"/>
                        </a:rPr>
                        <a:t> </a:t>
                      </a:r>
                      <a:endParaRPr lang="en-US" sz="1000" dirty="0">
                        <a:effectLst/>
                      </a:endParaRPr>
                    </a:p>
                    <a:p>
                      <a:pPr rtl="0" fontAlgn="t">
                        <a:spcBef>
                          <a:spcPts val="0"/>
                        </a:spcBef>
                        <a:spcAft>
                          <a:spcPts val="0"/>
                        </a:spcAft>
                      </a:pPr>
                      <a:r>
                        <a:rPr lang="en-US" sz="1000" b="0" i="0" u="none" strike="noStrike" dirty="0" err="1">
                          <a:solidFill>
                            <a:srgbClr val="000000"/>
                          </a:solidFill>
                          <a:effectLst/>
                          <a:latin typeface="Cambria" panose="02040503050406030204" pitchFamily="18" charset="0"/>
                        </a:rPr>
                        <a:t>Labour</a:t>
                      </a:r>
                      <a:r>
                        <a:rPr lang="en-US" sz="1000" b="0" i="0" u="none" strike="noStrike" dirty="0">
                          <a:solidFill>
                            <a:srgbClr val="000000"/>
                          </a:solidFill>
                          <a:effectLst/>
                          <a:latin typeface="Cambria" panose="02040503050406030204" pitchFamily="18" charset="0"/>
                        </a:rPr>
                        <a:t>, Transportation and set up </a:t>
                      </a:r>
                      <a:r>
                        <a:rPr lang="en-US" sz="1000" b="0" i="0" u="none" strike="noStrike" dirty="0" smtClean="0">
                          <a:solidFill>
                            <a:srgbClr val="000000"/>
                          </a:solidFill>
                          <a:effectLst/>
                          <a:latin typeface="Cambria" panose="02040503050406030204" pitchFamily="18" charset="0"/>
                        </a:rPr>
                        <a:t>charges:15,000rs</a:t>
                      </a:r>
                      <a:endParaRPr lang="en-US" sz="1000" dirty="0">
                        <a:effectLst/>
                      </a:endParaRPr>
                    </a:p>
                    <a:p>
                      <a:pPr rtl="0" fontAlgn="t">
                        <a:spcBef>
                          <a:spcPts val="0"/>
                        </a:spcBef>
                        <a:spcAft>
                          <a:spcPts val="0"/>
                        </a:spcAft>
                      </a:pPr>
                      <a:r>
                        <a:rPr lang="en-US" sz="1000" b="0" i="0" u="none" strike="noStrike" dirty="0">
                          <a:solidFill>
                            <a:srgbClr val="000000"/>
                          </a:solidFill>
                          <a:effectLst/>
                          <a:latin typeface="Cambria" panose="02040503050406030204" pitchFamily="18" charset="0"/>
                        </a:rPr>
                        <a:t>(The base charge for the product includes the package of </a:t>
                      </a:r>
                      <a:r>
                        <a:rPr lang="en-US" sz="1000" b="0" i="0" u="none" strike="noStrike" dirty="0" smtClean="0">
                          <a:solidFill>
                            <a:srgbClr val="000000"/>
                          </a:solidFill>
                          <a:effectLst/>
                          <a:latin typeface="Cambria" panose="02040503050406030204" pitchFamily="18" charset="0"/>
                        </a:rPr>
                        <a:t>qc</a:t>
                      </a:r>
                      <a:r>
                        <a:rPr lang="en-US" sz="1000" b="0" i="0" u="none" strike="noStrike" baseline="0" dirty="0" smtClean="0">
                          <a:solidFill>
                            <a:srgbClr val="000000"/>
                          </a:solidFill>
                          <a:effectLst/>
                          <a:latin typeface="Cambria" panose="02040503050406030204" pitchFamily="18" charset="0"/>
                        </a:rPr>
                        <a:t> verified wheel chair with all the items</a:t>
                      </a:r>
                      <a:r>
                        <a:rPr lang="en-US" sz="1000" b="0" i="0" u="none" strike="noStrike" dirty="0" smtClean="0">
                          <a:solidFill>
                            <a:srgbClr val="000000"/>
                          </a:solidFill>
                          <a:effectLst/>
                          <a:latin typeface="Cambria" panose="02040503050406030204" pitchFamily="18" charset="0"/>
                        </a:rPr>
                        <a:t>, transportation </a:t>
                      </a:r>
                      <a:r>
                        <a:rPr lang="en-US" sz="1000" b="0" i="0" u="none" strike="noStrike" dirty="0">
                          <a:solidFill>
                            <a:srgbClr val="000000"/>
                          </a:solidFill>
                          <a:effectLst/>
                          <a:latin typeface="Cambria" panose="02040503050406030204" pitchFamily="18" charset="0"/>
                        </a:rPr>
                        <a:t>and the set up </a:t>
                      </a:r>
                      <a:r>
                        <a:rPr lang="en-US" sz="1000" b="0" i="0" u="none" strike="noStrike" dirty="0" smtClean="0">
                          <a:solidFill>
                            <a:srgbClr val="000000"/>
                          </a:solidFill>
                          <a:effectLst/>
                          <a:latin typeface="Cambria" panose="02040503050406030204" pitchFamily="18" charset="0"/>
                        </a:rPr>
                        <a:t>charge are included. </a:t>
                      </a:r>
                      <a:r>
                        <a:rPr lang="en-US" sz="1000" b="0" i="0" u="none" strike="noStrike" dirty="0">
                          <a:solidFill>
                            <a:srgbClr val="000000"/>
                          </a:solidFill>
                          <a:effectLst/>
                          <a:latin typeface="Cambria" panose="02040503050406030204" pitchFamily="18" charset="0"/>
                        </a:rPr>
                        <a:t>This price comes to the estimated amount of </a:t>
                      </a:r>
                      <a:r>
                        <a:rPr lang="en-US" sz="1000" b="0" i="0" u="none" strike="noStrike" dirty="0" smtClean="0">
                          <a:solidFill>
                            <a:srgbClr val="000000"/>
                          </a:solidFill>
                          <a:effectLst/>
                          <a:latin typeface="Cambria" panose="02040503050406030204" pitchFamily="18" charset="0"/>
                        </a:rPr>
                        <a:t>15,000rs</a:t>
                      </a:r>
                      <a:r>
                        <a:rPr lang="en-US" sz="1000" b="0" i="0" u="none" strike="noStrike" dirty="0">
                          <a:solidFill>
                            <a:srgbClr val="000000"/>
                          </a:solidFill>
                          <a:effectLst/>
                          <a:latin typeface="Cambria" panose="02040503050406030204" pitchFamily="18" charset="0"/>
                        </a:rPr>
                        <a:t>. This is the starting price and additional </a:t>
                      </a:r>
                      <a:r>
                        <a:rPr lang="en-US" sz="1000" b="0" i="0" u="none" strike="noStrike" dirty="0" smtClean="0">
                          <a:solidFill>
                            <a:srgbClr val="000000"/>
                          </a:solidFill>
                          <a:effectLst/>
                          <a:latin typeface="Cambria" panose="02040503050406030204" pitchFamily="18" charset="0"/>
                        </a:rPr>
                        <a:t>features can </a:t>
                      </a:r>
                      <a:r>
                        <a:rPr lang="en-US" sz="1000" b="0" i="0" u="none" strike="noStrike" dirty="0">
                          <a:solidFill>
                            <a:srgbClr val="000000"/>
                          </a:solidFill>
                          <a:effectLst/>
                          <a:latin typeface="Cambria" panose="02040503050406030204" pitchFamily="18" charset="0"/>
                        </a:rPr>
                        <a:t>be </a:t>
                      </a:r>
                      <a:r>
                        <a:rPr lang="en-US" sz="1000" b="0" i="0" u="none" strike="noStrike" dirty="0" smtClean="0">
                          <a:solidFill>
                            <a:srgbClr val="000000"/>
                          </a:solidFill>
                          <a:effectLst/>
                          <a:latin typeface="Cambria" panose="02040503050406030204" pitchFamily="18" charset="0"/>
                        </a:rPr>
                        <a:t>added</a:t>
                      </a:r>
                      <a:r>
                        <a:rPr lang="en-US" sz="1000" b="0" i="0" u="none" strike="noStrike" baseline="0" dirty="0" smtClean="0">
                          <a:solidFill>
                            <a:srgbClr val="000000"/>
                          </a:solidFill>
                          <a:effectLst/>
                          <a:latin typeface="Cambria" panose="02040503050406030204" pitchFamily="18" charset="0"/>
                        </a:rPr>
                        <a:t>.</a:t>
                      </a:r>
                      <a:r>
                        <a:rPr lang="en-US" sz="1000" b="0" i="0" u="none" strike="noStrike" dirty="0" smtClean="0">
                          <a:solidFill>
                            <a:srgbClr val="000000"/>
                          </a:solidFill>
                          <a:effectLst/>
                          <a:latin typeface="Cambria" panose="02040503050406030204" pitchFamily="18" charset="0"/>
                        </a:rPr>
                        <a:t>)</a:t>
                      </a:r>
                      <a:endParaRPr lang="en-US" sz="1000" dirty="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9525" cap="flat" cmpd="sng" algn="ctr">
                      <a:solidFill>
                        <a:srgbClr val="000000"/>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rtl="0" fontAlgn="t">
                        <a:spcBef>
                          <a:spcPts val="0"/>
                        </a:spcBef>
                        <a:spcAft>
                          <a:spcPts val="0"/>
                        </a:spcAft>
                      </a:pPr>
                      <a:r>
                        <a:rPr lang="en-US" sz="1000" b="0" i="0" u="none" strike="noStrike" dirty="0">
                          <a:solidFill>
                            <a:srgbClr val="000000"/>
                          </a:solidFill>
                          <a:effectLst/>
                          <a:latin typeface="Cambria" panose="02040503050406030204" pitchFamily="18" charset="0"/>
                        </a:rPr>
                        <a:t>The total cost of the product including the </a:t>
                      </a:r>
                      <a:r>
                        <a:rPr lang="en-US" sz="1000" b="0" i="0" u="none" strike="noStrike" dirty="0" smtClean="0">
                          <a:solidFill>
                            <a:srgbClr val="000000"/>
                          </a:solidFill>
                          <a:effectLst/>
                          <a:latin typeface="Cambria" panose="02040503050406030204" pitchFamily="18" charset="0"/>
                        </a:rPr>
                        <a:t>installation is </a:t>
                      </a:r>
                      <a:r>
                        <a:rPr lang="en-US" sz="1000" b="0" i="0" u="none" strike="noStrike" dirty="0">
                          <a:solidFill>
                            <a:srgbClr val="000000"/>
                          </a:solidFill>
                          <a:effectLst/>
                          <a:latin typeface="Cambria" panose="02040503050406030204" pitchFamily="18" charset="0"/>
                        </a:rPr>
                        <a:t>estimated to be about  </a:t>
                      </a:r>
                      <a:r>
                        <a:rPr lang="en-US" sz="1000" b="0" i="0" u="none" strike="noStrike" dirty="0" smtClean="0">
                          <a:solidFill>
                            <a:srgbClr val="000000"/>
                          </a:solidFill>
                          <a:effectLst/>
                          <a:latin typeface="Cambria" panose="02040503050406030204" pitchFamily="18" charset="0"/>
                        </a:rPr>
                        <a:t>15,000rs</a:t>
                      </a:r>
                      <a:endParaRPr lang="en-US" sz="1000" dirty="0">
                        <a:effectLst/>
                      </a:endParaRPr>
                    </a:p>
                    <a:p>
                      <a:pPr rtl="0" fontAlgn="t">
                        <a:spcBef>
                          <a:spcPts val="0"/>
                        </a:spcBef>
                        <a:spcAft>
                          <a:spcPts val="0"/>
                        </a:spcAft>
                      </a:pPr>
                      <a:r>
                        <a:rPr lang="en-US" sz="1000" b="0" i="0" u="none" strike="noStrike" dirty="0">
                          <a:solidFill>
                            <a:srgbClr val="000000"/>
                          </a:solidFill>
                          <a:effectLst/>
                          <a:latin typeface="Cambria" panose="02040503050406030204" pitchFamily="18" charset="0"/>
                        </a:rPr>
                        <a:t>The company earns a  profit of </a:t>
                      </a:r>
                      <a:r>
                        <a:rPr lang="en-US" sz="1000" b="0" i="0" u="none" strike="noStrike" dirty="0" smtClean="0">
                          <a:solidFill>
                            <a:srgbClr val="000000"/>
                          </a:solidFill>
                          <a:effectLst/>
                          <a:latin typeface="Cambria" panose="02040503050406030204" pitchFamily="18" charset="0"/>
                        </a:rPr>
                        <a:t>1,000rs </a:t>
                      </a:r>
                      <a:r>
                        <a:rPr lang="en-US" sz="1000" b="0" i="0" u="none" strike="noStrike" dirty="0">
                          <a:solidFill>
                            <a:srgbClr val="000000"/>
                          </a:solidFill>
                          <a:effectLst/>
                          <a:latin typeface="Cambria" panose="02040503050406030204" pitchFamily="18" charset="0"/>
                        </a:rPr>
                        <a:t>per unit product sold. The details of cost estimation is given in the following slides.(The rate for each installation may </a:t>
                      </a:r>
                      <a:r>
                        <a:rPr lang="en-US" sz="1000" b="0" i="0" u="none" strike="noStrike" dirty="0" smtClean="0">
                          <a:solidFill>
                            <a:srgbClr val="000000"/>
                          </a:solidFill>
                          <a:effectLst/>
                          <a:latin typeface="Cambria" panose="02040503050406030204" pitchFamily="18" charset="0"/>
                        </a:rPr>
                        <a:t>vary as requirement </a:t>
                      </a:r>
                      <a:r>
                        <a:rPr lang="en-US" sz="1000" b="0" i="0" u="none" strike="noStrike" dirty="0">
                          <a:solidFill>
                            <a:srgbClr val="000000"/>
                          </a:solidFill>
                          <a:effectLst/>
                          <a:latin typeface="Cambria" panose="02040503050406030204" pitchFamily="18" charset="0"/>
                        </a:rPr>
                        <a:t>will be different for each </a:t>
                      </a:r>
                      <a:r>
                        <a:rPr lang="en-US" sz="1000" b="0" i="0" u="none" strike="noStrike" dirty="0" smtClean="0">
                          <a:solidFill>
                            <a:srgbClr val="000000"/>
                          </a:solidFill>
                          <a:effectLst/>
                          <a:latin typeface="Cambria" panose="02040503050406030204" pitchFamily="18" charset="0"/>
                        </a:rPr>
                        <a:t>customer). </a:t>
                      </a:r>
                      <a:r>
                        <a:rPr lang="en-US" sz="1000" b="0" i="0" u="none" strike="noStrike" dirty="0">
                          <a:solidFill>
                            <a:srgbClr val="000000"/>
                          </a:solidFill>
                          <a:effectLst/>
                          <a:latin typeface="Cambria" panose="02040503050406030204" pitchFamily="18" charset="0"/>
                        </a:rPr>
                        <a:t>An initial payment has to be given to the company via bank in order to order the necessary equipment. The initial fee  decided will e based off of the total </a:t>
                      </a:r>
                      <a:r>
                        <a:rPr lang="en-US" sz="1000" b="0" i="0" u="none" strike="noStrike" dirty="0" smtClean="0">
                          <a:solidFill>
                            <a:srgbClr val="000000"/>
                          </a:solidFill>
                          <a:effectLst/>
                          <a:latin typeface="Cambria" panose="02040503050406030204" pitchFamily="18" charset="0"/>
                        </a:rPr>
                        <a:t>payment.</a:t>
                      </a:r>
                      <a:endParaRPr lang="en-US" sz="1000" dirty="0">
                        <a:effectLst/>
                      </a:endParaRPr>
                    </a:p>
                  </a:txBody>
                  <a:tcPr marL="16044" marR="20055" marT="19253" marB="19253">
                    <a:lnL w="12697" cap="flat" cmpd="sng" algn="ctr">
                      <a:solidFill>
                        <a:srgbClr val="F2F2F2"/>
                      </a:solidFill>
                      <a:prstDash val="solid"/>
                      <a:round/>
                      <a:headEnd type="none" w="med" len="med"/>
                      <a:tailEnd type="none" w="med" len="med"/>
                    </a:lnL>
                    <a:lnR w="12697" cap="flat" cmpd="sng" algn="ctr">
                      <a:solidFill>
                        <a:srgbClr val="F2F2F2"/>
                      </a:solidFill>
                      <a:prstDash val="solid"/>
                      <a:round/>
                      <a:headEnd type="none" w="med" len="med"/>
                      <a:tailEnd type="none" w="med" len="med"/>
                    </a:lnR>
                    <a:lnT w="9525" cap="flat" cmpd="sng" algn="ctr">
                      <a:solidFill>
                        <a:srgbClr val="000000"/>
                      </a:solidFill>
                      <a:prstDash val="solid"/>
                      <a:round/>
                      <a:headEnd type="none" w="med" len="med"/>
                      <a:tailEnd type="none" w="med" len="med"/>
                    </a:lnT>
                    <a:lnB w="12697" cap="flat" cmpd="sng" algn="ctr">
                      <a:solidFill>
                        <a:srgbClr val="F2F2F2"/>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593398"/>
                  </a:ext>
                </a:extLst>
              </a:tr>
            </a:tbl>
          </a:graphicData>
        </a:graphic>
      </p:graphicFrame>
    </p:spTree>
    <p:extLst>
      <p:ext uri="{BB962C8B-B14F-4D97-AF65-F5344CB8AC3E}">
        <p14:creationId xmlns:p14="http://schemas.microsoft.com/office/powerpoint/2010/main" val="344827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Diagram for wheel and chassis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9844" y="2557463"/>
            <a:ext cx="3567808" cy="33178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652" y="2557463"/>
            <a:ext cx="5409048" cy="3176649"/>
          </a:xfrm>
          <a:prstGeom prst="rect">
            <a:avLst/>
          </a:prstGeom>
        </p:spPr>
      </p:pic>
    </p:spTree>
    <p:extLst>
      <p:ext uri="{BB962C8B-B14F-4D97-AF65-F5344CB8AC3E}">
        <p14:creationId xmlns:p14="http://schemas.microsoft.com/office/powerpoint/2010/main" val="1942897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program</a:t>
            </a:r>
            <a:endParaRPr lang="en-US" dirty="0"/>
          </a:p>
        </p:txBody>
      </p:sp>
      <p:sp>
        <p:nvSpPr>
          <p:cNvPr id="3" name="Content Placeholder 2"/>
          <p:cNvSpPr>
            <a:spLocks noGrp="1"/>
          </p:cNvSpPr>
          <p:nvPr>
            <p:ph idx="1"/>
          </p:nvPr>
        </p:nvSpPr>
        <p:spPr>
          <a:xfrm>
            <a:off x="1295402" y="2434441"/>
            <a:ext cx="9601196" cy="3500803"/>
          </a:xfrm>
        </p:spPr>
        <p:txBody>
          <a:bodyPr>
            <a:normAutofit fontScale="25000" lnSpcReduction="20000"/>
          </a:bodyPr>
          <a:lstStyle/>
          <a:p>
            <a:endParaRPr lang="en-US" dirty="0" smtClean="0"/>
          </a:p>
          <a:p>
            <a:pPr marL="0" indent="0">
              <a:buNone/>
            </a:pPr>
            <a:r>
              <a:rPr lang="en-US" sz="6400" dirty="0"/>
              <a:t>#include &lt;</a:t>
            </a:r>
            <a:r>
              <a:rPr lang="en-US" sz="6400" dirty="0" err="1"/>
              <a:t>VarSpeedServo.h</a:t>
            </a:r>
            <a:r>
              <a:rPr lang="en-US" sz="6400" dirty="0" smtClean="0"/>
              <a:t>&gt;         </a:t>
            </a:r>
            <a:endParaRPr lang="en-US" sz="6400" dirty="0"/>
          </a:p>
          <a:p>
            <a:pPr marL="0" indent="0">
              <a:buNone/>
            </a:pPr>
            <a:r>
              <a:rPr lang="en-US" sz="6400" dirty="0"/>
              <a:t>#include&lt;</a:t>
            </a:r>
            <a:r>
              <a:rPr lang="en-US" sz="6400" dirty="0" err="1"/>
              <a:t>SPIRremote.h</a:t>
            </a:r>
            <a:r>
              <a:rPr lang="en-US" sz="6400" dirty="0"/>
              <a:t>&gt;</a:t>
            </a:r>
          </a:p>
          <a:p>
            <a:pPr marL="0" indent="0">
              <a:buNone/>
            </a:pPr>
            <a:r>
              <a:rPr lang="en-US" sz="6400" dirty="0"/>
              <a:t>#include &lt;</a:t>
            </a:r>
            <a:r>
              <a:rPr lang="en-US" sz="6400" dirty="0" err="1"/>
              <a:t>LiquidCrystal.h</a:t>
            </a:r>
            <a:r>
              <a:rPr lang="en-US" sz="6400" dirty="0"/>
              <a:t>&gt;</a:t>
            </a:r>
          </a:p>
          <a:p>
            <a:pPr marL="0" indent="0">
              <a:buNone/>
            </a:pPr>
            <a:r>
              <a:rPr lang="en-US" sz="6400" dirty="0" err="1"/>
              <a:t>LiquidCrystal</a:t>
            </a:r>
            <a:r>
              <a:rPr lang="en-US" sz="6400" dirty="0"/>
              <a:t> </a:t>
            </a:r>
            <a:r>
              <a:rPr lang="en-US" sz="6400" dirty="0" err="1"/>
              <a:t>lcd</a:t>
            </a:r>
            <a:r>
              <a:rPr lang="en-US" sz="6400" dirty="0"/>
              <a:t>(13, 12, 8, 7, 4, 2);</a:t>
            </a:r>
          </a:p>
          <a:p>
            <a:pPr marL="0" indent="0">
              <a:buNone/>
            </a:pPr>
            <a:r>
              <a:rPr lang="en-US" sz="6400" dirty="0" err="1"/>
              <a:t>SPIRremote</a:t>
            </a:r>
            <a:r>
              <a:rPr lang="en-US" sz="6400" dirty="0"/>
              <a:t> remote(9);</a:t>
            </a:r>
          </a:p>
          <a:p>
            <a:pPr marL="0" indent="0">
              <a:buNone/>
            </a:pPr>
            <a:r>
              <a:rPr lang="en-US" sz="6400" dirty="0" err="1"/>
              <a:t>int</a:t>
            </a:r>
            <a:r>
              <a:rPr lang="en-US" sz="6400" dirty="0"/>
              <a:t> </a:t>
            </a:r>
            <a:r>
              <a:rPr lang="en-US" sz="6400" dirty="0" err="1"/>
              <a:t>IRValue</a:t>
            </a:r>
            <a:r>
              <a:rPr lang="en-US" sz="6400" dirty="0"/>
              <a:t>;</a:t>
            </a:r>
          </a:p>
          <a:p>
            <a:pPr marL="0" indent="0">
              <a:buNone/>
            </a:pPr>
            <a:r>
              <a:rPr lang="en-US" sz="6400" dirty="0" err="1"/>
              <a:t>int</a:t>
            </a:r>
            <a:r>
              <a:rPr lang="en-US" sz="6400" dirty="0"/>
              <a:t> lmt1 = 5;</a:t>
            </a:r>
          </a:p>
          <a:p>
            <a:pPr marL="0" indent="0">
              <a:buNone/>
            </a:pPr>
            <a:r>
              <a:rPr lang="en-US" sz="6400" dirty="0" err="1"/>
              <a:t>int</a:t>
            </a:r>
            <a:r>
              <a:rPr lang="en-US" sz="6400" dirty="0"/>
              <a:t> lmt2 = 6;</a:t>
            </a:r>
          </a:p>
          <a:p>
            <a:pPr marL="0" indent="0">
              <a:buNone/>
            </a:pPr>
            <a:r>
              <a:rPr lang="en-US" sz="6400" dirty="0" err="1"/>
              <a:t>int</a:t>
            </a:r>
            <a:r>
              <a:rPr lang="en-US" sz="6400" dirty="0"/>
              <a:t> rmt1 = 11;</a:t>
            </a:r>
          </a:p>
          <a:p>
            <a:pPr marL="0" indent="0">
              <a:buNone/>
            </a:pPr>
            <a:r>
              <a:rPr lang="en-US" sz="6400" dirty="0" err="1"/>
              <a:t>int</a:t>
            </a:r>
            <a:r>
              <a:rPr lang="en-US" sz="6400" dirty="0"/>
              <a:t> rmt2 = 10; </a:t>
            </a:r>
          </a:p>
        </p:txBody>
      </p:sp>
    </p:spTree>
    <p:extLst>
      <p:ext uri="{BB962C8B-B14F-4D97-AF65-F5344CB8AC3E}">
        <p14:creationId xmlns:p14="http://schemas.microsoft.com/office/powerpoint/2010/main" val="64476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3875" y="616436"/>
            <a:ext cx="9729849" cy="5632311"/>
          </a:xfrm>
          <a:prstGeom prst="rect">
            <a:avLst/>
          </a:prstGeom>
        </p:spPr>
        <p:txBody>
          <a:bodyPr wrap="square">
            <a:spAutoFit/>
          </a:bodyPr>
          <a:lstStyle/>
          <a:p>
            <a:r>
              <a:rPr lang="en-US" dirty="0"/>
              <a:t>//Variables needed for servo control</a:t>
            </a:r>
          </a:p>
          <a:p>
            <a:r>
              <a:rPr lang="en-US" dirty="0" err="1"/>
              <a:t>int</a:t>
            </a:r>
            <a:r>
              <a:rPr lang="en-US" dirty="0"/>
              <a:t> S; //variable to create a formulae that is used to make our servo automatic</a:t>
            </a:r>
          </a:p>
          <a:p>
            <a:r>
              <a:rPr lang="en-US" dirty="0" err="1"/>
              <a:t>int</a:t>
            </a:r>
            <a:r>
              <a:rPr lang="en-US" dirty="0"/>
              <a:t> </a:t>
            </a:r>
            <a:r>
              <a:rPr lang="en-US" dirty="0" err="1"/>
              <a:t>az</a:t>
            </a:r>
            <a:r>
              <a:rPr lang="en-US" dirty="0"/>
              <a:t>; //Mapping Z axis</a:t>
            </a:r>
          </a:p>
          <a:p>
            <a:r>
              <a:rPr lang="en-US" dirty="0" err="1"/>
              <a:t>int</a:t>
            </a:r>
            <a:r>
              <a:rPr lang="en-US" dirty="0"/>
              <a:t> ay;//Mapping Y axis</a:t>
            </a:r>
          </a:p>
          <a:p>
            <a:r>
              <a:rPr lang="en-US" dirty="0" err="1"/>
              <a:t>int</a:t>
            </a:r>
            <a:r>
              <a:rPr lang="en-US" dirty="0"/>
              <a:t> ax; //Mapping X axis</a:t>
            </a:r>
          </a:p>
          <a:p>
            <a:r>
              <a:rPr lang="en-US" dirty="0" err="1"/>
              <a:t>int</a:t>
            </a:r>
            <a:r>
              <a:rPr lang="en-US" dirty="0"/>
              <a:t> </a:t>
            </a:r>
            <a:r>
              <a:rPr lang="en-US" dirty="0" err="1"/>
              <a:t>zm</a:t>
            </a:r>
            <a:r>
              <a:rPr lang="en-US" dirty="0"/>
              <a:t>=265; //Minimum value of Z axis that has been recorded</a:t>
            </a:r>
          </a:p>
          <a:p>
            <a:r>
              <a:rPr lang="en-US" dirty="0" err="1"/>
              <a:t>int</a:t>
            </a:r>
            <a:r>
              <a:rPr lang="en-US" dirty="0"/>
              <a:t> </a:t>
            </a:r>
            <a:r>
              <a:rPr lang="en-US" dirty="0" err="1"/>
              <a:t>zx</a:t>
            </a:r>
            <a:r>
              <a:rPr lang="en-US" dirty="0"/>
              <a:t>=400; // Max value of z axis that has been recorded</a:t>
            </a:r>
          </a:p>
          <a:p>
            <a:r>
              <a:rPr lang="en-US" dirty="0"/>
              <a:t>double z; //double-precision floating point number</a:t>
            </a:r>
          </a:p>
          <a:p>
            <a:r>
              <a:rPr lang="en-US" dirty="0" err="1"/>
              <a:t>VarSpeedServo</a:t>
            </a:r>
            <a:r>
              <a:rPr lang="en-US" dirty="0"/>
              <a:t> l1;</a:t>
            </a:r>
          </a:p>
          <a:p>
            <a:r>
              <a:rPr lang="en-US" dirty="0"/>
              <a:t>void setup()</a:t>
            </a:r>
          </a:p>
          <a:p>
            <a:r>
              <a:rPr lang="en-US" dirty="0"/>
              <a:t>{</a:t>
            </a:r>
          </a:p>
          <a:p>
            <a:r>
              <a:rPr lang="en-US" dirty="0"/>
              <a:t>  //setting up display</a:t>
            </a:r>
          </a:p>
          <a:p>
            <a:r>
              <a:rPr lang="en-US" dirty="0"/>
              <a:t>  </a:t>
            </a:r>
            <a:r>
              <a:rPr lang="en-US" dirty="0" err="1"/>
              <a:t>lcd.begin</a:t>
            </a:r>
            <a:r>
              <a:rPr lang="en-US" dirty="0"/>
              <a:t>(16, 2);</a:t>
            </a:r>
          </a:p>
          <a:p>
            <a:r>
              <a:rPr lang="en-US" dirty="0"/>
              <a:t>  //attaching motors</a:t>
            </a:r>
          </a:p>
          <a:p>
            <a:r>
              <a:rPr lang="en-US" dirty="0"/>
              <a:t>  </a:t>
            </a:r>
            <a:r>
              <a:rPr lang="en-US" dirty="0" err="1"/>
              <a:t>remote.begin</a:t>
            </a:r>
            <a:r>
              <a:rPr lang="en-US" dirty="0"/>
              <a:t>();</a:t>
            </a:r>
          </a:p>
          <a:p>
            <a:r>
              <a:rPr lang="en-US" dirty="0"/>
              <a:t>  </a:t>
            </a:r>
            <a:r>
              <a:rPr lang="en-US" dirty="0" err="1"/>
              <a:t>pinMode</a:t>
            </a:r>
            <a:r>
              <a:rPr lang="en-US" dirty="0"/>
              <a:t>(lmt1, OUTPUT);</a:t>
            </a:r>
          </a:p>
          <a:p>
            <a:r>
              <a:rPr lang="en-US" dirty="0"/>
              <a:t>  </a:t>
            </a:r>
            <a:r>
              <a:rPr lang="en-US" dirty="0" err="1"/>
              <a:t>pinMode</a:t>
            </a:r>
            <a:r>
              <a:rPr lang="en-US" dirty="0"/>
              <a:t>(lmt2, OUTPUT);</a:t>
            </a:r>
          </a:p>
          <a:p>
            <a:r>
              <a:rPr lang="en-US" dirty="0"/>
              <a:t>  </a:t>
            </a:r>
            <a:r>
              <a:rPr lang="en-US" dirty="0" err="1"/>
              <a:t>pinMode</a:t>
            </a:r>
            <a:r>
              <a:rPr lang="en-US" dirty="0"/>
              <a:t>(rmt1, OUTPUT);</a:t>
            </a:r>
          </a:p>
          <a:p>
            <a:r>
              <a:rPr lang="en-US" dirty="0"/>
              <a:t>  </a:t>
            </a:r>
            <a:r>
              <a:rPr lang="en-US" dirty="0" err="1"/>
              <a:t>pinMode</a:t>
            </a:r>
            <a:r>
              <a:rPr lang="en-US" dirty="0"/>
              <a:t>(rmt2, OUTPUT);</a:t>
            </a:r>
          </a:p>
          <a:p>
            <a:endParaRPr lang="en-US" dirty="0"/>
          </a:p>
        </p:txBody>
      </p:sp>
    </p:spTree>
    <p:extLst>
      <p:ext uri="{BB962C8B-B14F-4D97-AF65-F5344CB8AC3E}">
        <p14:creationId xmlns:p14="http://schemas.microsoft.com/office/powerpoint/2010/main" val="396525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997" y="654271"/>
            <a:ext cx="6096000" cy="5632311"/>
          </a:xfrm>
          <a:prstGeom prst="rect">
            <a:avLst/>
          </a:prstGeom>
        </p:spPr>
        <p:txBody>
          <a:bodyPr>
            <a:spAutoFit/>
          </a:bodyPr>
          <a:lstStyle/>
          <a:p>
            <a:r>
              <a:rPr lang="en-US" dirty="0"/>
              <a:t> //attaching accelerometer</a:t>
            </a:r>
          </a:p>
          <a:p>
            <a:r>
              <a:rPr lang="en-US" dirty="0"/>
              <a:t>  </a:t>
            </a:r>
            <a:r>
              <a:rPr lang="en-US" dirty="0" err="1"/>
              <a:t>pinMode</a:t>
            </a:r>
            <a:r>
              <a:rPr lang="en-US" dirty="0"/>
              <a:t>(A0, INPUT);</a:t>
            </a:r>
          </a:p>
          <a:p>
            <a:r>
              <a:rPr lang="en-US" dirty="0"/>
              <a:t>  l1.attach(10);           }</a:t>
            </a:r>
          </a:p>
          <a:p>
            <a:r>
              <a:rPr lang="en-US" dirty="0"/>
              <a:t>void loop()</a:t>
            </a:r>
          </a:p>
          <a:p>
            <a:r>
              <a:rPr lang="en-US" dirty="0" smtClean="0"/>
              <a:t>{</a:t>
            </a:r>
          </a:p>
          <a:p>
            <a:r>
              <a:rPr lang="en-US" dirty="0" smtClean="0"/>
              <a:t>//</a:t>
            </a:r>
            <a:r>
              <a:rPr lang="en-US" dirty="0"/>
              <a:t>program for seat to adjust itself to make it comfortable to move in staircase.</a:t>
            </a:r>
          </a:p>
          <a:p>
            <a:r>
              <a:rPr lang="en-US" dirty="0"/>
              <a:t>  </a:t>
            </a:r>
            <a:r>
              <a:rPr lang="en-US" dirty="0" err="1"/>
              <a:t>az</a:t>
            </a:r>
            <a:r>
              <a:rPr lang="en-US" dirty="0"/>
              <a:t> = </a:t>
            </a:r>
            <a:r>
              <a:rPr lang="en-US" dirty="0" err="1"/>
              <a:t>analogRead</a:t>
            </a:r>
            <a:r>
              <a:rPr lang="en-US" dirty="0"/>
              <a:t>(A0);</a:t>
            </a:r>
          </a:p>
          <a:p>
            <a:r>
              <a:rPr lang="en-US" dirty="0"/>
              <a:t>  ay = </a:t>
            </a:r>
            <a:r>
              <a:rPr lang="en-US" dirty="0" err="1"/>
              <a:t>analogRead</a:t>
            </a:r>
            <a:r>
              <a:rPr lang="en-US" dirty="0"/>
              <a:t>(A1);</a:t>
            </a:r>
          </a:p>
          <a:p>
            <a:r>
              <a:rPr lang="en-US" dirty="0"/>
              <a:t>  ax = </a:t>
            </a:r>
            <a:r>
              <a:rPr lang="en-US" dirty="0" err="1"/>
              <a:t>analogRead</a:t>
            </a:r>
            <a:r>
              <a:rPr lang="en-US" dirty="0"/>
              <a:t>(A2</a:t>
            </a:r>
            <a:r>
              <a:rPr lang="en-US" dirty="0" smtClean="0"/>
              <a:t>);</a:t>
            </a:r>
          </a:p>
          <a:p>
            <a:endParaRPr lang="en-US" dirty="0"/>
          </a:p>
          <a:p>
            <a:r>
              <a:rPr lang="en-US" dirty="0"/>
              <a:t>  </a:t>
            </a:r>
            <a:r>
              <a:rPr lang="en-US" dirty="0" err="1"/>
              <a:t>int</a:t>
            </a:r>
            <a:r>
              <a:rPr lang="en-US" dirty="0"/>
              <a:t> </a:t>
            </a:r>
            <a:r>
              <a:rPr lang="en-US" dirty="0" err="1"/>
              <a:t>za</a:t>
            </a:r>
            <a:r>
              <a:rPr lang="en-US" dirty="0"/>
              <a:t> = map(az,zm,zx,-90,90);</a:t>
            </a:r>
          </a:p>
          <a:p>
            <a:r>
              <a:rPr lang="en-US" dirty="0"/>
              <a:t>  </a:t>
            </a:r>
            <a:r>
              <a:rPr lang="en-US" dirty="0" err="1"/>
              <a:t>int</a:t>
            </a:r>
            <a:r>
              <a:rPr lang="en-US" dirty="0"/>
              <a:t> </a:t>
            </a:r>
            <a:r>
              <a:rPr lang="en-US" dirty="0" err="1"/>
              <a:t>xa</a:t>
            </a:r>
            <a:r>
              <a:rPr lang="en-US" dirty="0"/>
              <a:t> = map(ax,zm,zx,-90,90);</a:t>
            </a:r>
          </a:p>
          <a:p>
            <a:r>
              <a:rPr lang="en-US" dirty="0"/>
              <a:t>  </a:t>
            </a:r>
            <a:r>
              <a:rPr lang="en-US" dirty="0" err="1"/>
              <a:t>int</a:t>
            </a:r>
            <a:r>
              <a:rPr lang="en-US" dirty="0"/>
              <a:t> </a:t>
            </a:r>
            <a:r>
              <a:rPr lang="en-US" dirty="0" err="1"/>
              <a:t>ya</a:t>
            </a:r>
            <a:r>
              <a:rPr lang="en-US" dirty="0"/>
              <a:t> = map(ay,zm,zx,-90,90);</a:t>
            </a:r>
          </a:p>
          <a:p>
            <a:r>
              <a:rPr lang="en-US" dirty="0"/>
              <a:t>  </a:t>
            </a:r>
            <a:endParaRPr lang="en-US" dirty="0" smtClean="0"/>
          </a:p>
          <a:p>
            <a:r>
              <a:rPr lang="en-US" dirty="0" smtClean="0"/>
              <a:t>z</a:t>
            </a:r>
            <a:r>
              <a:rPr lang="en-US" dirty="0"/>
              <a:t>= RAD_TO_DEG * (atan2(-</a:t>
            </a:r>
            <a:r>
              <a:rPr lang="en-US" dirty="0" err="1"/>
              <a:t>ya</a:t>
            </a:r>
            <a:r>
              <a:rPr lang="en-US" dirty="0"/>
              <a:t>, -</a:t>
            </a:r>
            <a:r>
              <a:rPr lang="en-US" dirty="0" err="1"/>
              <a:t>xa</a:t>
            </a:r>
            <a:r>
              <a:rPr lang="en-US" dirty="0"/>
              <a:t>)+PI);</a:t>
            </a:r>
          </a:p>
          <a:p>
            <a:r>
              <a:rPr lang="en-US" dirty="0"/>
              <a:t>  S = map(z, 255, 300, 10,50)</a:t>
            </a:r>
          </a:p>
          <a:p>
            <a:r>
              <a:rPr lang="en-US" dirty="0"/>
              <a:t>     l1.write(S);</a:t>
            </a:r>
          </a:p>
          <a:p>
            <a:endParaRPr lang="en-US" dirty="0"/>
          </a:p>
          <a:p>
            <a:r>
              <a:rPr lang="en-US" dirty="0"/>
              <a:t>       delay(1000); </a:t>
            </a:r>
          </a:p>
        </p:txBody>
      </p:sp>
    </p:spTree>
    <p:extLst>
      <p:ext uri="{BB962C8B-B14F-4D97-AF65-F5344CB8AC3E}">
        <p14:creationId xmlns:p14="http://schemas.microsoft.com/office/powerpoint/2010/main" val="2151007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95</TotalTime>
  <Words>1395</Words>
  <Application>Microsoft Office PowerPoint</Application>
  <PresentationFormat>Widescreen</PresentationFormat>
  <Paragraphs>248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vt:lpstr>
      <vt:lpstr>Garamond</vt:lpstr>
      <vt:lpstr>Organic</vt:lpstr>
      <vt:lpstr>Stair climbing wheel chair</vt:lpstr>
      <vt:lpstr>Why implementing this project ?</vt:lpstr>
      <vt:lpstr>What is the solution?</vt:lpstr>
      <vt:lpstr>Materials Used for the prototype</vt:lpstr>
      <vt:lpstr>PowerPoint Presentation</vt:lpstr>
      <vt:lpstr>Diagram for wheel and chassis</vt:lpstr>
      <vt:lpstr>Arduino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upgrades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Stair climbing wheel chair</dc:title>
  <dc:creator>Karthikchidambaram A</dc:creator>
  <cp:lastModifiedBy>Karthikchidambaram A</cp:lastModifiedBy>
  <cp:revision>13</cp:revision>
  <dcterms:created xsi:type="dcterms:W3CDTF">2022-01-09T11:25:21Z</dcterms:created>
  <dcterms:modified xsi:type="dcterms:W3CDTF">2022-07-26T11:33:23Z</dcterms:modified>
</cp:coreProperties>
</file>