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03B2BC4-A514-4EFD-BD43-E941C3645999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3D73E72-C1CC-41FA-8640-EBB33C6DFFAE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2BC4-A514-4EFD-BD43-E941C3645999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3E72-C1CC-41FA-8640-EBB33C6DFF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2BC4-A514-4EFD-BD43-E941C3645999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3E72-C1CC-41FA-8640-EBB33C6DFF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2BC4-A514-4EFD-BD43-E941C3645999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3E72-C1CC-41FA-8640-EBB33C6DFF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2BC4-A514-4EFD-BD43-E941C3645999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3E72-C1CC-41FA-8640-EBB33C6DFF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2BC4-A514-4EFD-BD43-E941C3645999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3E72-C1CC-41FA-8640-EBB33C6DFFAE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2BC4-A514-4EFD-BD43-E941C3645999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3E72-C1CC-41FA-8640-EBB33C6DFF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2BC4-A514-4EFD-BD43-E941C3645999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3E72-C1CC-41FA-8640-EBB33C6DFF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2BC4-A514-4EFD-BD43-E941C3645999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3E72-C1CC-41FA-8640-EBB33C6DFF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2BC4-A514-4EFD-BD43-E941C3645999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3E72-C1CC-41FA-8640-EBB33C6DFFAE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2BC4-A514-4EFD-BD43-E941C3645999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3E72-C1CC-41FA-8640-EBB33C6DFF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03B2BC4-A514-4EFD-BD43-E941C3645999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3D73E72-C1CC-41FA-8640-EBB33C6DFFA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3100" dirty="0"/>
              <a:t>Tema 2. </a:t>
            </a:r>
            <a:br>
              <a:rPr lang="es-ES" sz="3100" dirty="0"/>
            </a:br>
            <a:r>
              <a:rPr lang="es-ES" sz="2800" dirty="0"/>
              <a:t>Tarea 1: Diseño de sitio Web</a:t>
            </a:r>
            <a:r>
              <a:rPr lang="es-ES" sz="3200" dirty="0"/>
              <a:t>.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Autor</a:t>
            </a:r>
            <a:r>
              <a:rPr lang="es-ES" dirty="0"/>
              <a:t>: </a:t>
            </a:r>
            <a:r>
              <a:rPr lang="es-ES" dirty="0" err="1"/>
              <a:t>Iosu</a:t>
            </a:r>
            <a:r>
              <a:rPr lang="es-ES" dirty="0"/>
              <a:t> Gómez </a:t>
            </a:r>
            <a:r>
              <a:rPr lang="es-ES" dirty="0" err="1"/>
              <a:t>Valdecantos</a:t>
            </a:r>
            <a:r>
              <a:rPr lang="es-E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39"/>
            <a:ext cx="1333501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6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052736"/>
            <a:ext cx="4896662" cy="685880"/>
          </a:xfrm>
        </p:spPr>
        <p:txBody>
          <a:bodyPr>
            <a:normAutofit/>
          </a:bodyPr>
          <a:lstStyle/>
          <a:p>
            <a:r>
              <a:rPr lang="es-ES" sz="3200" dirty="0"/>
              <a:t>1º PÁGINA: INDEX.HTML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844824"/>
            <a:ext cx="6624851" cy="529283"/>
          </a:xfrm>
        </p:spPr>
        <p:txBody>
          <a:bodyPr>
            <a:normAutofit fontScale="47500" lnSpcReduction="20000"/>
          </a:bodyPr>
          <a:lstStyle/>
          <a:p>
            <a:r>
              <a:rPr lang="es-ES" dirty="0"/>
              <a:t>ELEMENTOS BÁSICOS EN LA PÁGINA: Cabecera, &lt;</a:t>
            </a:r>
            <a:r>
              <a:rPr lang="es-ES" dirty="0" err="1"/>
              <a:t>nav</a:t>
            </a:r>
            <a:r>
              <a:rPr lang="es-ES" dirty="0"/>
              <a:t>&gt;, diferentes secciones presentación. &lt;</a:t>
            </a:r>
            <a:r>
              <a:rPr lang="es-ES" dirty="0" err="1"/>
              <a:t>aside</a:t>
            </a:r>
            <a:r>
              <a:rPr lang="es-ES" dirty="0"/>
              <a:t>&gt; Con vínculos a las otras 4 páginas y &lt;</a:t>
            </a:r>
            <a:r>
              <a:rPr lang="es-ES" dirty="0" err="1"/>
              <a:t>Footer</a:t>
            </a:r>
            <a:r>
              <a:rPr lang="es-ES" dirty="0"/>
              <a:t>&gt;.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7188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115616" y="2276872"/>
            <a:ext cx="6912768" cy="403244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115616" y="2276872"/>
            <a:ext cx="69127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&lt;</a:t>
            </a:r>
            <a:r>
              <a:rPr lang="es-ES" sz="1400" dirty="0" err="1"/>
              <a:t>header</a:t>
            </a:r>
            <a:r>
              <a:rPr lang="es-ES" sz="1400" dirty="0"/>
              <a:t>&gt; (Con logo a la izquierda)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115616" y="2564904"/>
            <a:ext cx="69127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&lt;</a:t>
            </a:r>
            <a:r>
              <a:rPr lang="es-ES" sz="1400" dirty="0" err="1"/>
              <a:t>nav</a:t>
            </a:r>
            <a:r>
              <a:rPr lang="es-ES" sz="1400" dirty="0"/>
              <a:t>&gt; (Con direccionamiento al resto de páginas</a:t>
            </a:r>
            <a:r>
              <a:rPr lang="es-ES" dirty="0"/>
              <a:t>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112619" y="6021288"/>
            <a:ext cx="69127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&lt;</a:t>
            </a:r>
            <a:r>
              <a:rPr lang="es-ES" sz="1400" dirty="0" err="1"/>
              <a:t>Footer</a:t>
            </a:r>
            <a:r>
              <a:rPr lang="es-ES" sz="1400" dirty="0"/>
              <a:t>&gt; (Disposiciones legales, autoría y redes sociales</a:t>
            </a:r>
            <a:r>
              <a:rPr lang="es-ES" dirty="0"/>
              <a:t>)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112619" y="2852936"/>
            <a:ext cx="6915765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1187624" y="2996951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&lt;</a:t>
            </a:r>
            <a:r>
              <a:rPr lang="es-ES" sz="1400" dirty="0" err="1">
                <a:solidFill>
                  <a:schemeClr val="bg1"/>
                </a:solidFill>
              </a:rPr>
              <a:t>section</a:t>
            </a:r>
            <a:r>
              <a:rPr lang="es-ES" sz="1400" dirty="0">
                <a:solidFill>
                  <a:schemeClr val="bg1"/>
                </a:solidFill>
              </a:rPr>
              <a:t>&gt; Espacio dedicado a la presentación del sitio web.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5796136" y="3212974"/>
            <a:ext cx="1296144" cy="864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&lt;</a:t>
            </a:r>
            <a:r>
              <a:rPr lang="es-ES" dirty="0" err="1"/>
              <a:t>img</a:t>
            </a:r>
            <a:r>
              <a:rPr lang="es-ES" dirty="0"/>
              <a:t>&gt;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112619" y="4437112"/>
            <a:ext cx="6915765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1237928" y="4581128"/>
            <a:ext cx="6574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&lt;</a:t>
            </a:r>
            <a:r>
              <a:rPr lang="es-ES" sz="1400" dirty="0" err="1">
                <a:solidFill>
                  <a:schemeClr val="bg1"/>
                </a:solidFill>
              </a:rPr>
              <a:t>aside</a:t>
            </a:r>
            <a:r>
              <a:rPr lang="es-ES" sz="1400" dirty="0">
                <a:solidFill>
                  <a:schemeClr val="bg1"/>
                </a:solidFill>
              </a:rPr>
              <a:t>&gt; Espacio que permite la navegación a las diferentes secciones de la web. Usar </a:t>
            </a:r>
            <a:r>
              <a:rPr lang="es-ES" sz="1400" dirty="0" err="1">
                <a:solidFill>
                  <a:schemeClr val="bg1"/>
                </a:solidFill>
              </a:rPr>
              <a:t>translate</a:t>
            </a:r>
            <a:r>
              <a:rPr lang="es-ES" sz="1400" dirty="0">
                <a:solidFill>
                  <a:schemeClr val="bg1"/>
                </a:solidFill>
              </a:rPr>
              <a:t> para generar efecto de izquierdo derecho sobre cada sección. Uso de imágenes </a:t>
            </a:r>
            <a:r>
              <a:rPr lang="es-ES" sz="1400" dirty="0" err="1">
                <a:solidFill>
                  <a:schemeClr val="bg1"/>
                </a:solidFill>
              </a:rPr>
              <a:t>svg</a:t>
            </a:r>
            <a:r>
              <a:rPr lang="es-ES" sz="1400" dirty="0">
                <a:solidFill>
                  <a:schemeClr val="bg1"/>
                </a:solidFill>
              </a:rPr>
              <a:t> para estas secciones.</a:t>
            </a:r>
          </a:p>
        </p:txBody>
      </p:sp>
    </p:spTree>
    <p:extLst>
      <p:ext uri="{BB962C8B-B14F-4D97-AF65-F5344CB8AC3E}">
        <p14:creationId xmlns:p14="http://schemas.microsoft.com/office/powerpoint/2010/main" val="277380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05083" y="972779"/>
            <a:ext cx="4896662" cy="469856"/>
          </a:xfrm>
        </p:spPr>
        <p:txBody>
          <a:bodyPr>
            <a:noAutofit/>
          </a:bodyPr>
          <a:lstStyle/>
          <a:p>
            <a:r>
              <a:rPr lang="es-ES" sz="2400" dirty="0"/>
              <a:t>2º PÁGINA: ZAPATILLAS.HTML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84471" y="1484784"/>
            <a:ext cx="6624851" cy="529283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s-ES" dirty="0"/>
              <a:t>ELEMENTOS BÁSICOS EN LA PÁGINA: Cabecera,   &lt;</a:t>
            </a:r>
            <a:r>
              <a:rPr lang="es-ES" dirty="0" err="1"/>
              <a:t>nav</a:t>
            </a:r>
            <a:r>
              <a:rPr lang="es-ES" dirty="0"/>
              <a:t>&gt; y &lt;</a:t>
            </a:r>
            <a:r>
              <a:rPr lang="es-ES" dirty="0" err="1"/>
              <a:t>Footer</a:t>
            </a:r>
            <a:r>
              <a:rPr lang="es-ES" dirty="0"/>
              <a:t>&gt; se comparten entre todas las páginas. Las dos &lt;</a:t>
            </a:r>
            <a:r>
              <a:rPr lang="es-ES" dirty="0" err="1"/>
              <a:t>section</a:t>
            </a:r>
            <a:r>
              <a:rPr lang="es-ES" dirty="0"/>
              <a:t>&gt; centrales llevan contenido de la página. En la galería se hará uso de </a:t>
            </a:r>
            <a:r>
              <a:rPr lang="es-ES" dirty="0" err="1"/>
              <a:t>Javascript</a:t>
            </a:r>
            <a:r>
              <a:rPr lang="es-ES" dirty="0"/>
              <a:t> para aportar elementos dinámicos.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7188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115616" y="2276872"/>
            <a:ext cx="6912768" cy="403244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115616" y="2276872"/>
            <a:ext cx="69127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&lt;</a:t>
            </a:r>
            <a:r>
              <a:rPr lang="es-ES" sz="1400" dirty="0" err="1"/>
              <a:t>header</a:t>
            </a:r>
            <a:r>
              <a:rPr lang="es-ES" sz="1400" dirty="0"/>
              <a:t>&gt; (Con logo a la izquierda)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115616" y="2564904"/>
            <a:ext cx="69127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&lt;</a:t>
            </a:r>
            <a:r>
              <a:rPr lang="es-ES" sz="1400" dirty="0" err="1"/>
              <a:t>nav</a:t>
            </a:r>
            <a:r>
              <a:rPr lang="es-ES" sz="1400" dirty="0"/>
              <a:t>&gt; (Con direccionamiento al resto de páginas</a:t>
            </a:r>
            <a:r>
              <a:rPr lang="es-ES" dirty="0"/>
              <a:t>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112619" y="6021288"/>
            <a:ext cx="69127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&lt;</a:t>
            </a:r>
            <a:r>
              <a:rPr lang="es-ES" sz="1400" dirty="0" err="1"/>
              <a:t>Footer</a:t>
            </a:r>
            <a:r>
              <a:rPr lang="es-ES" sz="1400" dirty="0"/>
              <a:t>&gt; (Disposiciones legales, autoría y redes sociales</a:t>
            </a:r>
            <a:r>
              <a:rPr lang="es-ES" dirty="0"/>
              <a:t>)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112619" y="2852936"/>
            <a:ext cx="6915765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1187624" y="2996951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&lt;</a:t>
            </a:r>
            <a:r>
              <a:rPr lang="es-ES" sz="1400" dirty="0" err="1">
                <a:solidFill>
                  <a:schemeClr val="bg1"/>
                </a:solidFill>
              </a:rPr>
              <a:t>section</a:t>
            </a:r>
            <a:r>
              <a:rPr lang="es-ES" sz="1400" dirty="0">
                <a:solidFill>
                  <a:schemeClr val="bg1"/>
                </a:solidFill>
              </a:rPr>
              <a:t>&gt; Espacio dedicado a explicar pronación y supinación y cómo verlo en las zapatillas.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5796136" y="3208295"/>
            <a:ext cx="1800200" cy="864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&lt;</a:t>
            </a:r>
            <a:r>
              <a:rPr lang="es-ES" dirty="0" err="1"/>
              <a:t>img</a:t>
            </a:r>
            <a:r>
              <a:rPr lang="es-ES" dirty="0"/>
              <a:t>&gt;</a:t>
            </a:r>
          </a:p>
          <a:p>
            <a:pPr algn="ctr"/>
            <a:r>
              <a:rPr lang="es-ES" dirty="0"/>
              <a:t>Pronador vs Supinador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112619" y="4437112"/>
            <a:ext cx="6915765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1237928" y="4581128"/>
            <a:ext cx="6574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&lt;</a:t>
            </a:r>
            <a:r>
              <a:rPr lang="es-ES" sz="1400" dirty="0" err="1">
                <a:solidFill>
                  <a:schemeClr val="bg1"/>
                </a:solidFill>
              </a:rPr>
              <a:t>section</a:t>
            </a:r>
            <a:r>
              <a:rPr lang="es-ES" sz="1400" dirty="0">
                <a:solidFill>
                  <a:schemeClr val="bg1"/>
                </a:solidFill>
              </a:rPr>
              <a:t>&gt; Galería con zapatillas. Se guardan en un </a:t>
            </a:r>
            <a:r>
              <a:rPr lang="es-ES" sz="1400" dirty="0" err="1">
                <a:solidFill>
                  <a:schemeClr val="bg1"/>
                </a:solidFill>
              </a:rPr>
              <a:t>array</a:t>
            </a:r>
            <a:r>
              <a:rPr lang="es-ES" sz="1400" dirty="0">
                <a:solidFill>
                  <a:schemeClr val="bg1"/>
                </a:solidFill>
              </a:rPr>
              <a:t> y se muestran con un mapeado de elementos.  El </a:t>
            </a:r>
            <a:r>
              <a:rPr lang="es-ES" sz="1400" dirty="0" err="1">
                <a:solidFill>
                  <a:schemeClr val="bg1"/>
                </a:solidFill>
              </a:rPr>
              <a:t>array</a:t>
            </a:r>
            <a:r>
              <a:rPr lang="es-ES" sz="1400" dirty="0">
                <a:solidFill>
                  <a:schemeClr val="bg1"/>
                </a:solidFill>
              </a:rPr>
              <a:t> contiene el apartado enlace que nos llevará a la compra en </a:t>
            </a:r>
            <a:r>
              <a:rPr lang="es-ES" sz="1400" dirty="0" err="1">
                <a:solidFill>
                  <a:schemeClr val="bg1"/>
                </a:solidFill>
              </a:rPr>
              <a:t>Amazón</a:t>
            </a:r>
            <a:r>
              <a:rPr lang="es-ES" sz="1400" dirty="0">
                <a:solidFill>
                  <a:schemeClr val="bg1"/>
                </a:solidFill>
              </a:rPr>
              <a:t>, </a:t>
            </a:r>
            <a:r>
              <a:rPr lang="es-ES" sz="1400" dirty="0" err="1">
                <a:solidFill>
                  <a:schemeClr val="bg1"/>
                </a:solidFill>
              </a:rPr>
              <a:t>Deporvillage</a:t>
            </a:r>
            <a:r>
              <a:rPr lang="es-ES" sz="1400" dirty="0">
                <a:solidFill>
                  <a:schemeClr val="bg1"/>
                </a:solidFill>
              </a:rPr>
              <a:t>, etc…</a:t>
            </a:r>
          </a:p>
        </p:txBody>
      </p:sp>
    </p:spTree>
    <p:extLst>
      <p:ext uri="{BB962C8B-B14F-4D97-AF65-F5344CB8AC3E}">
        <p14:creationId xmlns:p14="http://schemas.microsoft.com/office/powerpoint/2010/main" val="136644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05083" y="972779"/>
            <a:ext cx="4896662" cy="469856"/>
          </a:xfrm>
        </p:spPr>
        <p:txBody>
          <a:bodyPr>
            <a:noAutofit/>
          </a:bodyPr>
          <a:lstStyle/>
          <a:p>
            <a:r>
              <a:rPr lang="es-ES" sz="2000" dirty="0"/>
              <a:t>3º PÁGINA: ENTRENAMIENTOS.HTML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84471" y="1484784"/>
            <a:ext cx="6624851" cy="792088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s-ES" dirty="0"/>
              <a:t>ELEMENTOS BÁSICOS EN LA PÁGINA: Cabecera,   &lt;</a:t>
            </a:r>
            <a:r>
              <a:rPr lang="es-ES" dirty="0" err="1"/>
              <a:t>nav</a:t>
            </a:r>
            <a:r>
              <a:rPr lang="es-ES" dirty="0"/>
              <a:t>&gt; y &lt;</a:t>
            </a:r>
            <a:r>
              <a:rPr lang="es-ES" dirty="0" err="1"/>
              <a:t>Footer</a:t>
            </a:r>
            <a:r>
              <a:rPr lang="es-ES" dirty="0"/>
              <a:t>&gt; se comparten entre todas las páginas. Las tres &lt;</a:t>
            </a:r>
            <a:r>
              <a:rPr lang="es-ES" dirty="0" err="1"/>
              <a:t>section</a:t>
            </a:r>
            <a:r>
              <a:rPr lang="es-ES" dirty="0"/>
              <a:t>&gt; centrales llevan contenido de la página. En la galería se hará uso de </a:t>
            </a:r>
            <a:r>
              <a:rPr lang="es-ES" dirty="0" err="1"/>
              <a:t>Javascript</a:t>
            </a:r>
            <a:r>
              <a:rPr lang="es-ES" dirty="0"/>
              <a:t> para aportar elementos dinámicos. El contador usará </a:t>
            </a:r>
            <a:r>
              <a:rPr lang="es-ES" dirty="0" err="1"/>
              <a:t>javascript</a:t>
            </a:r>
            <a:r>
              <a:rPr lang="es-ES" dirty="0"/>
              <a:t> también para recoger los datos y mostrarlos en un elemento &lt;</a:t>
            </a:r>
            <a:r>
              <a:rPr lang="es-ES" dirty="0" err="1"/>
              <a:t>table</a:t>
            </a:r>
            <a:r>
              <a:rPr lang="es-ES" dirty="0"/>
              <a:t>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7188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115616" y="2276872"/>
            <a:ext cx="6912768" cy="403244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115616" y="2276872"/>
            <a:ext cx="69127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&lt;</a:t>
            </a:r>
            <a:r>
              <a:rPr lang="es-ES" sz="1400" dirty="0" err="1"/>
              <a:t>header</a:t>
            </a:r>
            <a:r>
              <a:rPr lang="es-ES" sz="1400" dirty="0"/>
              <a:t>&gt; (Con logo a la izquierda)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115616" y="2564904"/>
            <a:ext cx="69127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&lt;</a:t>
            </a:r>
            <a:r>
              <a:rPr lang="es-ES" sz="1400" dirty="0" err="1"/>
              <a:t>nav</a:t>
            </a:r>
            <a:r>
              <a:rPr lang="es-ES" sz="1400" dirty="0"/>
              <a:t>&gt; (Con direccionamiento al resto de páginas</a:t>
            </a:r>
            <a:r>
              <a:rPr lang="es-ES" dirty="0"/>
              <a:t>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112619" y="6021288"/>
            <a:ext cx="69127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&lt;</a:t>
            </a:r>
            <a:r>
              <a:rPr lang="es-ES" sz="1400" dirty="0" err="1"/>
              <a:t>Footer</a:t>
            </a:r>
            <a:r>
              <a:rPr lang="es-ES" sz="1400" dirty="0"/>
              <a:t>&gt; (Disposiciones legales, autoría y redes sociales</a:t>
            </a:r>
            <a:r>
              <a:rPr lang="es-ES" dirty="0"/>
              <a:t>)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112619" y="2852936"/>
            <a:ext cx="6915765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1187624" y="2996951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&lt;</a:t>
            </a:r>
            <a:r>
              <a:rPr lang="es-ES" sz="1400" dirty="0" err="1">
                <a:solidFill>
                  <a:schemeClr val="bg1"/>
                </a:solidFill>
              </a:rPr>
              <a:t>section</a:t>
            </a:r>
            <a:r>
              <a:rPr lang="es-ES" sz="1400" dirty="0">
                <a:solidFill>
                  <a:schemeClr val="bg1"/>
                </a:solidFill>
              </a:rPr>
              <a:t>&gt;  Teoría básica de entrenamiento atlético. </a:t>
            </a:r>
            <a:r>
              <a:rPr lang="es-ES" sz="1400" dirty="0" err="1">
                <a:solidFill>
                  <a:schemeClr val="bg1"/>
                </a:solidFill>
              </a:rPr>
              <a:t>Fartlek</a:t>
            </a:r>
            <a:r>
              <a:rPr lang="es-ES" sz="1400" dirty="0">
                <a:solidFill>
                  <a:schemeClr val="bg1"/>
                </a:solidFill>
              </a:rPr>
              <a:t> y series.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112619" y="5157192"/>
            <a:ext cx="6915765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1199247" y="5157192"/>
            <a:ext cx="6574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&lt;</a:t>
            </a:r>
            <a:r>
              <a:rPr lang="es-ES" sz="1400" dirty="0" err="1">
                <a:solidFill>
                  <a:schemeClr val="bg1"/>
                </a:solidFill>
              </a:rPr>
              <a:t>section</a:t>
            </a:r>
            <a:r>
              <a:rPr lang="es-ES" sz="1400" dirty="0">
                <a:solidFill>
                  <a:schemeClr val="bg1"/>
                </a:solidFill>
              </a:rPr>
              <a:t>&gt; Galería con EJERCICIOS RUNNING. Galería que al pinchar en cada ejercicio muestra con una ventana modal una descripción más detallada del mismo.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1116343" y="3861048"/>
            <a:ext cx="6915765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1199247" y="3923764"/>
            <a:ext cx="6574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&lt;</a:t>
            </a:r>
            <a:r>
              <a:rPr lang="es-ES" sz="1400" dirty="0" err="1">
                <a:solidFill>
                  <a:schemeClr val="bg1"/>
                </a:solidFill>
              </a:rPr>
              <a:t>section</a:t>
            </a:r>
            <a:r>
              <a:rPr lang="es-ES" sz="1400" dirty="0">
                <a:solidFill>
                  <a:schemeClr val="bg1"/>
                </a:solidFill>
              </a:rPr>
              <a:t>&gt; Contador para series. Crono para pararlo y registrar los tiempos mientras haces una determinada distancia.</a:t>
            </a:r>
          </a:p>
        </p:txBody>
      </p:sp>
    </p:spTree>
    <p:extLst>
      <p:ext uri="{BB962C8B-B14F-4D97-AF65-F5344CB8AC3E}">
        <p14:creationId xmlns:p14="http://schemas.microsoft.com/office/powerpoint/2010/main" val="21787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05083" y="972779"/>
            <a:ext cx="4896662" cy="469856"/>
          </a:xfrm>
        </p:spPr>
        <p:txBody>
          <a:bodyPr>
            <a:noAutofit/>
          </a:bodyPr>
          <a:lstStyle/>
          <a:p>
            <a:r>
              <a:rPr lang="es-ES" sz="2000" dirty="0"/>
              <a:t>4º PÁGINA: CARRERAS.HTML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84471" y="1484784"/>
            <a:ext cx="6624851" cy="72008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s-ES" dirty="0"/>
              <a:t>ELEMENTOS BÁSICOS EN LA PÁGINA: Cabecera,   &lt;</a:t>
            </a:r>
            <a:r>
              <a:rPr lang="es-ES" dirty="0" err="1"/>
              <a:t>nav</a:t>
            </a:r>
            <a:r>
              <a:rPr lang="es-ES" dirty="0"/>
              <a:t>&gt; y &lt;</a:t>
            </a:r>
            <a:r>
              <a:rPr lang="es-ES" dirty="0" err="1"/>
              <a:t>Footer</a:t>
            </a:r>
            <a:r>
              <a:rPr lang="es-ES" dirty="0"/>
              <a:t>&gt; se comparten entre todas las páginas. La &lt;</a:t>
            </a:r>
            <a:r>
              <a:rPr lang="es-ES" dirty="0" err="1"/>
              <a:t>section</a:t>
            </a:r>
            <a:r>
              <a:rPr lang="es-ES" dirty="0"/>
              <a:t>&gt; central lleva el contenido de la página. En la galería se hará uso de </a:t>
            </a:r>
            <a:r>
              <a:rPr lang="es-ES" dirty="0" err="1"/>
              <a:t>Javascript</a:t>
            </a:r>
            <a:r>
              <a:rPr lang="es-ES" dirty="0"/>
              <a:t> para aportar elementos dinámicos. Esta página mostrará una paginación sencilla de las carreras mostradas.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7188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115616" y="2276872"/>
            <a:ext cx="6912768" cy="403244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115616" y="2276872"/>
            <a:ext cx="69127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&lt;</a:t>
            </a:r>
            <a:r>
              <a:rPr lang="es-ES" sz="1400" dirty="0" err="1"/>
              <a:t>header</a:t>
            </a:r>
            <a:r>
              <a:rPr lang="es-ES" sz="1400" dirty="0"/>
              <a:t>&gt; (Con logo a la izquierda)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115616" y="2564904"/>
            <a:ext cx="69127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&lt;</a:t>
            </a:r>
            <a:r>
              <a:rPr lang="es-ES" sz="1400" dirty="0" err="1"/>
              <a:t>nav</a:t>
            </a:r>
            <a:r>
              <a:rPr lang="es-ES" sz="1400" dirty="0"/>
              <a:t>&gt; (Con direccionamiento al resto de páginas</a:t>
            </a:r>
            <a:r>
              <a:rPr lang="es-ES" dirty="0"/>
              <a:t>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112619" y="6021288"/>
            <a:ext cx="69127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&lt;</a:t>
            </a:r>
            <a:r>
              <a:rPr lang="es-ES" sz="1400" dirty="0" err="1"/>
              <a:t>Footer</a:t>
            </a:r>
            <a:r>
              <a:rPr lang="es-ES" sz="1400" dirty="0"/>
              <a:t>&gt; (Disposiciones legales, autoría y redes sociales</a:t>
            </a:r>
            <a:r>
              <a:rPr lang="es-ES" dirty="0"/>
              <a:t>)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112619" y="2852936"/>
            <a:ext cx="6915765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1187624" y="2996951"/>
            <a:ext cx="64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&lt;</a:t>
            </a:r>
            <a:r>
              <a:rPr lang="es-ES" sz="1400" dirty="0" err="1">
                <a:solidFill>
                  <a:schemeClr val="bg1"/>
                </a:solidFill>
              </a:rPr>
              <a:t>section</a:t>
            </a:r>
            <a:r>
              <a:rPr lang="es-ES" sz="1400" dirty="0">
                <a:solidFill>
                  <a:schemeClr val="bg1"/>
                </a:solidFill>
              </a:rPr>
              <a:t>&gt; </a:t>
            </a:r>
            <a:r>
              <a:rPr lang="es-ES" sz="1400" dirty="0" err="1">
                <a:solidFill>
                  <a:schemeClr val="bg1"/>
                </a:solidFill>
              </a:rPr>
              <a:t>Galeria</a:t>
            </a:r>
            <a:r>
              <a:rPr lang="es-ES" sz="1400" dirty="0">
                <a:solidFill>
                  <a:schemeClr val="bg1"/>
                </a:solidFill>
              </a:rPr>
              <a:t> de carreras. Pinchamos y se descubre descripción que se encontraba parcialmente cubierta. Se llevará a enlace con la carrera. Galería de 3 de ancho por 2 de alto. Elementos llevaran &lt;</a:t>
            </a:r>
            <a:r>
              <a:rPr lang="es-ES" sz="1400" dirty="0" err="1">
                <a:solidFill>
                  <a:schemeClr val="bg1"/>
                </a:solidFill>
              </a:rPr>
              <a:t>img</a:t>
            </a:r>
            <a:r>
              <a:rPr lang="es-ES" sz="1400" dirty="0">
                <a:solidFill>
                  <a:schemeClr val="bg1"/>
                </a:solidFill>
              </a:rPr>
              <a:t>&gt;, títulos, etc…</a:t>
            </a:r>
          </a:p>
        </p:txBody>
      </p:sp>
      <p:grpSp>
        <p:nvGrpSpPr>
          <p:cNvPr id="21" name="20 Grupo"/>
          <p:cNvGrpSpPr/>
          <p:nvPr/>
        </p:nvGrpSpPr>
        <p:grpSpPr>
          <a:xfrm>
            <a:off x="1907704" y="4964327"/>
            <a:ext cx="5256584" cy="792226"/>
            <a:chOff x="1907704" y="4149080"/>
            <a:chExt cx="5256584" cy="792226"/>
          </a:xfrm>
        </p:grpSpPr>
        <p:sp>
          <p:nvSpPr>
            <p:cNvPr id="11" name="10 Rectángulo"/>
            <p:cNvSpPr/>
            <p:nvPr/>
          </p:nvSpPr>
          <p:spPr>
            <a:xfrm>
              <a:off x="1907704" y="4149080"/>
              <a:ext cx="115212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6012160" y="4149080"/>
              <a:ext cx="115212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3995936" y="4149218"/>
              <a:ext cx="115212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2086538" y="4379510"/>
              <a:ext cx="787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&lt;</a:t>
              </a:r>
              <a:r>
                <a:rPr lang="es-ES" sz="1400" dirty="0" err="1">
                  <a:solidFill>
                    <a:schemeClr val="bg1"/>
                  </a:solidFill>
                </a:rPr>
                <a:t>img</a:t>
              </a:r>
              <a:r>
                <a:rPr lang="es-ES" sz="140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6194267" y="4389522"/>
              <a:ext cx="787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&lt;</a:t>
              </a:r>
              <a:r>
                <a:rPr lang="es-ES" sz="1400" dirty="0" err="1">
                  <a:solidFill>
                    <a:schemeClr val="bg1"/>
                  </a:solidFill>
                </a:rPr>
                <a:t>img</a:t>
              </a:r>
              <a:r>
                <a:rPr lang="es-ES" sz="140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4175046" y="4391235"/>
              <a:ext cx="787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&lt;</a:t>
              </a:r>
              <a:r>
                <a:rPr lang="es-ES" sz="1400" dirty="0" err="1">
                  <a:solidFill>
                    <a:schemeClr val="bg1"/>
                  </a:solidFill>
                </a:rPr>
                <a:t>img</a:t>
              </a:r>
              <a:r>
                <a:rPr lang="es-ES" sz="1400" dirty="0">
                  <a:solidFill>
                    <a:schemeClr val="bg1"/>
                  </a:solidFill>
                </a:rPr>
                <a:t>&gt;</a:t>
              </a:r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1907704" y="4047461"/>
            <a:ext cx="5256584" cy="792226"/>
            <a:chOff x="1907704" y="4149080"/>
            <a:chExt cx="5256584" cy="792226"/>
          </a:xfrm>
        </p:grpSpPr>
        <p:sp>
          <p:nvSpPr>
            <p:cNvPr id="23" name="22 Rectángulo"/>
            <p:cNvSpPr/>
            <p:nvPr/>
          </p:nvSpPr>
          <p:spPr>
            <a:xfrm>
              <a:off x="1907704" y="4149080"/>
              <a:ext cx="115212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6012160" y="4149080"/>
              <a:ext cx="115212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3995936" y="4149218"/>
              <a:ext cx="115212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2086538" y="4379510"/>
              <a:ext cx="787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&lt;</a:t>
              </a:r>
              <a:r>
                <a:rPr lang="es-ES" sz="1400" dirty="0" err="1">
                  <a:solidFill>
                    <a:schemeClr val="bg1"/>
                  </a:solidFill>
                </a:rPr>
                <a:t>img</a:t>
              </a:r>
              <a:r>
                <a:rPr lang="es-ES" sz="140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6194267" y="4389522"/>
              <a:ext cx="787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&lt;</a:t>
              </a:r>
              <a:r>
                <a:rPr lang="es-ES" sz="1400" dirty="0" err="1">
                  <a:solidFill>
                    <a:schemeClr val="bg1"/>
                  </a:solidFill>
                </a:rPr>
                <a:t>img</a:t>
              </a:r>
              <a:r>
                <a:rPr lang="es-ES" sz="140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4175046" y="4391235"/>
              <a:ext cx="787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&lt;</a:t>
              </a:r>
              <a:r>
                <a:rPr lang="es-ES" sz="1400" dirty="0" err="1">
                  <a:solidFill>
                    <a:schemeClr val="bg1"/>
                  </a:solidFill>
                </a:rPr>
                <a:t>img</a:t>
              </a:r>
              <a:r>
                <a:rPr lang="es-ES" sz="1400" dirty="0">
                  <a:solidFill>
                    <a:schemeClr val="bg1"/>
                  </a:solidFill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19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05083" y="972779"/>
            <a:ext cx="4896662" cy="469856"/>
          </a:xfrm>
        </p:spPr>
        <p:txBody>
          <a:bodyPr>
            <a:noAutofit/>
          </a:bodyPr>
          <a:lstStyle/>
          <a:p>
            <a:r>
              <a:rPr lang="es-ES" sz="2000" dirty="0"/>
              <a:t>5º PÁGINA: CONTACTO.HTML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84471" y="1484784"/>
            <a:ext cx="6624851" cy="792088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s-ES" dirty="0"/>
              <a:t>ELEMENTOS BÁSICOS EN LA PÁGINA: Cabecera,   &lt;</a:t>
            </a:r>
            <a:r>
              <a:rPr lang="es-ES" dirty="0" err="1"/>
              <a:t>nav</a:t>
            </a:r>
            <a:r>
              <a:rPr lang="es-ES" dirty="0"/>
              <a:t>&gt; y &lt;</a:t>
            </a:r>
            <a:r>
              <a:rPr lang="es-ES" dirty="0" err="1"/>
              <a:t>Footer</a:t>
            </a:r>
            <a:r>
              <a:rPr lang="es-ES" dirty="0"/>
              <a:t>&gt; se comparten entre todas las páginas. La &lt;</a:t>
            </a:r>
            <a:r>
              <a:rPr lang="es-ES" dirty="0" err="1"/>
              <a:t>section</a:t>
            </a:r>
            <a:r>
              <a:rPr lang="es-ES" dirty="0"/>
              <a:t>&gt; llevará contenido de contacto de la página. En el formulario se implementará la lógica básica con el </a:t>
            </a:r>
            <a:r>
              <a:rPr lang="es-ES" dirty="0" err="1"/>
              <a:t>mailto</a:t>
            </a:r>
            <a:r>
              <a:rPr lang="es-ES" dirty="0"/>
              <a:t> para configurar la salida del cliente de correo local.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7188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115616" y="2276872"/>
            <a:ext cx="6912768" cy="403244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115616" y="2276872"/>
            <a:ext cx="69127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&lt;</a:t>
            </a:r>
            <a:r>
              <a:rPr lang="es-ES" sz="1400" dirty="0" err="1"/>
              <a:t>header</a:t>
            </a:r>
            <a:r>
              <a:rPr lang="es-ES" sz="1400" dirty="0"/>
              <a:t>&gt; (Con logo a la izquierda)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115616" y="2564904"/>
            <a:ext cx="69127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&lt;</a:t>
            </a:r>
            <a:r>
              <a:rPr lang="es-ES" sz="1400" dirty="0" err="1"/>
              <a:t>nav</a:t>
            </a:r>
            <a:r>
              <a:rPr lang="es-ES" sz="1400" dirty="0"/>
              <a:t>&gt; (Con direccionamiento al resto de páginas</a:t>
            </a:r>
            <a:r>
              <a:rPr lang="es-ES" dirty="0"/>
              <a:t>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112619" y="6021288"/>
            <a:ext cx="69127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&lt;</a:t>
            </a:r>
            <a:r>
              <a:rPr lang="es-ES" sz="1400" dirty="0" err="1"/>
              <a:t>Footer</a:t>
            </a:r>
            <a:r>
              <a:rPr lang="es-ES" sz="1400" dirty="0"/>
              <a:t>&gt; (Disposiciones legales, autoría y redes sociales</a:t>
            </a:r>
            <a:r>
              <a:rPr lang="es-ES" dirty="0"/>
              <a:t>)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112619" y="2852936"/>
            <a:ext cx="691576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1187624" y="2996951"/>
            <a:ext cx="59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&lt;</a:t>
            </a:r>
            <a:r>
              <a:rPr lang="es-ES" sz="1400" dirty="0" err="1">
                <a:solidFill>
                  <a:schemeClr val="bg1"/>
                </a:solidFill>
              </a:rPr>
              <a:t>section</a:t>
            </a:r>
            <a:r>
              <a:rPr lang="es-ES" sz="1400" dirty="0">
                <a:solidFill>
                  <a:schemeClr val="bg1"/>
                </a:solidFill>
              </a:rPr>
              <a:t>&gt; Típica sección con un lugar y teléfono de contacto.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1116343" y="3501008"/>
            <a:ext cx="6915765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1215497" y="3662154"/>
            <a:ext cx="657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&lt;</a:t>
            </a:r>
            <a:r>
              <a:rPr lang="es-ES" sz="1400" dirty="0" err="1">
                <a:solidFill>
                  <a:schemeClr val="bg1"/>
                </a:solidFill>
              </a:rPr>
              <a:t>Form</a:t>
            </a:r>
            <a:r>
              <a:rPr lang="es-ES" sz="1400" dirty="0">
                <a:solidFill>
                  <a:schemeClr val="bg1"/>
                </a:solidFill>
              </a:rPr>
              <a:t>&gt; Formulario de contacto con la página. </a:t>
            </a:r>
          </a:p>
        </p:txBody>
      </p:sp>
    </p:spTree>
    <p:extLst>
      <p:ext uri="{BB962C8B-B14F-4D97-AF65-F5344CB8AC3E}">
        <p14:creationId xmlns:p14="http://schemas.microsoft.com/office/powerpoint/2010/main" val="269919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35F48-B5D8-623A-C5FA-4B86D900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645" y="1934076"/>
            <a:ext cx="6985763" cy="689888"/>
          </a:xfrm>
        </p:spPr>
        <p:txBody>
          <a:bodyPr>
            <a:normAutofit fontScale="90000"/>
          </a:bodyPr>
          <a:lstStyle/>
          <a:p>
            <a:r>
              <a:rPr lang="es-ES" dirty="0"/>
              <a:t>DIAGRAMA NAVEGACIÓN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3272C6-E5FC-0C36-9782-D905AB98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3266" y="2668793"/>
            <a:ext cx="6637467" cy="1520413"/>
          </a:xfrm>
        </p:spPr>
        <p:txBody>
          <a:bodyPr/>
          <a:lstStyle/>
          <a:p>
            <a:r>
              <a:rPr lang="es-ES" dirty="0"/>
              <a:t>FUNCIONAMIENTO TEÓRICO DE LA PÁGINA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971B94-5307-30A1-0404-61FE9E75B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7188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5BADA45-8FC6-2FBB-41CB-5A359511E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365104"/>
            <a:ext cx="2952053" cy="196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5582F27B-5E85-3337-5D1E-18B52F953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1196752"/>
            <a:ext cx="10023986" cy="460851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9D87D77-D12C-A2FE-CB74-88389B319CFC}"/>
              </a:ext>
            </a:extLst>
          </p:cNvPr>
          <p:cNvSpPr txBox="1"/>
          <p:nvPr/>
        </p:nvSpPr>
        <p:spPr>
          <a:xfrm>
            <a:off x="683568" y="68340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DIAGRAMA DE FUNCIONAMIENTO</a:t>
            </a:r>
          </a:p>
        </p:txBody>
      </p:sp>
    </p:spTree>
    <p:extLst>
      <p:ext uri="{BB962C8B-B14F-4D97-AF65-F5344CB8AC3E}">
        <p14:creationId xmlns:p14="http://schemas.microsoft.com/office/powerpoint/2010/main" val="185789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5492" y="984967"/>
            <a:ext cx="7669203" cy="469856"/>
          </a:xfrm>
        </p:spPr>
        <p:txBody>
          <a:bodyPr>
            <a:noAutofit/>
          </a:bodyPr>
          <a:lstStyle/>
          <a:p>
            <a:r>
              <a:rPr lang="es-ES" sz="1800" dirty="0"/>
              <a:t>ESQUEMA DE FUNCIONAMIENTO – VALORACIÓN OBJETIVOS TAREA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5492" y="1628800"/>
            <a:ext cx="6624851" cy="460851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s-ES" dirty="0"/>
              <a:t>Punto de acceso de la página: index.html. Punto de presentación del sitio. Orientación de contenido.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Navegación entre páginas gracias al elemento &lt;</a:t>
            </a:r>
            <a:r>
              <a:rPr lang="es-ES" dirty="0" err="1"/>
              <a:t>nav</a:t>
            </a:r>
            <a:r>
              <a:rPr lang="es-ES" dirty="0"/>
              <a:t>&gt;.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5 Páginas en total: index.html, zapatillas.html, entrenamientos.html, carreras.html, contacto.html.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Carreras.html. Listado de carreras con contenido sobre las mismas que se descubre tras pulsar “Ver más”. Se agregan enlaces a las páginas externas.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Zapatillas.html. Galería de elementos con información detallada de cada uno. Formato tipo </a:t>
            </a:r>
            <a:r>
              <a:rPr lang="es-ES" dirty="0" err="1"/>
              <a:t>ecommerce</a:t>
            </a:r>
            <a:r>
              <a:rPr lang="es-ES" dirty="0"/>
              <a:t>. Se agregará también el enlace de compra. Se mostrarán las zapatillas con su nombre, descripción, precios habituales, recomendaciones, </a:t>
            </a:r>
            <a:r>
              <a:rPr lang="es-ES" dirty="0" err="1"/>
              <a:t>etc</a:t>
            </a:r>
            <a:r>
              <a:rPr lang="es-ES" dirty="0"/>
              <a:t>…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Entrenamientos.html. Se mostrarán diferentes entrenamientos y visualización de algún video de </a:t>
            </a:r>
            <a:r>
              <a:rPr lang="es-ES" dirty="0" err="1"/>
              <a:t>youtube</a:t>
            </a:r>
            <a:r>
              <a:rPr lang="es-ES" dirty="0"/>
              <a:t> embebido para poder ampliar información si se desea.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Contacto.html: Formulario de contacto.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El </a:t>
            </a:r>
            <a:r>
              <a:rPr lang="es-ES" dirty="0" err="1"/>
              <a:t>footer</a:t>
            </a:r>
            <a:r>
              <a:rPr lang="es-ES" dirty="0"/>
              <a:t> incluirá redes sociales activas creadas exprofeso para el proyecto.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7188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703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1718</TotalTime>
  <Words>914</Words>
  <Application>Microsoft Office PowerPoint</Application>
  <PresentationFormat>Presentación en pantalla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Austin</vt:lpstr>
      <vt:lpstr>Tema 2.  Tarea 1: Diseño de sitio Web.</vt:lpstr>
      <vt:lpstr>1º PÁGINA: INDEX.HTML</vt:lpstr>
      <vt:lpstr>2º PÁGINA: ZAPATILLAS.HTML</vt:lpstr>
      <vt:lpstr>3º PÁGINA: ENTRENAMIENTOS.HTML</vt:lpstr>
      <vt:lpstr>4º PÁGINA: CARRERAS.HTML</vt:lpstr>
      <vt:lpstr>5º PÁGINA: CONTACTO.HTML</vt:lpstr>
      <vt:lpstr>DIAGRAMA NAVEGACIÓN</vt:lpstr>
      <vt:lpstr>Presentación de PowerPoint</vt:lpstr>
      <vt:lpstr>ESQUEMA DE FUNCIONAMIENTO – VALORACIÓN OBJETIVOS 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Iosu Gómez</dc:creator>
  <cp:lastModifiedBy>Iosu Gómez</cp:lastModifiedBy>
  <cp:revision>7</cp:revision>
  <dcterms:created xsi:type="dcterms:W3CDTF">2023-11-07T21:20:35Z</dcterms:created>
  <dcterms:modified xsi:type="dcterms:W3CDTF">2023-11-15T21:26:15Z</dcterms:modified>
</cp:coreProperties>
</file>