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26c028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26c028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a7173df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a7173d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ca7173df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ca7173df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ca7173df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ca7173df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8725" y="340675"/>
            <a:ext cx="8520600" cy="6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 sz="2800"/>
              <a:t>１</a:t>
            </a:r>
            <a:r>
              <a:rPr lang="ja" sz="2800"/>
              <a:t>.何をために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11700"/>
            <a:ext cx="8520600" cy="3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   1.</a:t>
            </a:r>
            <a:r>
              <a:rPr lang="ja"/>
              <a:t>人材配置の最適化：組織内の従業員の保有する資格やスキルを把握し、企業が求めるスキルとのマッチングを行うことで、人材配置の最適化を図ります。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   2.</a:t>
            </a:r>
            <a:r>
              <a:rPr lang="ja"/>
              <a:t>安全性の確保：組織内で必要なスキルを持つ人材を特定し、作業にあたる従業員の資格の有効期限を管理することで、組織全体の安全性を確保します。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   3.</a:t>
            </a:r>
            <a:r>
              <a:rPr lang="ja"/>
              <a:t>コンプライアンスの遵守：組織内の従業員の資格情報を適切に管理し、コンプライアンスの遵守を強化することで、法的なリスクを回避することができます。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   </a:t>
            </a:r>
            <a:r>
              <a:rPr lang="ja"/>
              <a:t>4.</a:t>
            </a:r>
            <a:r>
              <a:rPr lang="ja"/>
              <a:t>人材育成の促進：組織内の従業員の資格情報を把握し、必要な資格取得の支援を行うこと で、従業員のスキルアップやキャリアアップの促進を図ります。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   5.</a:t>
            </a:r>
            <a:r>
              <a:rPr lang="ja"/>
              <a:t>業務プロセスの改善：組織内の従業員の資格情報を把握し、必要な作業を行うスキルを持つ人材を迅速に特定することで、業務プロセスの改善や効率化を図ります。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2.何を実現したい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25425" y="1328200"/>
            <a:ext cx="8520600" cy="4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・資格情報の登録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自分が取得した資格情報をシステムに登録することができる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200">
                <a:solidFill>
                  <a:schemeClr val="accent3"/>
                </a:solidFill>
              </a:rPr>
              <a:t>*資格</a:t>
            </a:r>
            <a:r>
              <a:rPr lang="ja" sz="1200">
                <a:solidFill>
                  <a:schemeClr val="accent3"/>
                </a:solidFill>
              </a:rPr>
              <a:t>情報は</a:t>
            </a:r>
            <a:r>
              <a:rPr lang="ja" sz="1200">
                <a:solidFill>
                  <a:schemeClr val="accent3"/>
                </a:solidFill>
              </a:rPr>
              <a:t>以下の情報を登録する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highlight>
                  <a:srgbClr val="F8F8F8"/>
                </a:highlight>
              </a:rPr>
              <a:t>①個人情報（氏名、生年月日、所属会社名、入社日）</a:t>
            </a:r>
            <a:endParaRPr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highlight>
                  <a:srgbClr val="F8F8F8"/>
                </a:highlight>
              </a:rPr>
              <a:t>②資格名、取得日、資格の種類</a:t>
            </a:r>
            <a:endParaRPr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highlight>
                  <a:srgbClr val="F8F8F8"/>
                </a:highlight>
              </a:rPr>
              <a:t>③証明書のアップロード（資格証図像スキャン機能で資格の名前、種類、取得日時を認識する。認識できない場合は登録者が入力する）</a:t>
            </a:r>
            <a:endParaRPr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590575" y="1017725"/>
            <a:ext cx="2018100" cy="963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800">
                <a:solidFill>
                  <a:schemeClr val="accent1"/>
                </a:solidFill>
              </a:rPr>
              <a:t>一般ユーザー向け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0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・資格情報の閲覧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資格リスト、情報（自分及び部下）を閲覧できる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すべきのユーザーは今まで資格の統計情報（人数、割合など）を検索できる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・権限設定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上長は登録した資格情報を閲覧することができる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また、資格証明書の写しを確認し、承認を与える審査機能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審査のステップを報告し、完了したら上長のFBを受けられる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476725" y="541675"/>
            <a:ext cx="2018100" cy="963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 sz="1800">
                <a:solidFill>
                  <a:schemeClr val="accent1"/>
                </a:solidFill>
              </a:rPr>
              <a:t>一般ユーザー向け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・DB管理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・システムの更新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5435350" y="531325"/>
            <a:ext cx="2018100" cy="963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ja" sz="1800">
                <a:solidFill>
                  <a:schemeClr val="accent1"/>
                </a:solidFill>
              </a:rPr>
              <a:t>管理者向け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146000" y="966750"/>
            <a:ext cx="8686200" cy="4176900"/>
          </a:xfrm>
          <a:prstGeom prst="snip1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7"/>
          <p:cNvCxnSpPr/>
          <p:nvPr/>
        </p:nvCxnSpPr>
        <p:spPr>
          <a:xfrm>
            <a:off x="831800" y="1696800"/>
            <a:ext cx="11100" cy="15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81" name="Google Shape;81;p17"/>
          <p:cNvSpPr txBox="1"/>
          <p:nvPr>
            <p:ph type="title"/>
          </p:nvPr>
        </p:nvSpPr>
        <p:spPr>
          <a:xfrm>
            <a:off x="249400" y="23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solidFill>
                  <a:srgbClr val="1F2328"/>
                </a:solidFill>
                <a:highlight>
                  <a:srgbClr val="FFFFFF"/>
                </a:highlight>
              </a:rPr>
              <a:t>何の技術を使って実現する</a:t>
            </a:r>
            <a:endParaRPr b="1" sz="3000"/>
          </a:p>
        </p:txBody>
      </p:sp>
      <p:sp>
        <p:nvSpPr>
          <p:cNvPr id="82" name="Google Shape;82;p17"/>
          <p:cNvSpPr/>
          <p:nvPr/>
        </p:nvSpPr>
        <p:spPr>
          <a:xfrm>
            <a:off x="1805200" y="1077375"/>
            <a:ext cx="1382700" cy="729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805200" y="2645600"/>
            <a:ext cx="1382700" cy="729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805200" y="4301725"/>
            <a:ext cx="1382700" cy="729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7"/>
          <p:cNvCxnSpPr/>
          <p:nvPr/>
        </p:nvCxnSpPr>
        <p:spPr>
          <a:xfrm>
            <a:off x="24325" y="2172425"/>
            <a:ext cx="9158700" cy="0"/>
          </a:xfrm>
          <a:prstGeom prst="straightConnector1">
            <a:avLst/>
          </a:prstGeom>
          <a:noFill/>
          <a:ln cap="flat" cmpd="sng" w="38100">
            <a:solidFill>
              <a:srgbClr val="8E7CC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/>
          <p:nvPr/>
        </p:nvCxnSpPr>
        <p:spPr>
          <a:xfrm>
            <a:off x="-7350" y="3917650"/>
            <a:ext cx="4843500" cy="2400"/>
          </a:xfrm>
          <a:prstGeom prst="straightConnector1">
            <a:avLst/>
          </a:prstGeom>
          <a:noFill/>
          <a:ln cap="flat" cmpd="sng" w="38100">
            <a:solidFill>
              <a:srgbClr val="8E7CC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220800" y="3226488"/>
            <a:ext cx="210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674EA7"/>
                </a:solidFill>
              </a:rPr>
              <a:t>バックエンド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68125" y="1165275"/>
            <a:ext cx="210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674EA7"/>
                </a:solidFill>
              </a:rPr>
              <a:t>フロントエンド</a:t>
            </a:r>
            <a:endParaRPr b="1" sz="12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674EA7"/>
                </a:solidFill>
              </a:rPr>
              <a:t>フレームワーク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4526175"/>
            <a:ext cx="210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>
                <a:solidFill>
                  <a:srgbClr val="674EA7"/>
                </a:solidFill>
                <a:highlight>
                  <a:srgbClr val="F7F7F8"/>
                </a:highlight>
              </a:rPr>
              <a:t>データベース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2319550" y="1807275"/>
            <a:ext cx="0" cy="83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>
            <a:off x="2466088" y="3420025"/>
            <a:ext cx="0" cy="9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109425" y="2429125"/>
            <a:ext cx="1382700" cy="4755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RESTful API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093850" y="3645325"/>
            <a:ext cx="1382700" cy="4755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psycopg2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ライブラリ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>
            <a:off x="3375900" y="1431325"/>
            <a:ext cx="1416000" cy="3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3572800" y="1122775"/>
            <a:ext cx="17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React Router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 rot="2700000">
            <a:off x="8261322" y="1076361"/>
            <a:ext cx="1229517" cy="415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linux</a:t>
            </a:r>
            <a:endParaRPr sz="1800"/>
          </a:p>
        </p:txBody>
      </p:sp>
      <p:cxnSp>
        <p:nvCxnSpPr>
          <p:cNvPr id="97" name="Google Shape;97;p17"/>
          <p:cNvCxnSpPr/>
          <p:nvPr/>
        </p:nvCxnSpPr>
        <p:spPr>
          <a:xfrm>
            <a:off x="2496550" y="1807275"/>
            <a:ext cx="0" cy="83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8" name="Google Shape;98;p17"/>
          <p:cNvSpPr/>
          <p:nvPr/>
        </p:nvSpPr>
        <p:spPr>
          <a:xfrm>
            <a:off x="2844950" y="1988688"/>
            <a:ext cx="1714500" cy="4755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4354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43541"/>
                </a:solidFill>
              </a:rPr>
              <a:t>Flask/Django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375888" y="1807273"/>
            <a:ext cx="18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  <a:highlight>
                  <a:srgbClr val="374151"/>
                </a:highlight>
              </a:rPr>
              <a:t>HTTPリクエスト</a:t>
            </a:r>
            <a:endParaRPr b="1">
              <a:solidFill>
                <a:schemeClr val="lt1"/>
              </a:solidFill>
              <a:highlight>
                <a:srgbClr val="374151"/>
              </a:highlight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110513" y="3375498"/>
            <a:ext cx="18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  <a:highlight>
                  <a:srgbClr val="374151"/>
                </a:highlight>
              </a:rPr>
              <a:t>データベースに接続</a:t>
            </a:r>
            <a:endParaRPr b="1">
              <a:solidFill>
                <a:schemeClr val="lt1"/>
              </a:solidFill>
              <a:highlight>
                <a:srgbClr val="374151"/>
              </a:highlight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4824925" y="988875"/>
            <a:ext cx="0" cy="415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>
            <a:endCxn id="103" idx="1"/>
          </p:cNvCxnSpPr>
          <p:nvPr/>
        </p:nvCxnSpPr>
        <p:spPr>
          <a:xfrm>
            <a:off x="5360800" y="3034478"/>
            <a:ext cx="6858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450" y="1087349"/>
            <a:ext cx="729900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396" y="2735449"/>
            <a:ext cx="515106" cy="572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350" y="4301728"/>
            <a:ext cx="1382700" cy="72589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6052750" y="1276475"/>
            <a:ext cx="1980000" cy="619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フロントエンド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イメージ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913850" y="4275975"/>
            <a:ext cx="1980000" cy="619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バックエンド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イメージ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854775" y="2880213"/>
            <a:ext cx="1714500" cy="4755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Docker Compose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476538" y="2515473"/>
            <a:ext cx="187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solidFill>
                  <a:schemeClr val="lt1"/>
                </a:solidFill>
                <a:highlight>
                  <a:srgbClr val="9900FF"/>
                </a:highlight>
              </a:rPr>
              <a:t>組み合わせ</a:t>
            </a:r>
            <a:endParaRPr b="1" sz="2300">
              <a:solidFill>
                <a:schemeClr val="lt1"/>
              </a:solidFill>
              <a:highlight>
                <a:srgbClr val="9900FF"/>
              </a:highlight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884325" y="1993663"/>
            <a:ext cx="1382700" cy="4755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axios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374151"/>
                </a:solidFill>
                <a:highlight>
                  <a:srgbClr val="F7F7F8"/>
                </a:highlight>
              </a:rPr>
              <a:t>ライブラリ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114050" y="1761248"/>
            <a:ext cx="18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  <a:highlight>
                  <a:srgbClr val="374151"/>
                </a:highlight>
              </a:rPr>
              <a:t>HTTPリクエスト</a:t>
            </a:r>
            <a:endParaRPr b="1">
              <a:solidFill>
                <a:schemeClr val="lt1"/>
              </a:solidFill>
              <a:highlight>
                <a:srgbClr val="374151"/>
              </a:highlight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09425" y="2224360"/>
            <a:ext cx="18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  <a:highlight>
                  <a:srgbClr val="374151"/>
                </a:highlight>
              </a:rPr>
              <a:t>通信</a:t>
            </a:r>
            <a:endParaRPr b="1">
              <a:solidFill>
                <a:schemeClr val="lt1"/>
              </a:solidFill>
              <a:highlight>
                <a:srgbClr val="374151"/>
              </a:highlight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337288" y="1476873"/>
            <a:ext cx="18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  <a:highlight>
                  <a:srgbClr val="374151"/>
                </a:highlight>
              </a:rPr>
              <a:t>ルーティングを管理</a:t>
            </a:r>
            <a:endParaRPr b="1">
              <a:solidFill>
                <a:schemeClr val="lt1"/>
              </a:solidFill>
              <a:highlight>
                <a:srgbClr val="374151"/>
              </a:highlight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900100" y="2448875"/>
            <a:ext cx="1163100" cy="11631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chemeClr val="dk2"/>
                </a:solidFill>
              </a:rPr>
              <a:t>アプリ起動</a:t>
            </a:r>
            <a:endParaRPr b="1" sz="1600">
              <a:solidFill>
                <a:schemeClr val="dk2"/>
              </a:solidFill>
            </a:endParaRPr>
          </a:p>
        </p:txBody>
      </p:sp>
      <p:cxnSp>
        <p:nvCxnSpPr>
          <p:cNvPr id="116" name="Google Shape;116;p17"/>
          <p:cNvCxnSpPr>
            <a:stCxn id="108" idx="0"/>
            <a:endCxn id="107" idx="3"/>
          </p:cNvCxnSpPr>
          <p:nvPr/>
        </p:nvCxnSpPr>
        <p:spPr>
          <a:xfrm rot="10800000">
            <a:off x="6965388" y="1896075"/>
            <a:ext cx="15900" cy="237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7" name="Google Shape;117;p17"/>
          <p:cNvCxnSpPr>
            <a:stCxn id="107" idx="5"/>
            <a:endCxn id="115" idx="0"/>
          </p:cNvCxnSpPr>
          <p:nvPr/>
        </p:nvCxnSpPr>
        <p:spPr>
          <a:xfrm>
            <a:off x="8032750" y="1508788"/>
            <a:ext cx="448800" cy="94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8" name="Google Shape;118;p17"/>
          <p:cNvGrpSpPr/>
          <p:nvPr/>
        </p:nvGrpSpPr>
        <p:grpSpPr>
          <a:xfrm>
            <a:off x="5773450" y="2172428"/>
            <a:ext cx="2260803" cy="1745100"/>
            <a:chOff x="5912275" y="2172428"/>
            <a:chExt cx="2260803" cy="1745100"/>
          </a:xfrm>
        </p:grpSpPr>
        <p:sp>
          <p:nvSpPr>
            <p:cNvPr id="103" name="Google Shape;103;p17"/>
            <p:cNvSpPr/>
            <p:nvPr/>
          </p:nvSpPr>
          <p:spPr>
            <a:xfrm>
              <a:off x="6185425" y="2172428"/>
              <a:ext cx="1714500" cy="17451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9" name="Google Shape;119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12275" y="2320690"/>
              <a:ext cx="2260803" cy="12716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0" name="Google Shape;120;p17"/>
          <p:cNvCxnSpPr>
            <a:stCxn id="108" idx="5"/>
            <a:endCxn id="115" idx="4"/>
          </p:cNvCxnSpPr>
          <p:nvPr/>
        </p:nvCxnSpPr>
        <p:spPr>
          <a:xfrm flipH="1" rot="10800000">
            <a:off x="7893850" y="3611888"/>
            <a:ext cx="587700" cy="89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>
            <a:off x="7153288" y="1696798"/>
            <a:ext cx="18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  <a:highlight>
                  <a:srgbClr val="374151"/>
                </a:highlight>
              </a:rPr>
              <a:t>分ける</a:t>
            </a:r>
            <a:endParaRPr b="1">
              <a:solidFill>
                <a:schemeClr val="lt1"/>
              </a:solidFill>
              <a:highlight>
                <a:srgbClr val="374151"/>
              </a:highlight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183738" y="4120823"/>
            <a:ext cx="18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lt1"/>
                </a:solidFill>
                <a:highlight>
                  <a:srgbClr val="374151"/>
                </a:highlight>
              </a:rPr>
              <a:t>分ける</a:t>
            </a:r>
            <a:endParaRPr b="1">
              <a:solidFill>
                <a:schemeClr val="lt1"/>
              </a:solidFill>
              <a:highlight>
                <a:srgbClr val="374151"/>
              </a:highlight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913850" y="3452113"/>
            <a:ext cx="198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100">
                <a:solidFill>
                  <a:srgbClr val="F8F8F8"/>
                </a:solidFill>
              </a:rPr>
              <a:t>docker-compose up</a:t>
            </a:r>
            <a:endParaRPr b="1" sz="1100">
              <a:solidFill>
                <a:srgbClr val="F8F8F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1100">
                <a:solidFill>
                  <a:srgbClr val="F8F8F8"/>
                </a:solidFill>
              </a:rPr>
              <a:t>コマンド</a:t>
            </a:r>
            <a:endParaRPr b="1" sz="1100">
              <a:solidFill>
                <a:srgbClr val="F8F8F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8F8F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8F8F8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333750" y="380500"/>
            <a:ext cx="14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2889763" y="2674063"/>
            <a:ext cx="1163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highlight>
                  <a:schemeClr val="accent1"/>
                </a:highlight>
              </a:rPr>
              <a:t>O</a:t>
            </a:r>
            <a:r>
              <a:rPr lang="ja" sz="1100">
                <a:highlight>
                  <a:schemeClr val="accent1"/>
                </a:highlight>
              </a:rPr>
              <a:t>penCV</a:t>
            </a:r>
            <a:endParaRPr sz="11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accent1"/>
              </a:highlight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889763" y="2952000"/>
            <a:ext cx="1163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highlight>
                  <a:srgbClr val="6D9EEB"/>
                </a:highlight>
              </a:rPr>
              <a:t>OpenAI API</a:t>
            </a:r>
            <a:endParaRPr sz="1100"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6D9EEB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