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5" r:id="rId12"/>
    <p:sldId id="266" r:id="rId13"/>
    <p:sldId id="267" r:id="rId14"/>
    <p:sldId id="268" r:id="rId15"/>
    <p:sldId id="269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Pembleton" initials="WP" lastIdx="1" clrIdx="0">
    <p:extLst>
      <p:ext uri="{19B8F6BF-5375-455C-9EA6-DF929625EA0E}">
        <p15:presenceInfo xmlns:p15="http://schemas.microsoft.com/office/powerpoint/2012/main" userId="aa56e9868da9a3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416E-852F-46BB-9578-36BEE0046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A0748-123E-49A8-852F-C560DD191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60D-151D-4D79-A772-6C008A20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05FF-BE91-443F-A0FA-67DF86E6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07109-8F55-4D0A-8A52-6C8AA429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7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7821-52AE-40B8-ABB2-670E68FE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B2DA9-8694-4F39-9833-CDCFE8AB5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5624-D215-446B-A0E8-C852D09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A319-C1D7-4998-886D-DA93ADD7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6BF36-5085-425F-96C2-2FCBB73A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5B22A-42EE-4F4A-9C59-D2BA9CC6A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2736-6854-4975-A61E-DFD4DBAFE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3777A-E0C5-4C01-A86A-E1DBBBC4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F1D8-745D-49AD-BC92-EB797919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39B6-4E14-4E59-ADB3-89D540C1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7392-1F88-4345-8138-3609BF1D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9192-DBBE-42F1-82EB-B08285A8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4930-FAF0-4D6A-B2F8-A9346E39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F18C-C375-4A10-8B4D-37A4962E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BFDEC-1A01-4E1C-9B52-B20083E1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848F-B01A-4C6D-9756-2A248A26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5BED-5336-4374-95E2-B28F509B9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9E19-B431-4095-A23C-E428008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8471-D382-49B7-83AC-E2063154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344F-4DA8-4469-BBAB-952E856B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52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90B4-9039-40C1-8134-57CE1C81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1058-3076-431E-90F9-91C6D0811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5E41A-284E-4FF6-9328-C25BED7E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D1A0C-6A63-4188-A29E-6E5BA6B9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4C448-792F-4FF2-B25F-EDB242A0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D67B3-8F44-4699-8814-EF78187E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2BC0-47B1-4263-B065-9FE7C36E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C46A-2A05-456C-84C6-ED0C64FE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B71B1-BA15-4131-BB94-901598F80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1C44F-9C09-4077-B639-154659962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DC0FE-91D1-4DD5-90E6-F38F90262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C3360-565A-4DF2-84AB-D3DEB109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FBF61-8838-4561-9BA0-07ADB42F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27874-7E61-4BBC-8809-61BD63F7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9861-44B5-4387-A600-AD61DC32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22C4B-E656-4389-85FF-AE555B26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A47D-1D3F-48C1-9DA8-4118AEC8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3F016-6998-44CE-A8BE-A3A9499D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1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FFA89-C64C-4F0F-8D85-52A2BC39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638CA-A4D3-4399-AF0E-37DB756E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EFA53-7765-4483-ADCE-8D4605C8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40C6-21BD-44B8-BB41-A6C26492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B240-04E2-4F6E-BE89-79A473E4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0AAFB-A07A-4AEC-B092-8B0486058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F4779-A60F-450F-AF2C-1A2B1A8B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F5454-03C4-4C61-B499-D1D0748D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1C197-92CF-440E-8045-847A0463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D6B8-AEE0-4CE8-BCF4-D305809B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0BCDB-E45A-4077-AED9-69831ABCA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B54C5-7251-41DD-8688-13C98463B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4242C-6D82-4746-9876-28BE3382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0534-9B4E-43CC-9E90-F3FF0615A88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A3983-9ACB-4851-99CE-F5A9E34E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CE958-356D-425F-B1C1-2FE1AF6D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E4D25-C0FE-46F0-98F7-FF2F2545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9E7A3-FF66-4F70-A42B-8CA271906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FB8A-2D67-4C83-AE2F-2A59AF7E3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0534-9B4E-43CC-9E90-F3FF0615A88D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243A-DD83-45CB-94F7-3802529FA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7813-FA7D-4897-8E97-5A79F0543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5EF0-5C42-46D1-B08E-21A32111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9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11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6216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13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0244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15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495702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17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0294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5A36-BC61-4E71-8E80-4A1A524CE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530063"/>
            <a:ext cx="4996329" cy="1936752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What causes job satisfaction in Computer Science?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11441-6B82-40D1-AAFC-7CCCB3956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43" y="4632160"/>
            <a:ext cx="4996328" cy="10682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William Pembleton</a:t>
            </a:r>
          </a:p>
        </p:txBody>
      </p:sp>
    </p:spTree>
    <p:extLst>
      <p:ext uri="{BB962C8B-B14F-4D97-AF65-F5344CB8AC3E}">
        <p14:creationId xmlns:p14="http://schemas.microsoft.com/office/powerpoint/2010/main" val="133033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8E42-18D7-42B7-932A-32D64EB2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07FC-A106-440D-8EFF-59C2232B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a few questions on the survey that asked participants to rank (for instance what benefits are important to you in a job) on a scale from 1-10</a:t>
            </a:r>
          </a:p>
          <a:p>
            <a:r>
              <a:rPr lang="en-US" dirty="0"/>
              <a:t>I coded this similar to the last slide	</a:t>
            </a:r>
            <a:r>
              <a:rPr lang="en-US" dirty="0" err="1"/>
              <a:t>Benefits.Industry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people didn’t answer this question so I made their values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7DF9-C298-468C-87C2-9C4D4CEB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(Algorithm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6331-CAFB-4040-841F-7B2B9E02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code I took in stuff like </a:t>
            </a:r>
            <a:r>
              <a:rPr lang="en-US" dirty="0" err="1"/>
              <a:t>DevType.FullStack</a:t>
            </a:r>
            <a:r>
              <a:rPr lang="en-US" dirty="0"/>
              <a:t> and made it so that when the tree is asked to print itself it outputs something like the picture below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7ABDF-C29E-4146-A7BC-D9DD6964F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10641" r="71327" b="51438"/>
          <a:stretch/>
        </p:blipFill>
        <p:spPr>
          <a:xfrm>
            <a:off x="4009655" y="3198180"/>
            <a:ext cx="4172690" cy="26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6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F04F-A4FB-4E8D-8A8B-B44696FB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(Algorithm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5757-8B4B-47AB-8ADB-D5AEC9E2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added support for the Likert scale when a class is chosen that has a Likert scale for its values</a:t>
            </a:r>
          </a:p>
          <a:p>
            <a:endParaRPr lang="en-US" dirty="0"/>
          </a:p>
          <a:p>
            <a:r>
              <a:rPr lang="en-US" dirty="0"/>
              <a:t>Meaning that when you get to a leaf node it will tell you what it thinks your job satisfaction will be from 1-5</a:t>
            </a:r>
          </a:p>
          <a:p>
            <a:endParaRPr lang="en-US" dirty="0"/>
          </a:p>
          <a:p>
            <a:r>
              <a:rPr lang="en-US" dirty="0"/>
              <a:t>Another small change I made to the algorithm is allowing it to handle values of </a:t>
            </a:r>
            <a:r>
              <a:rPr lang="en-US" dirty="0" err="1"/>
              <a:t>NaN</a:t>
            </a:r>
            <a:r>
              <a:rPr lang="en-US" dirty="0"/>
              <a:t> (So I don’t have to throw away these rows)</a:t>
            </a:r>
          </a:p>
        </p:txBody>
      </p:sp>
    </p:spTree>
    <p:extLst>
      <p:ext uri="{BB962C8B-B14F-4D97-AF65-F5344CB8AC3E}">
        <p14:creationId xmlns:p14="http://schemas.microsoft.com/office/powerpoint/2010/main" val="316770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43BF-2D4A-4708-934D-351511B0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(Job Satisfaction)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C6B8-2B23-4798-A7B3-85A940F0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very pretty tree</a:t>
            </a:r>
          </a:p>
        </p:txBody>
      </p:sp>
    </p:spTree>
    <p:extLst>
      <p:ext uri="{BB962C8B-B14F-4D97-AF65-F5344CB8AC3E}">
        <p14:creationId xmlns:p14="http://schemas.microsoft.com/office/powerpoint/2010/main" val="25406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2DD9-7166-4B0E-A588-65FCB5F0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6471-8C64-4891-81F5-6F6DD5D4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tree #2</a:t>
            </a:r>
          </a:p>
        </p:txBody>
      </p:sp>
    </p:spTree>
    <p:extLst>
      <p:ext uri="{BB962C8B-B14F-4D97-AF65-F5344CB8AC3E}">
        <p14:creationId xmlns:p14="http://schemas.microsoft.com/office/powerpoint/2010/main" val="281813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B383-B368-4774-B23E-5F1C9D5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(Open Source)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4629-50A7-49A2-A0E6-D169C33F9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tree #3</a:t>
            </a:r>
          </a:p>
        </p:txBody>
      </p:sp>
    </p:spTree>
    <p:extLst>
      <p:ext uri="{BB962C8B-B14F-4D97-AF65-F5344CB8AC3E}">
        <p14:creationId xmlns:p14="http://schemas.microsoft.com/office/powerpoint/2010/main" val="254814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E78F-0453-4941-ADE2-C28F7355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(Student)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635C-2DEE-4F43-A702-2CE77681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get the idea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7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5D0A8C-BAF1-4F40-BEFB-CF285A0529E1}"/>
              </a:ext>
            </a:extLst>
          </p:cNvPr>
          <p:cNvSpPr/>
          <p:nvPr/>
        </p:nvSpPr>
        <p:spPr>
          <a:xfrm>
            <a:off x="3755255" y="479394"/>
            <a:ext cx="2743200" cy="12783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DevType.Full</a:t>
            </a:r>
            <a:r>
              <a:rPr lang="en-US" dirty="0">
                <a:solidFill>
                  <a:sysClr val="windowText" lastClr="000000"/>
                </a:solidFill>
              </a:rPr>
              <a:t> Stack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445D48-93CB-460B-8741-081726AF299F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3177973" y="1570563"/>
            <a:ext cx="979014" cy="809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19835D-2F25-4B44-8E07-6AEDBE8CE2F6}"/>
              </a:ext>
            </a:extLst>
          </p:cNvPr>
          <p:cNvSpPr txBox="1"/>
          <p:nvPr/>
        </p:nvSpPr>
        <p:spPr>
          <a:xfrm>
            <a:off x="3051581" y="1732642"/>
            <a:ext cx="61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00724D-B3D9-48B1-91E1-2E419A4BC31A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6096723" y="1570563"/>
            <a:ext cx="801227" cy="809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C732FC-AA8C-4098-8FC9-CD4AC7FD1CD6}"/>
              </a:ext>
            </a:extLst>
          </p:cNvPr>
          <p:cNvSpPr txBox="1"/>
          <p:nvPr/>
        </p:nvSpPr>
        <p:spPr>
          <a:xfrm>
            <a:off x="6557408" y="1732642"/>
            <a:ext cx="51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2891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D306-5538-400A-9B37-04AEA428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CC2F-62F0-451A-AB73-7DE3A0045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 be written at the end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26248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914D-71F6-49A9-AD2D-F0FD4A7D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7E9D-C13D-45FF-9FC3-311FF1AA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written at the end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75292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09B5-ED0F-4885-8849-81D84822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5C48-6BCA-4DAB-83CD-069596F0E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question is a supervised learning problem, meaning that I can use an algorithm like ID3. </a:t>
            </a:r>
          </a:p>
          <a:p>
            <a:endParaRPr lang="en-US" dirty="0"/>
          </a:p>
          <a:p>
            <a:r>
              <a:rPr lang="en-US" dirty="0"/>
              <a:t>Supervised learning solves problems that answer the question of why is my data like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3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5AE3-AB2A-4BF2-94EF-429DBC34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What’s ID3?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AF87-FA98-4AE0-B657-3D716B63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ID3 is a decision tree learning algorithm. It can take in a dataset and produce trees </a:t>
            </a:r>
          </a:p>
        </p:txBody>
      </p:sp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385C23C5-2FDA-448E-A42D-44934E6F1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627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4482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138C-A636-4754-A39E-02A599AE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Where’d I get my data from?</a:t>
            </a:r>
          </a:p>
        </p:txBody>
      </p:sp>
      <p:pic>
        <p:nvPicPr>
          <p:cNvPr id="7" name="Content Placeholder 6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AFCB8C62-B12F-40E1-A7F7-E9615842E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9" b="12490"/>
          <a:stretch/>
        </p:blipFill>
        <p:spPr>
          <a:xfrm>
            <a:off x="6530170" y="2431267"/>
            <a:ext cx="4504590" cy="339248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D066FB-C82B-48FF-82E4-D87DEC6ADEF5}"/>
              </a:ext>
            </a:extLst>
          </p:cNvPr>
          <p:cNvSpPr txBox="1"/>
          <p:nvPr/>
        </p:nvSpPr>
        <p:spPr>
          <a:xfrm>
            <a:off x="838200" y="2006353"/>
            <a:ext cx="525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Overflow is a Q&amp;A website where developers can learn from each other</a:t>
            </a:r>
          </a:p>
          <a:p>
            <a:endParaRPr lang="en-US" sz="2800" dirty="0"/>
          </a:p>
          <a:p>
            <a:r>
              <a:rPr lang="en-US" sz="2800" dirty="0"/>
              <a:t>Every year they release a survey that asks developers question about their job</a:t>
            </a:r>
          </a:p>
        </p:txBody>
      </p:sp>
    </p:spTree>
    <p:extLst>
      <p:ext uri="{BB962C8B-B14F-4D97-AF65-F5344CB8AC3E}">
        <p14:creationId xmlns:p14="http://schemas.microsoft.com/office/powerpoint/2010/main" val="341628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731D-BB9B-41AE-927A-0E779E5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they ask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E25E-4D0E-4384-A5F4-DCD5B9F6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developer are you? (Full stack, back end, mobile)</a:t>
            </a:r>
          </a:p>
          <a:p>
            <a:r>
              <a:rPr lang="en-US" dirty="0"/>
              <a:t>How satisfied are you with your current job?</a:t>
            </a:r>
          </a:p>
          <a:p>
            <a:r>
              <a:rPr lang="en-US" dirty="0"/>
              <a:t>What languages do you use?</a:t>
            </a:r>
          </a:p>
          <a:p>
            <a:r>
              <a:rPr lang="en-US" dirty="0"/>
              <a:t>What IDE do you use?</a:t>
            </a:r>
          </a:p>
        </p:txBody>
      </p:sp>
    </p:spTree>
    <p:extLst>
      <p:ext uri="{BB962C8B-B14F-4D97-AF65-F5344CB8AC3E}">
        <p14:creationId xmlns:p14="http://schemas.microsoft.com/office/powerpoint/2010/main" val="420713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1043-92AB-4CEA-87FA-739B592C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6A1F-3A1A-4E8E-9C3B-31598408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Likert scale</a:t>
            </a:r>
          </a:p>
          <a:p>
            <a:endParaRPr lang="en-US" dirty="0"/>
          </a:p>
          <a:p>
            <a:r>
              <a:rPr lang="en-US" dirty="0"/>
              <a:t>For instance take a question like “Are you extremely satisfied with your current job?” The answers they gave answers similar to what’s above</a:t>
            </a:r>
          </a:p>
          <a:p>
            <a:r>
              <a:rPr lang="en-US" dirty="0"/>
              <a:t>I converted the answers the dataset gave into </a:t>
            </a:r>
            <a:r>
              <a:rPr lang="en-US" dirty="0" err="1"/>
              <a:t>numeraical</a:t>
            </a:r>
            <a:r>
              <a:rPr lang="en-US" dirty="0"/>
              <a:t> values so that if an answer is undecided I made it into a 3</a:t>
            </a:r>
          </a:p>
          <a:p>
            <a:r>
              <a:rPr lang="en-US" dirty="0"/>
              <a:t>Mostly did this to make the tree easier to read and easier to calculate averages later on</a:t>
            </a:r>
          </a:p>
        </p:txBody>
      </p:sp>
      <p:pic>
        <p:nvPicPr>
          <p:cNvPr id="2050" name="Picture 2" descr="likert-scale-09">
            <a:extLst>
              <a:ext uri="{FF2B5EF4-FFF2-40B4-BE49-F238E27FC236}">
                <a16:creationId xmlns:a16="http://schemas.microsoft.com/office/drawing/2014/main" id="{86A7F30A-C7E1-4E9E-BCDE-E808E25B4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2" t="16666" r="6631" b="71386"/>
          <a:stretch/>
        </p:blipFill>
        <p:spPr bwMode="auto">
          <a:xfrm>
            <a:off x="6000750" y="1690688"/>
            <a:ext cx="5231675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3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8E42-18D7-42B7-932A-32D64EB2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Methodological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07FC-A106-440D-8EFF-59C2232B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They also asked questions like “Which of the following developer types describe you? Please select all that apply.”</a:t>
            </a:r>
          </a:p>
          <a:p>
            <a:r>
              <a:rPr lang="en-US" dirty="0"/>
              <a:t>The way Stack Overflow stored this is something like “Full </a:t>
            </a:r>
            <a:r>
              <a:rPr lang="en-US" dirty="0" err="1"/>
              <a:t>Stack;Database</a:t>
            </a:r>
            <a:r>
              <a:rPr lang="en-US" dirty="0"/>
              <a:t> </a:t>
            </a:r>
            <a:r>
              <a:rPr lang="en-US" dirty="0" err="1"/>
              <a:t>Adminstrator;DevOps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Separated each of these out into their own column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F0AAB8-7634-4F15-ACE5-28AC81D63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50855"/>
              </p:ext>
            </p:extLst>
          </p:nvPr>
        </p:nvGraphicFramePr>
        <p:xfrm>
          <a:off x="838200" y="4874415"/>
          <a:ext cx="101649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311">
                  <a:extLst>
                    <a:ext uri="{9D8B030D-6E8A-4147-A177-3AD203B41FA5}">
                      <a16:colId xmlns:a16="http://schemas.microsoft.com/office/drawing/2014/main" val="388268796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954638090"/>
                    </a:ext>
                  </a:extLst>
                </a:gridCol>
                <a:gridCol w="3388311">
                  <a:extLst>
                    <a:ext uri="{9D8B030D-6E8A-4147-A177-3AD203B41FA5}">
                      <a16:colId xmlns:a16="http://schemas.microsoft.com/office/drawing/2014/main" val="1996512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DevType.Full</a:t>
                      </a:r>
                      <a:r>
                        <a:rPr lang="en-US" dirty="0"/>
                        <a:t>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DevType.Database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Adminstrator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DevType.Devops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3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1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1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501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What causes job satisfaction in Computer Science?</vt:lpstr>
      <vt:lpstr>Abstract</vt:lpstr>
      <vt:lpstr>Abstract (cont.)</vt:lpstr>
      <vt:lpstr>Background</vt:lpstr>
      <vt:lpstr>What’s ID3?</vt:lpstr>
      <vt:lpstr>Where’d I get my data from?</vt:lpstr>
      <vt:lpstr>What do they ask about?</vt:lpstr>
      <vt:lpstr>Methodological (Preprocessing)</vt:lpstr>
      <vt:lpstr>Methodological (Preprocessing)</vt:lpstr>
      <vt:lpstr>Methodological (Preprocessing)</vt:lpstr>
      <vt:lpstr>Methodological (Algorithm changes)</vt:lpstr>
      <vt:lpstr>Methodological (Algorithm changes)</vt:lpstr>
      <vt:lpstr>Results (Job Satisfaction)</vt:lpstr>
      <vt:lpstr>Results (Language)</vt:lpstr>
      <vt:lpstr>Results (Open Source)</vt:lpstr>
      <vt:lpstr>Results (Student)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causes job satisfaction in Computer Science?</dc:title>
  <dc:creator>William Pembleton</dc:creator>
  <cp:lastModifiedBy>William Pembleton</cp:lastModifiedBy>
  <cp:revision>31</cp:revision>
  <dcterms:created xsi:type="dcterms:W3CDTF">2018-10-28T13:51:13Z</dcterms:created>
  <dcterms:modified xsi:type="dcterms:W3CDTF">2018-11-13T18:18:17Z</dcterms:modified>
</cp:coreProperties>
</file>