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58" r:id="rId3"/>
    <p:sldId id="260" r:id="rId4"/>
    <p:sldId id="261" r:id="rId5"/>
    <p:sldId id="262" r:id="rId6"/>
    <p:sldId id="272" r:id="rId7"/>
    <p:sldId id="265" r:id="rId8"/>
    <p:sldId id="277" r:id="rId9"/>
    <p:sldId id="279" r:id="rId10"/>
    <p:sldId id="267" r:id="rId11"/>
    <p:sldId id="274" r:id="rId12"/>
    <p:sldId id="268" r:id="rId13"/>
    <p:sldId id="275" r:id="rId14"/>
    <p:sldId id="276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Pembleton" initials="WP" lastIdx="3" clrIdx="0">
    <p:extLst>
      <p:ext uri="{19B8F6BF-5375-455C-9EA6-DF929625EA0E}">
        <p15:presenceInfo xmlns:p15="http://schemas.microsoft.com/office/powerpoint/2012/main" userId="aa56e9868da9a3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5T10:01:51.663" idx="3">
    <p:pos x="3405" y="2669"/>
    <p:text>Update this slide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416E-852F-46BB-9578-36BEE0046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A0748-123E-49A8-852F-C560DD191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60D-151D-4D79-A772-6C008A20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05FF-BE91-443F-A0FA-67DF86E6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07109-8F55-4D0A-8A52-6C8AA429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7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7821-52AE-40B8-ABB2-670E68FE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B2DA9-8694-4F39-9833-CDCFE8AB5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5624-D215-446B-A0E8-C852D09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A319-C1D7-4998-886D-DA93ADD7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6BF36-5085-425F-96C2-2FCBB73A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5B22A-42EE-4F4A-9C59-D2BA9CC6A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2736-6854-4975-A61E-DFD4DBAFE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3777A-E0C5-4C01-A86A-E1DBBBC4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F1D8-745D-49AD-BC92-EB797919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39B6-4E14-4E59-ADB3-89D540C1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7392-1F88-4345-8138-3609BF1D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9192-DBBE-42F1-82EB-B08285A8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4930-FAF0-4D6A-B2F8-A9346E39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F18C-C375-4A10-8B4D-37A4962E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BFDEC-1A01-4E1C-9B52-B20083E1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848F-B01A-4C6D-9756-2A248A26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5BED-5336-4374-95E2-B28F509B9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9E19-B431-4095-A23C-E428008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8471-D382-49B7-83AC-E2063154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344F-4DA8-4469-BBAB-952E856B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52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90B4-9039-40C1-8134-57CE1C81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1058-3076-431E-90F9-91C6D0811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E41A-284E-4FF6-9328-C25BED7E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D1A0C-6A63-4188-A29E-6E5BA6B9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4C448-792F-4FF2-B25F-EDB242A0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D67B3-8F44-4699-8814-EF78187E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2BC0-47B1-4263-B065-9FE7C36E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C46A-2A05-456C-84C6-ED0C64FE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B71B1-BA15-4131-BB94-901598F80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1C44F-9C09-4077-B639-154659962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DC0FE-91D1-4DD5-90E6-F38F90262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C3360-565A-4DF2-84AB-D3DEB109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FBF61-8838-4561-9BA0-07ADB42F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27874-7E61-4BBC-8809-61BD63F7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9861-44B5-4387-A600-AD61DC32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22C4B-E656-4389-85FF-AE555B26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A47D-1D3F-48C1-9DA8-4118AEC8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3F016-6998-44CE-A8BE-A3A9499D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1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FFA89-C64C-4F0F-8D85-52A2BC39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638CA-A4D3-4399-AF0E-37DB756E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EFA53-7765-4483-ADCE-8D4605C8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40C6-21BD-44B8-BB41-A6C26492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B240-04E2-4F6E-BE89-79A473E4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0AAFB-A07A-4AEC-B092-8B0486058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F4779-A60F-450F-AF2C-1A2B1A8B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F5454-03C4-4C61-B499-D1D0748D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1C197-92CF-440E-8045-847A0463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D6B8-AEE0-4CE8-BCF4-D305809B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0BCDB-E45A-4077-AED9-69831ABCA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B54C5-7251-41DD-8688-13C98463B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4242C-6D82-4746-9876-28BE3382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A3983-9ACB-4851-99CE-F5A9E34E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CE958-356D-425F-B1C1-2FE1AF6D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E4D25-C0FE-46F0-98F7-FF2F2545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9E7A3-FF66-4F70-A42B-8CA271906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FB8A-2D67-4C83-AE2F-2A59AF7E3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0534-9B4E-43CC-9E90-F3FF0615A88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243A-DD83-45CB-94F7-3802529FA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7813-FA7D-4897-8E97-5A79F0543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5A36-BC61-4E71-8E80-4A1A524CE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2692" y="2101002"/>
            <a:ext cx="4996329" cy="2835976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What causes Job/Career satisfaction in Computer Science and would you write unethical software?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11441-6B82-40D1-AAFC-7CCCB3956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43" y="5019275"/>
            <a:ext cx="4996328" cy="5890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William Pembleton</a:t>
            </a:r>
          </a:p>
        </p:txBody>
      </p:sp>
    </p:spTree>
    <p:extLst>
      <p:ext uri="{BB962C8B-B14F-4D97-AF65-F5344CB8AC3E}">
        <p14:creationId xmlns:p14="http://schemas.microsoft.com/office/powerpoint/2010/main" val="133033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43BF-2D4A-4708-934D-351511B0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25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 (Job Satisfaction) Simplified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73A89-1E53-46FD-BCF0-3FA8F4CD4CD4}"/>
              </a:ext>
            </a:extLst>
          </p:cNvPr>
          <p:cNvPicPr/>
          <p:nvPr/>
        </p:nvPicPr>
        <p:blipFill rotWithShape="1">
          <a:blip r:embed="rId2"/>
          <a:srcRect l="3590" t="44216" r="41795" b="30485"/>
          <a:stretch/>
        </p:blipFill>
        <p:spPr bwMode="auto">
          <a:xfrm>
            <a:off x="753174" y="4468583"/>
            <a:ext cx="7967249" cy="2076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11C82AA-BE02-42B8-8A6E-489568D8A9C0}"/>
              </a:ext>
            </a:extLst>
          </p:cNvPr>
          <p:cNvSpPr/>
          <p:nvPr/>
        </p:nvSpPr>
        <p:spPr>
          <a:xfrm>
            <a:off x="4101484" y="1512286"/>
            <a:ext cx="3462291" cy="763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Communication Tool.NA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2760C7-09E5-498A-B6B5-E85A5309326F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056734" y="2163957"/>
            <a:ext cx="1527795" cy="259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C3212C-D797-476D-9D67-0CB6D84049D7}"/>
              </a:ext>
            </a:extLst>
          </p:cNvPr>
          <p:cNvSpPr/>
          <p:nvPr/>
        </p:nvSpPr>
        <p:spPr>
          <a:xfrm>
            <a:off x="8229600" y="2331534"/>
            <a:ext cx="2423604" cy="630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Career Satisfaction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F95BEB-7931-465C-A4C4-3D3F9D8B3B64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7567843" y="2869541"/>
            <a:ext cx="1016686" cy="298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3996472-8083-4AD7-8AF0-07DC5206F91D}"/>
              </a:ext>
            </a:extLst>
          </p:cNvPr>
          <p:cNvSpPr/>
          <p:nvPr/>
        </p:nvSpPr>
        <p:spPr>
          <a:xfrm>
            <a:off x="6542472" y="3168335"/>
            <a:ext cx="2050742" cy="5557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Employment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EEFB3B-DEFB-4FFF-9C9E-2A6B3575218C}"/>
              </a:ext>
            </a:extLst>
          </p:cNvPr>
          <p:cNvSpPr txBox="1"/>
          <p:nvPr/>
        </p:nvSpPr>
        <p:spPr>
          <a:xfrm>
            <a:off x="9241654" y="3349699"/>
            <a:ext cx="3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548F80-CA89-4341-8ED6-953CDD2AB257}"/>
              </a:ext>
            </a:extLst>
          </p:cNvPr>
          <p:cNvCxnSpPr>
            <a:cxnSpLocks/>
            <a:stCxn id="8" idx="5"/>
            <a:endCxn id="18" idx="0"/>
          </p:cNvCxnSpPr>
          <p:nvPr/>
        </p:nvCxnSpPr>
        <p:spPr>
          <a:xfrm>
            <a:off x="10298275" y="2869541"/>
            <a:ext cx="650496" cy="307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E230C5C-C8CF-4C79-B579-9E5D2AC591A7}"/>
              </a:ext>
            </a:extLst>
          </p:cNvPr>
          <p:cNvSpPr/>
          <p:nvPr/>
        </p:nvSpPr>
        <p:spPr>
          <a:xfrm>
            <a:off x="9923400" y="3176683"/>
            <a:ext cx="2050742" cy="5557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Employment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749949-92E4-4173-AD5F-015745CB9459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223564" y="2163957"/>
            <a:ext cx="1284348" cy="180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08584B1-03A6-411E-B28B-6EEE16D8144D}"/>
              </a:ext>
            </a:extLst>
          </p:cNvPr>
          <p:cNvSpPr/>
          <p:nvPr/>
        </p:nvSpPr>
        <p:spPr>
          <a:xfrm>
            <a:off x="2011762" y="2344104"/>
            <a:ext cx="2423604" cy="630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Career Satisfaction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3BA9AC-66DA-4D0E-B886-AB250712F365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1396931" y="2882111"/>
            <a:ext cx="969760" cy="28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A13B05D-4A6D-46D2-9B2A-BC98D7B75649}"/>
              </a:ext>
            </a:extLst>
          </p:cNvPr>
          <p:cNvSpPr/>
          <p:nvPr/>
        </p:nvSpPr>
        <p:spPr>
          <a:xfrm>
            <a:off x="371560" y="3168335"/>
            <a:ext cx="2050742" cy="5557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Employment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0E3CE3-307A-4FA8-8A12-0F15B10178A9}"/>
              </a:ext>
            </a:extLst>
          </p:cNvPr>
          <p:cNvSpPr txBox="1"/>
          <p:nvPr/>
        </p:nvSpPr>
        <p:spPr>
          <a:xfrm>
            <a:off x="2934987" y="3326215"/>
            <a:ext cx="3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A92F50-44D8-49C9-B280-8E76625BE847}"/>
              </a:ext>
            </a:extLst>
          </p:cNvPr>
          <p:cNvCxnSpPr>
            <a:cxnSpLocks/>
            <a:stCxn id="22" idx="5"/>
            <a:endCxn id="27" idx="0"/>
          </p:cNvCxnSpPr>
          <p:nvPr/>
        </p:nvCxnSpPr>
        <p:spPr>
          <a:xfrm>
            <a:off x="4080437" y="2882111"/>
            <a:ext cx="656362" cy="28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CB0A6C1-4D15-4A50-9418-C8D6345F0D52}"/>
              </a:ext>
            </a:extLst>
          </p:cNvPr>
          <p:cNvSpPr/>
          <p:nvPr/>
        </p:nvSpPr>
        <p:spPr>
          <a:xfrm>
            <a:off x="3711428" y="3168335"/>
            <a:ext cx="2050742" cy="5557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Employment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14031-75A2-4208-AEB8-B01E6FE793C8}"/>
              </a:ext>
            </a:extLst>
          </p:cNvPr>
          <p:cNvSpPr txBox="1"/>
          <p:nvPr/>
        </p:nvSpPr>
        <p:spPr>
          <a:xfrm>
            <a:off x="8962107" y="5183426"/>
            <a:ext cx="2672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 Factor: 1/2^15</a:t>
            </a:r>
          </a:p>
          <a:p>
            <a:r>
              <a:rPr lang="en-US" dirty="0"/>
              <a:t>Accuracy: 62%</a:t>
            </a:r>
          </a:p>
        </p:txBody>
      </p:sp>
    </p:spTree>
    <p:extLst>
      <p:ext uri="{BB962C8B-B14F-4D97-AF65-F5344CB8AC3E}">
        <p14:creationId xmlns:p14="http://schemas.microsoft.com/office/powerpoint/2010/main" val="25406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0EE6-4814-427C-AE3A-9E627B70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Job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226B-9B4B-496F-850A-DD589AFC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104"/>
            <a:ext cx="10515600" cy="4829175"/>
          </a:xfrm>
        </p:spPr>
        <p:txBody>
          <a:bodyPr>
            <a:normAutofit/>
          </a:bodyPr>
          <a:lstStyle/>
          <a:p>
            <a:r>
              <a:rPr lang="en-US" dirty="0"/>
              <a:t>As mentioned in the abstract it’s the stuff that isn’t in the tree that’s interesting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How long coding (professionally/non-professionally)</a:t>
            </a:r>
          </a:p>
          <a:p>
            <a:r>
              <a:rPr lang="en-US" dirty="0"/>
              <a:t>What time you wake up</a:t>
            </a:r>
          </a:p>
          <a:p>
            <a:r>
              <a:rPr lang="en-US" dirty="0"/>
              <a:t>Hours spent on the computer in a day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How many meals do you skip in a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8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2DD9-7166-4B0E-A588-65FCB5F0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 (Career satisfaction) Simplified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30A829-40CA-4FC6-8515-6D3133AB2967}"/>
              </a:ext>
            </a:extLst>
          </p:cNvPr>
          <p:cNvSpPr/>
          <p:nvPr/>
        </p:nvSpPr>
        <p:spPr>
          <a:xfrm>
            <a:off x="4101484" y="1512286"/>
            <a:ext cx="3462291" cy="763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Communication Tool.NA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5E1A75-82B8-41F6-8CDA-F871DE31DE1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056734" y="2163957"/>
            <a:ext cx="1527795" cy="259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B9F6FBE-FA37-4665-A6D2-EBDD8E9526E5}"/>
              </a:ext>
            </a:extLst>
          </p:cNvPr>
          <p:cNvSpPr/>
          <p:nvPr/>
        </p:nvSpPr>
        <p:spPr>
          <a:xfrm>
            <a:off x="8229600" y="2331534"/>
            <a:ext cx="2423604" cy="630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Hope 5 Years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73F60E-DC20-4605-A633-6246782B83DD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7579305" y="2869541"/>
            <a:ext cx="1005224" cy="298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D35E710-AE54-4058-B77F-F9C8052840E6}"/>
              </a:ext>
            </a:extLst>
          </p:cNvPr>
          <p:cNvSpPr/>
          <p:nvPr/>
        </p:nvSpPr>
        <p:spPr>
          <a:xfrm>
            <a:off x="6429832" y="3168335"/>
            <a:ext cx="2298946" cy="5557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Job Satisfaction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809355-11AD-4D45-8E18-D1FC2206A481}"/>
              </a:ext>
            </a:extLst>
          </p:cNvPr>
          <p:cNvSpPr txBox="1"/>
          <p:nvPr/>
        </p:nvSpPr>
        <p:spPr>
          <a:xfrm>
            <a:off x="9125312" y="3354757"/>
            <a:ext cx="3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AA82BB-29C1-464B-B013-A961493463CB}"/>
              </a:ext>
            </a:extLst>
          </p:cNvPr>
          <p:cNvCxnSpPr>
            <a:cxnSpLocks/>
            <a:stCxn id="6" idx="5"/>
            <a:endCxn id="11" idx="0"/>
          </p:cNvCxnSpPr>
          <p:nvPr/>
        </p:nvCxnSpPr>
        <p:spPr>
          <a:xfrm>
            <a:off x="10298275" y="2869541"/>
            <a:ext cx="496794" cy="298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ED6CE54-8A71-46DB-9E6C-D7790763DAA7}"/>
              </a:ext>
            </a:extLst>
          </p:cNvPr>
          <p:cNvSpPr/>
          <p:nvPr/>
        </p:nvSpPr>
        <p:spPr>
          <a:xfrm>
            <a:off x="9645596" y="3168335"/>
            <a:ext cx="2298946" cy="5557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Job Satisfaction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10C7F3-4536-4A1F-AD32-CE779E09D363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 flipH="1">
            <a:off x="3223564" y="2163957"/>
            <a:ext cx="1384961" cy="180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5C4F86C-3E11-4587-958A-3787631D1C11}"/>
              </a:ext>
            </a:extLst>
          </p:cNvPr>
          <p:cNvSpPr/>
          <p:nvPr/>
        </p:nvSpPr>
        <p:spPr>
          <a:xfrm>
            <a:off x="2011762" y="2344104"/>
            <a:ext cx="2423604" cy="630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Job Satisfaction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6377DF-1906-4522-8156-B5E49ADAADA9}"/>
              </a:ext>
            </a:extLst>
          </p:cNvPr>
          <p:cNvPicPr/>
          <p:nvPr/>
        </p:nvPicPr>
        <p:blipFill rotWithShape="1">
          <a:blip r:embed="rId2"/>
          <a:srcRect l="3618" t="37506" r="41282" b="36410"/>
          <a:stretch/>
        </p:blipFill>
        <p:spPr bwMode="auto">
          <a:xfrm>
            <a:off x="764354" y="4513897"/>
            <a:ext cx="7964424" cy="20756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6DFB0-D6DF-4DDB-88D4-416374846B6A}"/>
              </a:ext>
            </a:extLst>
          </p:cNvPr>
          <p:cNvSpPr txBox="1"/>
          <p:nvPr/>
        </p:nvSpPr>
        <p:spPr>
          <a:xfrm>
            <a:off x="3483641" y="188469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8E4BEA-846C-41EF-B5EE-AC84B6B1E20E}"/>
              </a:ext>
            </a:extLst>
          </p:cNvPr>
          <p:cNvSpPr txBox="1"/>
          <p:nvPr/>
        </p:nvSpPr>
        <p:spPr>
          <a:xfrm>
            <a:off x="7831393" y="190643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D8E0C3-1B67-4311-904A-8DBDEF85580A}"/>
              </a:ext>
            </a:extLst>
          </p:cNvPr>
          <p:cNvSpPr txBox="1"/>
          <p:nvPr/>
        </p:nvSpPr>
        <p:spPr>
          <a:xfrm>
            <a:off x="9125312" y="5200084"/>
            <a:ext cx="241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 Factor: 1^-7</a:t>
            </a:r>
          </a:p>
          <a:p>
            <a:r>
              <a:rPr lang="en-US" dirty="0"/>
              <a:t>Accuracy: 55%</a:t>
            </a:r>
          </a:p>
        </p:txBody>
      </p:sp>
    </p:spTree>
    <p:extLst>
      <p:ext uri="{BB962C8B-B14F-4D97-AF65-F5344CB8AC3E}">
        <p14:creationId xmlns:p14="http://schemas.microsoft.com/office/powerpoint/2010/main" val="281813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5194-AC08-4A0A-9847-ED269DB6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Career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8E88-1A93-46C3-8BF7-BDDD8E6E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Once again, it’s the stuff that didn’t show up that’s the most interesting</a:t>
            </a:r>
          </a:p>
          <a:p>
            <a:pPr lvl="0"/>
            <a:r>
              <a:rPr lang="en-US" dirty="0"/>
              <a:t>Age </a:t>
            </a:r>
          </a:p>
          <a:p>
            <a:pPr lvl="0"/>
            <a:r>
              <a:rPr lang="en-US" dirty="0"/>
              <a:t>Language shows up this time but only in circumstances where the number of examples is small (usually &lt; 300).</a:t>
            </a:r>
          </a:p>
          <a:p>
            <a:pPr lvl="0"/>
            <a:r>
              <a:rPr lang="en-US" dirty="0"/>
              <a:t>Open source </a:t>
            </a:r>
          </a:p>
          <a:p>
            <a:r>
              <a:rPr lang="en-US" dirty="0"/>
              <a:t>How long coding (professionally/non-professionally)</a:t>
            </a:r>
          </a:p>
          <a:p>
            <a:pPr lvl="0"/>
            <a:r>
              <a:rPr lang="en-US" dirty="0"/>
              <a:t>Wake time</a:t>
            </a:r>
          </a:p>
          <a:p>
            <a:pPr lvl="0"/>
            <a:r>
              <a:rPr lang="en-US" dirty="0"/>
              <a:t>Hours on the computer</a:t>
            </a:r>
          </a:p>
          <a:p>
            <a:pPr lvl="0"/>
            <a:r>
              <a:rPr lang="en-US" dirty="0"/>
              <a:t>Exercise</a:t>
            </a:r>
          </a:p>
          <a:p>
            <a:r>
              <a:rPr lang="en-US" dirty="0"/>
              <a:t>How many meals do you skip in a week</a:t>
            </a:r>
          </a:p>
        </p:txBody>
      </p:sp>
    </p:spTree>
    <p:extLst>
      <p:ext uri="{BB962C8B-B14F-4D97-AF65-F5344CB8AC3E}">
        <p14:creationId xmlns:p14="http://schemas.microsoft.com/office/powerpoint/2010/main" val="325565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ED0A-8FC3-44AE-8F8D-881C8F6F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Ethics Choice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8C03-C86D-47D0-A756-AEB5294AA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EthicsChoice</a:t>
            </a:r>
            <a:r>
              <a:rPr lang="en-US" dirty="0"/>
              <a:t>: Imagine that you were asked to write code for a purpose or product that you consider extremely unethical. Do you write the code anyway?</a:t>
            </a:r>
          </a:p>
          <a:p>
            <a:r>
              <a:rPr lang="en-US" dirty="0" err="1"/>
              <a:t>EthicsReport</a:t>
            </a:r>
            <a:r>
              <a:rPr lang="en-US" dirty="0"/>
              <a:t>: Do you report or otherwise call out the unethical code in question?</a:t>
            </a:r>
          </a:p>
          <a:p>
            <a:r>
              <a:rPr lang="en-US" dirty="0" err="1"/>
              <a:t>EthicalImplications</a:t>
            </a:r>
            <a:r>
              <a:rPr lang="en-US" dirty="0"/>
              <a:t>: Do you believe that you have an obligation to consider the ethical implications of the code that you write?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B383-B368-4774-B23E-5F1C9D58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Results (Ethics choice) Simplified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9282DF-D583-4573-8A93-F3D18BAFEB24}"/>
              </a:ext>
            </a:extLst>
          </p:cNvPr>
          <p:cNvSpPr/>
          <p:nvPr/>
        </p:nvSpPr>
        <p:spPr>
          <a:xfrm>
            <a:off x="3524287" y="1376970"/>
            <a:ext cx="287636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EthicalImplications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B9BE7-420C-4559-9835-7773EFEC1AE6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>
            <a:off x="1498260" y="2157459"/>
            <a:ext cx="2447261" cy="257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F6CC554-F573-45F2-A362-002776A4030F}"/>
              </a:ext>
            </a:extLst>
          </p:cNvPr>
          <p:cNvSpPr/>
          <p:nvPr/>
        </p:nvSpPr>
        <p:spPr>
          <a:xfrm>
            <a:off x="795368" y="2415284"/>
            <a:ext cx="1405783" cy="532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14F533-6521-4997-AAAA-176AB267DD97}"/>
              </a:ext>
            </a:extLst>
          </p:cNvPr>
          <p:cNvCxnSpPr>
            <a:cxnSpLocks/>
            <a:stCxn id="12" idx="4"/>
            <a:endCxn id="29" idx="0"/>
          </p:cNvCxnSpPr>
          <p:nvPr/>
        </p:nvCxnSpPr>
        <p:spPr>
          <a:xfrm flipH="1">
            <a:off x="3764647" y="2291370"/>
            <a:ext cx="1197823" cy="780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047DA0-E57E-4251-ABB8-1F64929A6C42}"/>
              </a:ext>
            </a:extLst>
          </p:cNvPr>
          <p:cNvSpPr txBox="1"/>
          <p:nvPr/>
        </p:nvSpPr>
        <p:spPr>
          <a:xfrm>
            <a:off x="2803051" y="187995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EF7F42-44ED-413E-B8A8-77A32CC12855}"/>
              </a:ext>
            </a:extLst>
          </p:cNvPr>
          <p:cNvSpPr txBox="1"/>
          <p:nvPr/>
        </p:nvSpPr>
        <p:spPr>
          <a:xfrm>
            <a:off x="2839654" y="2505139"/>
            <a:ext cx="12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Unsure/IDK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74BF35-9ECE-413E-8A4A-5E7C22B90CC1}"/>
              </a:ext>
            </a:extLst>
          </p:cNvPr>
          <p:cNvSpPr/>
          <p:nvPr/>
        </p:nvSpPr>
        <p:spPr>
          <a:xfrm>
            <a:off x="2518781" y="3071859"/>
            <a:ext cx="2491732" cy="46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Depends on what it is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7117D0-4CD9-4A4B-BF58-C920146C27C4}"/>
              </a:ext>
            </a:extLst>
          </p:cNvPr>
          <p:cNvCxnSpPr>
            <a:cxnSpLocks/>
            <a:stCxn id="12" idx="5"/>
            <a:endCxn id="37" idx="0"/>
          </p:cNvCxnSpPr>
          <p:nvPr/>
        </p:nvCxnSpPr>
        <p:spPr>
          <a:xfrm>
            <a:off x="5979418" y="2157459"/>
            <a:ext cx="3335061" cy="26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41A400-9717-4E9E-9075-A2CDDD8F9490}"/>
              </a:ext>
            </a:extLst>
          </p:cNvPr>
          <p:cNvSpPr txBox="1"/>
          <p:nvPr/>
        </p:nvSpPr>
        <p:spPr>
          <a:xfrm>
            <a:off x="6586928" y="22492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No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A908E8-CEDE-491F-BECF-3899EFCC5A06}"/>
              </a:ext>
            </a:extLst>
          </p:cNvPr>
          <p:cNvSpPr/>
          <p:nvPr/>
        </p:nvSpPr>
        <p:spPr>
          <a:xfrm>
            <a:off x="8115300" y="2418161"/>
            <a:ext cx="2398358" cy="537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EthicsReport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4C1D79-9200-4B49-B4A1-BA5B8999CA24}"/>
              </a:ext>
            </a:extLst>
          </p:cNvPr>
          <p:cNvSpPr/>
          <p:nvPr/>
        </p:nvSpPr>
        <p:spPr>
          <a:xfrm>
            <a:off x="4157954" y="3842131"/>
            <a:ext cx="980620" cy="473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46ABBA-D9E4-4AEC-9F79-9554F9BDE82F}"/>
              </a:ext>
            </a:extLst>
          </p:cNvPr>
          <p:cNvCxnSpPr>
            <a:cxnSpLocks/>
            <a:stCxn id="37" idx="3"/>
            <a:endCxn id="41" idx="0"/>
          </p:cNvCxnSpPr>
          <p:nvPr/>
        </p:nvCxnSpPr>
        <p:spPr>
          <a:xfrm flipH="1">
            <a:off x="4648264" y="2876523"/>
            <a:ext cx="3818267" cy="965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50E8EEE-E795-40F9-9977-C79D9B48CA01}"/>
              </a:ext>
            </a:extLst>
          </p:cNvPr>
          <p:cNvSpPr/>
          <p:nvPr/>
        </p:nvSpPr>
        <p:spPr>
          <a:xfrm>
            <a:off x="5775413" y="4514376"/>
            <a:ext cx="1912620" cy="473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Depends on what it is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FFA6AC-ECD5-414B-8F17-31565592FAFE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731723" y="2909192"/>
            <a:ext cx="1878841" cy="1605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24D926-1991-4F3B-98D4-FCB60A4A27F1}"/>
              </a:ext>
            </a:extLst>
          </p:cNvPr>
          <p:cNvSpPr txBox="1"/>
          <p:nvPr/>
        </p:nvSpPr>
        <p:spPr>
          <a:xfrm>
            <a:off x="5188739" y="3001434"/>
            <a:ext cx="16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Yes and publicly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FEFC28-34FB-4D23-BDF6-49A16455039B}"/>
              </a:ext>
            </a:extLst>
          </p:cNvPr>
          <p:cNvSpPr txBox="1"/>
          <p:nvPr/>
        </p:nvSpPr>
        <p:spPr>
          <a:xfrm>
            <a:off x="5394225" y="3571515"/>
            <a:ext cx="22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Depends on what it is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585EFB-E472-42C6-B8D2-EE6F4B772D6A}"/>
              </a:ext>
            </a:extLst>
          </p:cNvPr>
          <p:cNvSpPr/>
          <p:nvPr/>
        </p:nvSpPr>
        <p:spPr>
          <a:xfrm>
            <a:off x="8325634" y="4514376"/>
            <a:ext cx="1911096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Depends on what it is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51E6BC-767B-44F2-9613-56879A8184C5}"/>
              </a:ext>
            </a:extLst>
          </p:cNvPr>
          <p:cNvCxnSpPr>
            <a:stCxn id="37" idx="4"/>
            <a:endCxn id="58" idx="0"/>
          </p:cNvCxnSpPr>
          <p:nvPr/>
        </p:nvCxnSpPr>
        <p:spPr>
          <a:xfrm flipH="1">
            <a:off x="9281182" y="2955165"/>
            <a:ext cx="33297" cy="1559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E9445BF-0717-4A4B-BC1C-6A4BA2A118D4}"/>
              </a:ext>
            </a:extLst>
          </p:cNvPr>
          <p:cNvSpPr txBox="1"/>
          <p:nvPr/>
        </p:nvSpPr>
        <p:spPr>
          <a:xfrm>
            <a:off x="7806212" y="3802143"/>
            <a:ext cx="323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but only within the company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9A2A16C-0479-46A5-9D6C-B9B042FB612A}"/>
              </a:ext>
            </a:extLst>
          </p:cNvPr>
          <p:cNvSpPr/>
          <p:nvPr/>
        </p:nvSpPr>
        <p:spPr>
          <a:xfrm>
            <a:off x="10342729" y="3388690"/>
            <a:ext cx="1264920" cy="459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DCC61D7-BD41-4C9E-84ED-B87C44736FA1}"/>
              </a:ext>
            </a:extLst>
          </p:cNvPr>
          <p:cNvCxnSpPr>
            <a:stCxn id="37" idx="5"/>
            <a:endCxn id="63" idx="0"/>
          </p:cNvCxnSpPr>
          <p:nvPr/>
        </p:nvCxnSpPr>
        <p:spPr>
          <a:xfrm>
            <a:off x="10162427" y="2876523"/>
            <a:ext cx="812762" cy="512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B3E7A15-B878-47E8-81F2-6DB066F2637A}"/>
              </a:ext>
            </a:extLst>
          </p:cNvPr>
          <p:cNvSpPr txBox="1"/>
          <p:nvPr/>
        </p:nvSpPr>
        <p:spPr>
          <a:xfrm>
            <a:off x="10617620" y="28167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52E9927-7952-4A10-A463-C7396C69B8A6}"/>
              </a:ext>
            </a:extLst>
          </p:cNvPr>
          <p:cNvPicPr/>
          <p:nvPr/>
        </p:nvPicPr>
        <p:blipFill rotWithShape="1">
          <a:blip r:embed="rId2"/>
          <a:srcRect l="3098" t="32859" r="63046" b="48908"/>
          <a:stretch/>
        </p:blipFill>
        <p:spPr bwMode="auto">
          <a:xfrm>
            <a:off x="454647" y="4734847"/>
            <a:ext cx="4939578" cy="14955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67AF371-0793-4638-A979-E71BC7A3B8F0}"/>
              </a:ext>
            </a:extLst>
          </p:cNvPr>
          <p:cNvSpPr txBox="1"/>
          <p:nvPr/>
        </p:nvSpPr>
        <p:spPr>
          <a:xfrm>
            <a:off x="8168527" y="5407327"/>
            <a:ext cx="2672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 Factor: 1/2^14</a:t>
            </a:r>
          </a:p>
          <a:p>
            <a:r>
              <a:rPr lang="en-US" dirty="0"/>
              <a:t>Accuracy: 74%</a:t>
            </a:r>
          </a:p>
        </p:txBody>
      </p:sp>
    </p:spTree>
    <p:extLst>
      <p:ext uri="{BB962C8B-B14F-4D97-AF65-F5344CB8AC3E}">
        <p14:creationId xmlns:p14="http://schemas.microsoft.com/office/powerpoint/2010/main" val="254814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9FFB-0FFF-4A1A-8089-4B242BC0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Research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0AFC-9217-4A50-B69D-76CB3969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Look at the times where people are satisfied with their career and not satisfied with their job and vice versa and see if there is something that causes a person to be happy with their career but not their job.</a:t>
            </a:r>
          </a:p>
          <a:p>
            <a:pPr lvl="0"/>
            <a:r>
              <a:rPr lang="en-US" dirty="0"/>
              <a:t>Build a tree without career satisfaction for the job satisfaction tree and seeing how much accuracy changes. Likewise, do so for the career satisfaction tree. </a:t>
            </a:r>
          </a:p>
          <a:p>
            <a:pPr lvl="0"/>
            <a:r>
              <a:rPr lang="en-US" dirty="0"/>
              <a:t>Do a full study and ask participants what they think causes their job/career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914D-71F6-49A9-AD2D-F0FD4A7D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7E9D-C13D-45FF-9FC3-311FF1AA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What's the most interesting is what didn’t show up in the trees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How long coding (professionally/non-professionally)</a:t>
            </a:r>
          </a:p>
          <a:p>
            <a:r>
              <a:rPr lang="en-US" dirty="0"/>
              <a:t>What time you wake up</a:t>
            </a:r>
          </a:p>
          <a:p>
            <a:r>
              <a:rPr lang="en-US" dirty="0"/>
              <a:t>Hours spent on the computer in a day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How many meals do you skip in a week</a:t>
            </a:r>
          </a:p>
        </p:txBody>
      </p:sp>
    </p:spTree>
    <p:extLst>
      <p:ext uri="{BB962C8B-B14F-4D97-AF65-F5344CB8AC3E}">
        <p14:creationId xmlns:p14="http://schemas.microsoft.com/office/powerpoint/2010/main" val="175292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5AE3-AB2A-4BF2-94EF-429DBC34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What’s J48?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AF87-FA98-4AE0-B657-3D716B63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J48 is a decision tree learning algorithm. It can take in a dataset and produce trees </a:t>
            </a:r>
          </a:p>
        </p:txBody>
      </p:sp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385C23C5-2FDA-448E-A42D-44934E6F1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627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482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138C-A636-4754-A39E-02A599AE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Where’d I get my data from?</a:t>
            </a:r>
          </a:p>
        </p:txBody>
      </p:sp>
      <p:pic>
        <p:nvPicPr>
          <p:cNvPr id="7" name="Content Placeholder 6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AFCB8C62-B12F-40E1-A7F7-E9615842E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9" b="12490"/>
          <a:stretch/>
        </p:blipFill>
        <p:spPr>
          <a:xfrm>
            <a:off x="6530170" y="2431267"/>
            <a:ext cx="4504590" cy="339248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D066FB-C82B-48FF-82E4-D87DEC6ADEF5}"/>
              </a:ext>
            </a:extLst>
          </p:cNvPr>
          <p:cNvSpPr txBox="1"/>
          <p:nvPr/>
        </p:nvSpPr>
        <p:spPr>
          <a:xfrm>
            <a:off x="838200" y="2006353"/>
            <a:ext cx="525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Overflow is a Q&amp;A website where developers can learn from each other</a:t>
            </a:r>
          </a:p>
          <a:p>
            <a:endParaRPr lang="en-US" sz="2800" dirty="0"/>
          </a:p>
          <a:p>
            <a:r>
              <a:rPr lang="en-US" sz="2800" dirty="0"/>
              <a:t>Every year they release a survey that asks developers question about their job</a:t>
            </a:r>
          </a:p>
        </p:txBody>
      </p:sp>
    </p:spTree>
    <p:extLst>
      <p:ext uri="{BB962C8B-B14F-4D97-AF65-F5344CB8AC3E}">
        <p14:creationId xmlns:p14="http://schemas.microsoft.com/office/powerpoint/2010/main" val="341628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731D-BB9B-41AE-927A-0E779E5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they ask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E25E-4D0E-4384-A5F4-DCD5B9F6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developer are you? (Full stack, back end, mobile)</a:t>
            </a:r>
          </a:p>
          <a:p>
            <a:r>
              <a:rPr lang="en-US" dirty="0"/>
              <a:t>How satisfied are you with your current job?</a:t>
            </a:r>
          </a:p>
          <a:p>
            <a:r>
              <a:rPr lang="en-US" dirty="0"/>
              <a:t>What languages do you use? (Java, Python, Pascal)</a:t>
            </a:r>
          </a:p>
          <a:p>
            <a:r>
              <a:rPr lang="en-US" dirty="0"/>
              <a:t>What IDE do you use? (Eclipse, IDLE, Sublime)</a:t>
            </a:r>
          </a:p>
        </p:txBody>
      </p:sp>
    </p:spTree>
    <p:extLst>
      <p:ext uri="{BB962C8B-B14F-4D97-AF65-F5344CB8AC3E}">
        <p14:creationId xmlns:p14="http://schemas.microsoft.com/office/powerpoint/2010/main" val="420713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8E42-18D7-42B7-932A-32D64EB2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07FC-A106-440D-8EFF-59C2232B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They asked questions like “Which of the following developer types describe you? Please select all that apply.”</a:t>
            </a:r>
          </a:p>
          <a:p>
            <a:r>
              <a:rPr lang="en-US" dirty="0"/>
              <a:t>The way Stack Overflow stored this is something like “Full Stack; Database Administrator; DevOps”</a:t>
            </a:r>
          </a:p>
          <a:p>
            <a:r>
              <a:rPr lang="en-US" dirty="0"/>
              <a:t>Separated each of these out into their own column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F0AAB8-7634-4F15-ACE5-28AC81D63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7032"/>
              </p:ext>
            </p:extLst>
          </p:nvPr>
        </p:nvGraphicFramePr>
        <p:xfrm>
          <a:off x="838200" y="4427375"/>
          <a:ext cx="101649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311">
                  <a:extLst>
                    <a:ext uri="{9D8B030D-6E8A-4147-A177-3AD203B41FA5}">
                      <a16:colId xmlns:a16="http://schemas.microsoft.com/office/drawing/2014/main" val="388268796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954638090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1996512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DevType.Full</a:t>
                      </a:r>
                      <a:r>
                        <a:rPr lang="en-US" dirty="0"/>
                        <a:t>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DevType.Database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Adminstrator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DevType.Devops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3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1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1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7DF9-C298-468C-87C2-9C4D4CEB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476"/>
            <a:ext cx="10515600" cy="1325563"/>
          </a:xfrm>
        </p:spPr>
        <p:txBody>
          <a:bodyPr/>
          <a:lstStyle/>
          <a:p>
            <a:pPr algn="ctr"/>
            <a:r>
              <a:rPr lang="en-US"/>
              <a:t>Methodological (Preprocessing)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6331-CAFB-4040-841F-7B2B9E02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This is so that the tree doesn’t turn into something like this with a ton of nodes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the tree will look like this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009302-8B6C-434A-BDD0-B2D68BBE1BE1}"/>
              </a:ext>
            </a:extLst>
          </p:cNvPr>
          <p:cNvPicPr/>
          <p:nvPr/>
        </p:nvPicPr>
        <p:blipFill rotWithShape="1">
          <a:blip r:embed="rId2"/>
          <a:srcRect l="24102" t="23703" r="7949" b="52365"/>
          <a:stretch/>
        </p:blipFill>
        <p:spPr bwMode="auto">
          <a:xfrm>
            <a:off x="1715961" y="2055180"/>
            <a:ext cx="8760078" cy="1735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394A4-2459-40DE-8EE4-6C16169A37AF}"/>
              </a:ext>
            </a:extLst>
          </p:cNvPr>
          <p:cNvPicPr/>
          <p:nvPr/>
        </p:nvPicPr>
        <p:blipFill rotWithShape="1">
          <a:blip r:embed="rId3"/>
          <a:srcRect l="38333" t="23703" r="34487" b="52137"/>
          <a:stretch/>
        </p:blipFill>
        <p:spPr bwMode="auto">
          <a:xfrm>
            <a:off x="4217740" y="4807531"/>
            <a:ext cx="3408178" cy="1704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5366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2AA3-654B-4ADA-B8AA-CF9E6EAC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F48C-AED0-4D8A-B476-E3A61002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K-Fold cross validation is a way to grade how well a model did at it’s given task without spoiling any data</a:t>
            </a:r>
          </a:p>
          <a:p>
            <a:r>
              <a:rPr lang="en-US" dirty="0"/>
              <a:t>Split the data into k sections (Folds), save one fold for testing and use the others to train the model on</a:t>
            </a:r>
          </a:p>
          <a:p>
            <a:r>
              <a:rPr lang="en-US" dirty="0"/>
              <a:t>Repeat k times until you have k models and get an accuracy for each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6BDF6C-0723-46B3-BC01-BB20E36D5424}"/>
              </a:ext>
            </a:extLst>
          </p:cNvPr>
          <p:cNvSpPr/>
          <p:nvPr/>
        </p:nvSpPr>
        <p:spPr>
          <a:xfrm>
            <a:off x="1236980" y="4603869"/>
            <a:ext cx="53848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45DD8-4E32-4BF3-9274-B8606A8F29DB}"/>
              </a:ext>
            </a:extLst>
          </p:cNvPr>
          <p:cNvSpPr/>
          <p:nvPr/>
        </p:nvSpPr>
        <p:spPr>
          <a:xfrm>
            <a:off x="1775460" y="4603869"/>
            <a:ext cx="53848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9BD64-010A-4934-97AD-FAD763336D6C}"/>
              </a:ext>
            </a:extLst>
          </p:cNvPr>
          <p:cNvSpPr/>
          <p:nvPr/>
        </p:nvSpPr>
        <p:spPr>
          <a:xfrm>
            <a:off x="2320290" y="4603869"/>
            <a:ext cx="538480" cy="335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4EA11A-B546-4A29-8935-0D9596E5279F}"/>
              </a:ext>
            </a:extLst>
          </p:cNvPr>
          <p:cNvSpPr/>
          <p:nvPr/>
        </p:nvSpPr>
        <p:spPr>
          <a:xfrm>
            <a:off x="4039870" y="4603869"/>
            <a:ext cx="53848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A3DCF-91DE-4259-8B13-680874B2A6EE}"/>
              </a:ext>
            </a:extLst>
          </p:cNvPr>
          <p:cNvSpPr/>
          <p:nvPr/>
        </p:nvSpPr>
        <p:spPr>
          <a:xfrm>
            <a:off x="4578350" y="4603869"/>
            <a:ext cx="538480" cy="335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20526-B089-45EB-BD1F-D51F11116E6A}"/>
              </a:ext>
            </a:extLst>
          </p:cNvPr>
          <p:cNvSpPr/>
          <p:nvPr/>
        </p:nvSpPr>
        <p:spPr>
          <a:xfrm>
            <a:off x="5123180" y="4603869"/>
            <a:ext cx="53848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D22DB-E617-46A2-A5AB-62EB28988F5E}"/>
              </a:ext>
            </a:extLst>
          </p:cNvPr>
          <p:cNvSpPr/>
          <p:nvPr/>
        </p:nvSpPr>
        <p:spPr>
          <a:xfrm>
            <a:off x="7043420" y="4603869"/>
            <a:ext cx="538480" cy="335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278C6-4616-454F-98C0-D79A17F5603F}"/>
              </a:ext>
            </a:extLst>
          </p:cNvPr>
          <p:cNvSpPr/>
          <p:nvPr/>
        </p:nvSpPr>
        <p:spPr>
          <a:xfrm>
            <a:off x="7581900" y="4603869"/>
            <a:ext cx="53848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5349F-72AE-43AC-A557-55B4896A5366}"/>
              </a:ext>
            </a:extLst>
          </p:cNvPr>
          <p:cNvSpPr/>
          <p:nvPr/>
        </p:nvSpPr>
        <p:spPr>
          <a:xfrm>
            <a:off x="8126730" y="4603869"/>
            <a:ext cx="53848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D22736-6287-453B-9C9F-419CDCC9CE7A}"/>
              </a:ext>
            </a:extLst>
          </p:cNvPr>
          <p:cNvSpPr/>
          <p:nvPr/>
        </p:nvSpPr>
        <p:spPr>
          <a:xfrm>
            <a:off x="1610360" y="5074086"/>
            <a:ext cx="772160" cy="335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8B843E-3515-47BB-9FC5-DB8A3314E946}"/>
              </a:ext>
            </a:extLst>
          </p:cNvPr>
          <p:cNvSpPr/>
          <p:nvPr/>
        </p:nvSpPr>
        <p:spPr>
          <a:xfrm>
            <a:off x="838200" y="5544303"/>
            <a:ext cx="772160" cy="33528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51A942-624E-4B4A-AAE2-43C6F27DB3EE}"/>
              </a:ext>
            </a:extLst>
          </p:cNvPr>
          <p:cNvSpPr/>
          <p:nvPr/>
        </p:nvSpPr>
        <p:spPr>
          <a:xfrm>
            <a:off x="2250440" y="5544303"/>
            <a:ext cx="772160" cy="33528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43C436-D34A-4F0C-9935-17BAD9265E03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 flipH="1">
            <a:off x="1224280" y="5360265"/>
            <a:ext cx="499160" cy="184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CDB59-A6A7-4B09-8B24-F6BEA22653DF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2269440" y="5360265"/>
            <a:ext cx="367080" cy="184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CC3420D-6C3D-4134-89F5-FA5913551046}"/>
              </a:ext>
            </a:extLst>
          </p:cNvPr>
          <p:cNvSpPr/>
          <p:nvPr/>
        </p:nvSpPr>
        <p:spPr>
          <a:xfrm>
            <a:off x="4527550" y="5086628"/>
            <a:ext cx="772160" cy="335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908ABB-1A83-4972-A5B5-22B78E0FF395}"/>
              </a:ext>
            </a:extLst>
          </p:cNvPr>
          <p:cNvSpPr/>
          <p:nvPr/>
        </p:nvSpPr>
        <p:spPr>
          <a:xfrm>
            <a:off x="3755390" y="5556845"/>
            <a:ext cx="772160" cy="33528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40CE-0F9E-4DD7-B160-C04BE28E068F}"/>
              </a:ext>
            </a:extLst>
          </p:cNvPr>
          <p:cNvSpPr/>
          <p:nvPr/>
        </p:nvSpPr>
        <p:spPr>
          <a:xfrm>
            <a:off x="5167630" y="5556845"/>
            <a:ext cx="772160" cy="33528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6A2EE2-316D-4A31-83D1-3F76B5021E37}"/>
              </a:ext>
            </a:extLst>
          </p:cNvPr>
          <p:cNvCxnSpPr>
            <a:stCxn id="21" idx="3"/>
            <a:endCxn id="22" idx="0"/>
          </p:cNvCxnSpPr>
          <p:nvPr/>
        </p:nvCxnSpPr>
        <p:spPr>
          <a:xfrm flipH="1">
            <a:off x="4141470" y="5372807"/>
            <a:ext cx="499160" cy="184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BDCEA4-D7C5-4B5D-9258-A0D0354DB6F2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>
          <a:xfrm>
            <a:off x="5186630" y="5372807"/>
            <a:ext cx="367080" cy="184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E45B687-42A6-4E87-8AF8-E9834D862ACF}"/>
              </a:ext>
            </a:extLst>
          </p:cNvPr>
          <p:cNvSpPr/>
          <p:nvPr/>
        </p:nvSpPr>
        <p:spPr>
          <a:xfrm>
            <a:off x="7557820" y="5153462"/>
            <a:ext cx="772160" cy="335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BF722C-81FC-4F10-A33C-30E031C08093}"/>
              </a:ext>
            </a:extLst>
          </p:cNvPr>
          <p:cNvSpPr/>
          <p:nvPr/>
        </p:nvSpPr>
        <p:spPr>
          <a:xfrm>
            <a:off x="6785660" y="5623679"/>
            <a:ext cx="772160" cy="33528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BA891E-61D7-45D0-8C5E-C3FE3D9A4B03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 flipH="1">
            <a:off x="7171740" y="5439641"/>
            <a:ext cx="499160" cy="184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E6FBDF-7E92-450F-BD8A-D85B1497283E}"/>
              </a:ext>
            </a:extLst>
          </p:cNvPr>
          <p:cNvSpPr txBox="1"/>
          <p:nvPr/>
        </p:nvSpPr>
        <p:spPr>
          <a:xfrm>
            <a:off x="1775460" y="60775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3EA7CF-AD07-47B5-9DE1-5B115C8E4C21}"/>
              </a:ext>
            </a:extLst>
          </p:cNvPr>
          <p:cNvSpPr txBox="1"/>
          <p:nvPr/>
        </p:nvSpPr>
        <p:spPr>
          <a:xfrm>
            <a:off x="4602816" y="61235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897706-A87D-42F0-A495-F87B60577C34}"/>
              </a:ext>
            </a:extLst>
          </p:cNvPr>
          <p:cNvSpPr txBox="1"/>
          <p:nvPr/>
        </p:nvSpPr>
        <p:spPr>
          <a:xfrm>
            <a:off x="7586709" y="611985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59991D-02C1-4D38-B2C8-063DB26DF62B}"/>
              </a:ext>
            </a:extLst>
          </p:cNvPr>
          <p:cNvSpPr/>
          <p:nvPr/>
        </p:nvSpPr>
        <p:spPr>
          <a:xfrm>
            <a:off x="9387100" y="4603869"/>
            <a:ext cx="53848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5A07EF-328E-4AC4-B664-2E156150DDB2}"/>
              </a:ext>
            </a:extLst>
          </p:cNvPr>
          <p:cNvSpPr/>
          <p:nvPr/>
        </p:nvSpPr>
        <p:spPr>
          <a:xfrm>
            <a:off x="9925580" y="4603869"/>
            <a:ext cx="53848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E17A12-4727-4792-82F4-E557C6CE40C2}"/>
              </a:ext>
            </a:extLst>
          </p:cNvPr>
          <p:cNvSpPr/>
          <p:nvPr/>
        </p:nvSpPr>
        <p:spPr>
          <a:xfrm>
            <a:off x="10470410" y="4603869"/>
            <a:ext cx="53848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82D42A-5120-4926-AE52-92192591831C}"/>
              </a:ext>
            </a:extLst>
          </p:cNvPr>
          <p:cNvSpPr txBox="1"/>
          <p:nvPr/>
        </p:nvSpPr>
        <p:spPr>
          <a:xfrm>
            <a:off x="9555863" y="41493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model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EB4D933-66D2-48FF-9DC5-D3D8A21CA9C9}"/>
              </a:ext>
            </a:extLst>
          </p:cNvPr>
          <p:cNvSpPr/>
          <p:nvPr/>
        </p:nvSpPr>
        <p:spPr>
          <a:xfrm>
            <a:off x="9834930" y="5153462"/>
            <a:ext cx="772160" cy="335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E51782-3447-4EF2-A3A8-BF57D9AD49D0}"/>
              </a:ext>
            </a:extLst>
          </p:cNvPr>
          <p:cNvSpPr/>
          <p:nvPr/>
        </p:nvSpPr>
        <p:spPr>
          <a:xfrm>
            <a:off x="9062770" y="5623679"/>
            <a:ext cx="772160" cy="33528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D735AFD-775B-4C11-9B8F-A9BD8698C3BA}"/>
              </a:ext>
            </a:extLst>
          </p:cNvPr>
          <p:cNvSpPr/>
          <p:nvPr/>
        </p:nvSpPr>
        <p:spPr>
          <a:xfrm>
            <a:off x="10475010" y="5623679"/>
            <a:ext cx="772160" cy="33528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F59606-41E6-4FA6-9D71-A76A3BC2FD14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9448850" y="5439641"/>
            <a:ext cx="499160" cy="184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703E06-EBDA-4380-9859-73DA6C2CF7A5}"/>
              </a:ext>
            </a:extLst>
          </p:cNvPr>
          <p:cNvCxnSpPr>
            <a:cxnSpLocks/>
            <a:stCxn id="43" idx="5"/>
            <a:endCxn id="45" idx="0"/>
          </p:cNvCxnSpPr>
          <p:nvPr/>
        </p:nvCxnSpPr>
        <p:spPr>
          <a:xfrm>
            <a:off x="10494010" y="5439641"/>
            <a:ext cx="367080" cy="184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F0588E-BB33-46CF-A48A-3E7AEC6458CF}"/>
              </a:ext>
            </a:extLst>
          </p:cNvPr>
          <p:cNvSpPr txBox="1"/>
          <p:nvPr/>
        </p:nvSpPr>
        <p:spPr>
          <a:xfrm>
            <a:off x="9188841" y="6066740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(50+70+30)/3 = 50%</a:t>
            </a:r>
          </a:p>
        </p:txBody>
      </p:sp>
    </p:spTree>
    <p:extLst>
      <p:ext uri="{BB962C8B-B14F-4D97-AF65-F5344CB8AC3E}">
        <p14:creationId xmlns:p14="http://schemas.microsoft.com/office/powerpoint/2010/main" val="342553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83B4-0B97-4ED9-B011-C318788C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E0CC-DB80-4D81-9867-C8317EF8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confusion matrix is an output that you can build with supervised learning algorithms</a:t>
            </a:r>
          </a:p>
          <a:p>
            <a:r>
              <a:rPr lang="en-US" dirty="0"/>
              <a:t>It is a way to tell what an algorithm thinks of a particular example vs what it actually is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BC913-49A1-4D3F-A5B4-A28F45FB52D0}"/>
              </a:ext>
            </a:extLst>
          </p:cNvPr>
          <p:cNvPicPr/>
          <p:nvPr/>
        </p:nvPicPr>
        <p:blipFill rotWithShape="1">
          <a:blip r:embed="rId2"/>
          <a:srcRect l="3098" t="32859" r="63046" b="48908"/>
          <a:stretch/>
        </p:blipFill>
        <p:spPr bwMode="auto">
          <a:xfrm>
            <a:off x="2584216" y="3996277"/>
            <a:ext cx="6592968" cy="1996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104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769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What causes Job/Career satisfaction in Computer Science and would you write unethical software?</vt:lpstr>
      <vt:lpstr>Abstract</vt:lpstr>
      <vt:lpstr>What’s J48?</vt:lpstr>
      <vt:lpstr>Where’d I get my data from?</vt:lpstr>
      <vt:lpstr>What do they ask about?</vt:lpstr>
      <vt:lpstr>Methodological (Preprocessing)</vt:lpstr>
      <vt:lpstr>Methodological (Preprocessing)</vt:lpstr>
      <vt:lpstr>K-Fold Cross Validation</vt:lpstr>
      <vt:lpstr>Confusion Matrix</vt:lpstr>
      <vt:lpstr>Results (Job Satisfaction) Simplified</vt:lpstr>
      <vt:lpstr>Job Satisfaction</vt:lpstr>
      <vt:lpstr>Results (Career satisfaction) Simplified</vt:lpstr>
      <vt:lpstr>Career Satisfaction</vt:lpstr>
      <vt:lpstr>Ethics Choice variables</vt:lpstr>
      <vt:lpstr>Results (Ethics choice) Simplified</vt:lpstr>
      <vt:lpstr>Future Research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causes job satisfaction in Computer Science?</dc:title>
  <dc:creator>William Pembleton</dc:creator>
  <cp:lastModifiedBy>William Pembleton</cp:lastModifiedBy>
  <cp:revision>103</cp:revision>
  <dcterms:created xsi:type="dcterms:W3CDTF">2018-10-28T13:51:13Z</dcterms:created>
  <dcterms:modified xsi:type="dcterms:W3CDTF">2018-12-05T19:20:33Z</dcterms:modified>
</cp:coreProperties>
</file>