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1"/>
    <p:restoredTop sz="94694"/>
  </p:normalViewPr>
  <p:slideViewPr>
    <p:cSldViewPr snapToGrid="0" snapToObjects="1" showGuides="1">
      <p:cViewPr varScale="1">
        <p:scale>
          <a:sx n="152" d="100"/>
          <a:sy n="152" d="100"/>
        </p:scale>
        <p:origin x="2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24C3-863C-E648-A309-1E3502B89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00559-7C29-9A4D-9FB7-92B9A7C93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7F3B4-BAA1-2C43-9CE6-FC6F7288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90FA-EDB1-DD43-B172-52C7D043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EB15-EFCA-0C4F-AA4E-A61CECE9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5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6E86-D321-9E4D-A5E1-CCED9558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E641C-CEAB-834E-BB79-A729B2B75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1D8A0-D4AE-7C42-9FE8-F6284CC5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7B7C-EAF3-5744-A698-B57E4059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1E69E-833B-1C4E-88D2-670B7381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9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24B29-B370-0344-9AFC-87680F456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0530A-3124-5D48-969F-BF86EEFE4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227B0-4850-084B-8471-0647CB05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2D9C-164E-1E43-9A1A-9538E124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18D22-A4DF-C741-A4F7-5B1C6A25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1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DF18-8489-A640-AE7B-36F6EE6E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65452-F4C6-CE4A-85C2-46509B8E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0330-3893-3F4B-A0D6-8A669205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0BE9C-2561-2B42-A8D2-6CC1F971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6191A-2F00-134D-9F96-207EB9D2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6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950A-7BE2-FD48-A27C-CDCDAA52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2EC1-64BD-FC4E-9001-C64545492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6BBE3-21E7-BD43-83B9-D3693EF0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97216-0AD1-5440-95CB-4F8D89AB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05123-024C-A640-B76E-7DFAFA8F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8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CEFB-01B1-A04D-B031-FF290AC1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0D3A-7F0B-174C-8414-69DEA234D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E958B-9B4C-3947-8F7C-2AE1F7A34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D6325-099C-2F4D-8597-406897B7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EE230-C263-6249-93D0-F9D702C5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602A5-6A5F-B14E-AB16-5903C393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7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8338-40DB-BE4A-856C-95A7D748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CC975-3E98-0246-8C37-39DF9006E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78822-4F07-0B4B-B813-D87A77C91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A94FF-58DC-8F40-A4AF-DE518FC09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B86D4-6DA1-B04B-84C6-04004BC6A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1F5C4-0199-BF45-A74E-2D4380F3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3BB3B-8EFD-184D-9A1B-D0B4BBA4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71909-DF75-BE4B-853B-3B62A670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6AC2-8F97-034F-B6BA-F4C91AB5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882BE-D3C2-CC46-AFD4-FFB354CF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0D36C-B442-3947-8239-E5E11AB5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A2103-043A-3B4F-98AF-C1BECA66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82BE3-8037-FD49-910C-4F464A58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C6D82-0930-0649-9C2B-FBD46AAF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49131-53F7-7D46-A249-A37D639A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7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D658-1F2B-E84F-BA31-F81698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1951-C8C7-4C47-9321-081A1E3CE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6C87B-A0D3-ED45-AC73-C32B2627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5856B-CA95-C84C-9580-964912C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DF360-4F19-5446-8CDC-39EF494C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9AF49-F993-CD4B-A0CA-DFB25502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7539-4F75-3F4D-AC20-DA024ADB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43F8D-0B30-CE44-BA52-575788ABF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EC060-47F9-5C43-ADAC-AA5826633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33EEB-CC3D-7640-8294-BFA0DCB3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72B9B-7B60-C941-ADC0-CBDC104B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E31BA-0755-D245-B210-87E2ABA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0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DFC91-2243-6A4D-ACBE-BA7CE520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790AA-7C9A-8A45-9150-9C7EA0DA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AD357-0C72-AE41-AF6E-EA4CEE820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1E09C-BF03-5443-B6D5-AE1D55A65FD9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6CBA3-9F23-2342-86BC-980AC5102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63968-765E-9949-B8EB-33EA8F591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FCEE-8F09-1D44-B63E-0551D0EFF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220 Lab1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4F522-904B-5945-A87F-13E31379B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4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4EF3-C5F2-CF45-AC7B-D8D68C527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TA: Adam Iou-Jen Liu</a:t>
            </a:r>
          </a:p>
          <a:p>
            <a:r>
              <a:rPr lang="en-US" dirty="0"/>
              <a:t>CA: Michelle Zhang</a:t>
            </a:r>
          </a:p>
          <a:p>
            <a:endParaRPr lang="en-US" dirty="0"/>
          </a:p>
          <a:p>
            <a:r>
              <a:rPr lang="en-US" dirty="0"/>
              <a:t>Weekly lab </a:t>
            </a:r>
          </a:p>
          <a:p>
            <a:pPr lvl="1"/>
            <a:r>
              <a:rPr lang="en-US" dirty="0"/>
              <a:t>Finish worksheet to get credit</a:t>
            </a:r>
          </a:p>
          <a:p>
            <a:pPr lvl="1"/>
            <a:r>
              <a:rPr lang="en-US" dirty="0"/>
              <a:t>Due 8pm Sundays</a:t>
            </a:r>
          </a:p>
          <a:p>
            <a:r>
              <a:rPr lang="en-US" dirty="0"/>
              <a:t>Weekly MP</a:t>
            </a:r>
          </a:p>
          <a:p>
            <a:endParaRPr lang="en-US" dirty="0"/>
          </a:p>
          <a:p>
            <a:r>
              <a:rPr lang="en-US" dirty="0"/>
              <a:t>Course wiki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CampusWire</a:t>
            </a:r>
            <a:endParaRPr lang="en-US" dirty="0"/>
          </a:p>
          <a:p>
            <a:r>
              <a:rPr lang="en-US" dirty="0"/>
              <a:t>Canvas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r>
              <a:rPr lang="en-US" dirty="0" err="1"/>
              <a:t>PrairieLearn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8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A56B-53C3-944E-97C8-4E52B0AE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7488-8156-C64B-965C-EAF264E1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Lab1 (printing hexadecimal numbers using LC3)</a:t>
            </a:r>
          </a:p>
          <a:p>
            <a:r>
              <a:rPr lang="en-US" dirty="0" err="1"/>
              <a:t>Github</a:t>
            </a:r>
            <a:r>
              <a:rPr lang="en-US" dirty="0"/>
              <a:t> setup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7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B313-9FF8-2D43-A4EC-34E260A6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complement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701AF-AC9E-D340-82D9-26A8468ED07B}"/>
              </a:ext>
            </a:extLst>
          </p:cNvPr>
          <p:cNvSpPr txBox="1"/>
          <p:nvPr/>
        </p:nvSpPr>
        <p:spPr>
          <a:xfrm>
            <a:off x="838200" y="1690688"/>
            <a:ext cx="192232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011 </a:t>
            </a:r>
            <a:r>
              <a:rPr lang="en-US" sz="3600" dirty="0">
                <a:sym typeface="Wingdings" pitchFamily="2" charset="2"/>
              </a:rPr>
              <a:t> 3</a:t>
            </a:r>
          </a:p>
          <a:p>
            <a:r>
              <a:rPr lang="en-US" sz="3600" dirty="0">
                <a:sym typeface="Wingdings" pitchFamily="2" charset="2"/>
              </a:rPr>
              <a:t>010  2</a:t>
            </a:r>
          </a:p>
          <a:p>
            <a:r>
              <a:rPr lang="en-US" sz="3600" dirty="0">
                <a:sym typeface="Wingdings" pitchFamily="2" charset="2"/>
              </a:rPr>
              <a:t>001  1</a:t>
            </a:r>
          </a:p>
          <a:p>
            <a:r>
              <a:rPr lang="en-US" sz="3600" dirty="0">
                <a:sym typeface="Wingdings" pitchFamily="2" charset="2"/>
              </a:rPr>
              <a:t>000  0</a:t>
            </a:r>
          </a:p>
          <a:p>
            <a:r>
              <a:rPr lang="en-US" sz="3600" dirty="0">
                <a:sym typeface="Wingdings" pitchFamily="2" charset="2"/>
              </a:rPr>
              <a:t>111  -1</a:t>
            </a:r>
          </a:p>
          <a:p>
            <a:r>
              <a:rPr lang="en-US" sz="3600" dirty="0">
                <a:sym typeface="Wingdings" pitchFamily="2" charset="2"/>
              </a:rPr>
              <a:t>110  -2</a:t>
            </a:r>
          </a:p>
          <a:p>
            <a:r>
              <a:rPr lang="en-US" sz="3600" dirty="0">
                <a:sym typeface="Wingdings" pitchFamily="2" charset="2"/>
              </a:rPr>
              <a:t>101  -3</a:t>
            </a:r>
          </a:p>
          <a:p>
            <a:r>
              <a:rPr lang="en-US" sz="3600" dirty="0">
                <a:sym typeface="Wingdings" pitchFamily="2" charset="2"/>
              </a:rPr>
              <a:t>100   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013C5-2F7F-254A-91AC-81A0DAFEC648}"/>
              </a:ext>
            </a:extLst>
          </p:cNvPr>
          <p:cNvSpPr txBox="1"/>
          <p:nvPr/>
        </p:nvSpPr>
        <p:spPr>
          <a:xfrm>
            <a:off x="6636774" y="2079523"/>
            <a:ext cx="3759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-A = 2 </a:t>
            </a:r>
            <a:r>
              <a:rPr lang="en-US" sz="3200" dirty="0" err="1"/>
              <a:t>cmp</a:t>
            </a:r>
            <a:r>
              <a:rPr lang="en-US" sz="3200" dirty="0"/>
              <a:t>(A) = A’ + 1</a:t>
            </a:r>
          </a:p>
        </p:txBody>
      </p:sp>
    </p:spTree>
    <p:extLst>
      <p:ext uri="{BB962C8B-B14F-4D97-AF65-F5344CB8AC3E}">
        <p14:creationId xmlns:p14="http://schemas.microsoft.com/office/powerpoint/2010/main" val="327325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7163-CA45-6541-9A92-E5838D43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Shift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81DD5-E75B-1F45-906E-917CA02C0A80}"/>
              </a:ext>
            </a:extLst>
          </p:cNvPr>
          <p:cNvSpPr txBox="1"/>
          <p:nvPr/>
        </p:nvSpPr>
        <p:spPr>
          <a:xfrm>
            <a:off x="3743633" y="2123766"/>
            <a:ext cx="3567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0011 </a:t>
            </a:r>
            <a:r>
              <a:rPr lang="en-US" sz="4800" dirty="0">
                <a:sym typeface="Wingdings" pitchFamily="2" charset="2"/>
              </a:rPr>
              <a:t> 0110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983F0-D0FF-9E48-A5DC-457FCA2F2DC9}"/>
              </a:ext>
            </a:extLst>
          </p:cNvPr>
          <p:cNvSpPr txBox="1"/>
          <p:nvPr/>
        </p:nvSpPr>
        <p:spPr>
          <a:xfrm>
            <a:off x="4483509" y="305966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D0063-4BC1-0049-A427-29E171E7AD8C}"/>
              </a:ext>
            </a:extLst>
          </p:cNvPr>
          <p:cNvSpPr txBox="1"/>
          <p:nvPr/>
        </p:nvSpPr>
        <p:spPr>
          <a:xfrm>
            <a:off x="6361470" y="3056588"/>
            <a:ext cx="48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F970E-FD65-F34A-9D3A-BBE997564048}"/>
              </a:ext>
            </a:extLst>
          </p:cNvPr>
          <p:cNvSpPr txBox="1"/>
          <p:nvPr/>
        </p:nvSpPr>
        <p:spPr>
          <a:xfrm>
            <a:off x="4251901" y="4970207"/>
            <a:ext cx="2591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ADD R, A, A</a:t>
            </a:r>
          </a:p>
        </p:txBody>
      </p:sp>
    </p:spTree>
    <p:extLst>
      <p:ext uri="{BB962C8B-B14F-4D97-AF65-F5344CB8AC3E}">
        <p14:creationId xmlns:p14="http://schemas.microsoft.com/office/powerpoint/2010/main" val="387673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5358-A6E5-AC4F-A7F7-0CA00F2E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3" y="129151"/>
            <a:ext cx="10515600" cy="696759"/>
          </a:xfrm>
        </p:spPr>
        <p:txBody>
          <a:bodyPr/>
          <a:lstStyle/>
          <a:p>
            <a:r>
              <a:rPr lang="en-US" dirty="0"/>
              <a:t>Lab1 Print a Hex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215FB-ED39-B345-A6E3-877D41347A53}"/>
              </a:ext>
            </a:extLst>
          </p:cNvPr>
          <p:cNvSpPr txBox="1"/>
          <p:nvPr/>
        </p:nvSpPr>
        <p:spPr>
          <a:xfrm>
            <a:off x="545690" y="1312606"/>
            <a:ext cx="4442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R3 (16 bits): 0101 0111 1100 0011</a:t>
            </a:r>
          </a:p>
          <a:p>
            <a:r>
              <a:rPr lang="en-US" sz="2400" dirty="0"/>
              <a:t>Hex:                  5        7       C        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3EE49-5E5D-0247-BBD5-5324FE43F70D}"/>
              </a:ext>
            </a:extLst>
          </p:cNvPr>
          <p:cNvSpPr txBox="1"/>
          <p:nvPr/>
        </p:nvSpPr>
        <p:spPr>
          <a:xfrm>
            <a:off x="545690" y="2069863"/>
            <a:ext cx="457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Idea:              </a:t>
            </a:r>
            <a:r>
              <a:rPr lang="en-US" sz="2400" u="sng" dirty="0"/>
              <a:t>0101</a:t>
            </a:r>
            <a:r>
              <a:rPr lang="en-US" sz="2400" dirty="0"/>
              <a:t> </a:t>
            </a:r>
            <a:r>
              <a:rPr lang="en-US" sz="2400" u="sng" dirty="0"/>
              <a:t>0111</a:t>
            </a:r>
            <a:r>
              <a:rPr lang="en-US" sz="2400" dirty="0"/>
              <a:t> </a:t>
            </a:r>
            <a:r>
              <a:rPr lang="en-US" sz="2400" u="sng" dirty="0"/>
              <a:t>1100</a:t>
            </a:r>
            <a:r>
              <a:rPr lang="en-US" sz="2400" dirty="0"/>
              <a:t> </a:t>
            </a:r>
            <a:r>
              <a:rPr lang="en-US" sz="2400" u="sng" dirty="0"/>
              <a:t>0011</a:t>
            </a:r>
            <a:r>
              <a:rPr lang="en-US" sz="2400" dirty="0"/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0F4AE-599D-FD40-A256-88429DCA2F4E}"/>
              </a:ext>
            </a:extLst>
          </p:cNvPr>
          <p:cNvSpPr txBox="1"/>
          <p:nvPr/>
        </p:nvSpPr>
        <p:spPr>
          <a:xfrm>
            <a:off x="772887" y="3864808"/>
            <a:ext cx="4712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400" dirty="0"/>
              <a:t>Left shift R0</a:t>
            </a:r>
          </a:p>
          <a:p>
            <a:pPr marL="342900" indent="-342900">
              <a:buAutoNum type="alphaLcPeriod"/>
            </a:pPr>
            <a:r>
              <a:rPr lang="en-US" sz="2400" dirty="0"/>
              <a:t>Replace LSB of R0 with MSB of R3</a:t>
            </a:r>
          </a:p>
          <a:p>
            <a:pPr marL="342900" indent="-342900">
              <a:buAutoNum type="alphaLcPeriod"/>
            </a:pPr>
            <a:r>
              <a:rPr lang="en-US" sz="2400" dirty="0"/>
              <a:t>Left shift R3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CEA66-DFEF-0844-ADFA-E93503CBEA4B}"/>
              </a:ext>
            </a:extLst>
          </p:cNvPr>
          <p:cNvSpPr txBox="1"/>
          <p:nvPr/>
        </p:nvSpPr>
        <p:spPr>
          <a:xfrm>
            <a:off x="6311619" y="961868"/>
            <a:ext cx="47067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 R0           0000 0000 0000 0000 </a:t>
            </a:r>
          </a:p>
          <a:p>
            <a:r>
              <a:rPr lang="en-US" sz="2400" dirty="0"/>
              <a:t>       b R0           0000 0000 0000 000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</a:t>
            </a:r>
          </a:p>
          <a:p>
            <a:r>
              <a:rPr lang="en-US" sz="2400" dirty="0"/>
              <a:t>       c R3           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/>
              <a:t>010 1111 1000 0110</a:t>
            </a:r>
          </a:p>
          <a:p>
            <a:r>
              <a:rPr lang="en-US" sz="2400" dirty="0"/>
              <a:t>  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A20D26-9FDF-9843-8241-939B219FF1E1}"/>
              </a:ext>
            </a:extLst>
          </p:cNvPr>
          <p:cNvSpPr txBox="1"/>
          <p:nvPr/>
        </p:nvSpPr>
        <p:spPr>
          <a:xfrm>
            <a:off x="6258514" y="2202553"/>
            <a:ext cx="47965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sz="2400" dirty="0"/>
              <a:t>a R0           0000 0000 0000 00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0</a:t>
            </a:r>
          </a:p>
          <a:p>
            <a:r>
              <a:rPr lang="en-US" sz="2400" dirty="0"/>
              <a:t>       b R0           0000 0000 0000 00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/>
              <a:t>  </a:t>
            </a:r>
          </a:p>
          <a:p>
            <a:r>
              <a:rPr lang="en-US" sz="2400" dirty="0"/>
              <a:t>       c R3           </a:t>
            </a:r>
            <a:r>
              <a:rPr lang="en-US" sz="2400" dirty="0">
                <a:solidFill>
                  <a:srgbClr val="FFC000"/>
                </a:solidFill>
              </a:rPr>
              <a:t>0</a:t>
            </a:r>
            <a:r>
              <a:rPr lang="en-US" sz="2400" dirty="0"/>
              <a:t>101 1111 0000 1100</a:t>
            </a:r>
          </a:p>
          <a:p>
            <a:r>
              <a:rPr lang="en-US" sz="2400" dirty="0"/>
              <a:t>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C6983F-B603-1540-A861-8D3C257BB08B}"/>
              </a:ext>
            </a:extLst>
          </p:cNvPr>
          <p:cNvSpPr txBox="1"/>
          <p:nvPr/>
        </p:nvSpPr>
        <p:spPr>
          <a:xfrm>
            <a:off x="6518201" y="129151"/>
            <a:ext cx="4536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    R0           0000 0000 0000 0000 </a:t>
            </a:r>
          </a:p>
          <a:p>
            <a:r>
              <a:rPr lang="en-US" sz="2400" dirty="0"/>
              <a:t>       R3          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101 0111 1100 0011</a:t>
            </a:r>
          </a:p>
          <a:p>
            <a:r>
              <a:rPr lang="en-US" sz="2400" dirty="0"/>
              <a:t>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5FA0B-C192-1346-B25D-B331FD63AEC4}"/>
              </a:ext>
            </a:extLst>
          </p:cNvPr>
          <p:cNvSpPr txBox="1"/>
          <p:nvPr/>
        </p:nvSpPr>
        <p:spPr>
          <a:xfrm>
            <a:off x="6266735" y="3488227"/>
            <a:ext cx="47965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   a R0           0000 0000 0000 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/>
              <a:t>0 </a:t>
            </a:r>
          </a:p>
          <a:p>
            <a:r>
              <a:rPr lang="en-US" sz="2400" dirty="0"/>
              <a:t>       b R0           0000 0000 0000 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FFC000"/>
                </a:solidFill>
              </a:rPr>
              <a:t>0</a:t>
            </a:r>
            <a:r>
              <a:rPr lang="en-US" sz="2400" dirty="0"/>
              <a:t>  </a:t>
            </a:r>
          </a:p>
          <a:p>
            <a:r>
              <a:rPr lang="en-US" sz="2400" dirty="0"/>
              <a:t>       c R3           </a:t>
            </a:r>
            <a:r>
              <a:rPr lang="en-US" sz="2400" dirty="0">
                <a:solidFill>
                  <a:srgbClr val="0070C0"/>
                </a:solidFill>
              </a:rPr>
              <a:t>1</a:t>
            </a:r>
            <a:r>
              <a:rPr lang="en-US" sz="2400" dirty="0"/>
              <a:t>011 1110 0001 1000</a:t>
            </a:r>
          </a:p>
          <a:p>
            <a:r>
              <a:rPr lang="en-US" sz="2400" dirty="0"/>
              <a:t>  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A1F58F-09CB-B44D-8B7B-8C078E9E5140}"/>
              </a:ext>
            </a:extLst>
          </p:cNvPr>
          <p:cNvSpPr txBox="1"/>
          <p:nvPr/>
        </p:nvSpPr>
        <p:spPr>
          <a:xfrm>
            <a:off x="6221851" y="4728912"/>
            <a:ext cx="47965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   a R0           0000 0000 0000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FFC000"/>
                </a:solidFill>
              </a:rPr>
              <a:t>0</a:t>
            </a:r>
            <a:r>
              <a:rPr lang="en-US" sz="2400" dirty="0"/>
              <a:t>0 </a:t>
            </a:r>
          </a:p>
          <a:p>
            <a:r>
              <a:rPr lang="en-US" sz="2400" dirty="0"/>
              <a:t>       b R0           0000 0000 0000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FFC000"/>
                </a:solidFill>
              </a:rPr>
              <a:t>0</a:t>
            </a:r>
            <a:r>
              <a:rPr lang="en-US" sz="2400" dirty="0">
                <a:solidFill>
                  <a:srgbClr val="0070C0"/>
                </a:solidFill>
              </a:rPr>
              <a:t>1</a:t>
            </a:r>
            <a:r>
              <a:rPr lang="en-US" sz="2400" dirty="0"/>
              <a:t>  </a:t>
            </a:r>
          </a:p>
          <a:p>
            <a:r>
              <a:rPr lang="en-US" sz="2400" dirty="0"/>
              <a:t>       c R3           0111 1100 0011 0000</a:t>
            </a:r>
          </a:p>
          <a:p>
            <a:r>
              <a:rPr lang="en-US" sz="2400" dirty="0"/>
              <a:t>     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AE1CB4-E739-A04E-ACAD-71E33F1C79FE}"/>
              </a:ext>
            </a:extLst>
          </p:cNvPr>
          <p:cNvCxnSpPr/>
          <p:nvPr/>
        </p:nvCxnSpPr>
        <p:spPr>
          <a:xfrm>
            <a:off x="10778613" y="5238750"/>
            <a:ext cx="284628" cy="30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8125D1-BACD-214B-BB04-2B2FFF8852CE}"/>
              </a:ext>
            </a:extLst>
          </p:cNvPr>
          <p:cNvSpPr txBox="1"/>
          <p:nvPr/>
        </p:nvSpPr>
        <p:spPr>
          <a:xfrm>
            <a:off x="11018357" y="573405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 = 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37B261-419C-0548-B363-9CD1C80615DA}"/>
              </a:ext>
            </a:extLst>
          </p:cNvPr>
          <p:cNvCxnSpPr/>
          <p:nvPr/>
        </p:nvCxnSpPr>
        <p:spPr>
          <a:xfrm flipH="1">
            <a:off x="3752850" y="4464972"/>
            <a:ext cx="514350" cy="104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61E1B3-4AD6-E548-BE0C-3621F6194402}"/>
              </a:ext>
            </a:extLst>
          </p:cNvPr>
          <p:cNvSpPr txBox="1"/>
          <p:nvPr/>
        </p:nvSpPr>
        <p:spPr>
          <a:xfrm>
            <a:off x="2766811" y="5734050"/>
            <a:ext cx="2240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R3 &lt; 0, add 1 to R0</a:t>
            </a:r>
          </a:p>
          <a:p>
            <a:r>
              <a:rPr lang="en-US" dirty="0"/>
              <a:t>If R3 &gt;= 0, add 0 to R0</a:t>
            </a:r>
          </a:p>
        </p:txBody>
      </p:sp>
    </p:spTree>
    <p:extLst>
      <p:ext uri="{BB962C8B-B14F-4D97-AF65-F5344CB8AC3E}">
        <p14:creationId xmlns:p14="http://schemas.microsoft.com/office/powerpoint/2010/main" val="197026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83A3-FA27-D849-9B87-596DD7C2E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548313"/>
          </a:xfrm>
        </p:spPr>
        <p:txBody>
          <a:bodyPr/>
          <a:lstStyle/>
          <a:p>
            <a:r>
              <a:rPr lang="en-US" dirty="0"/>
              <a:t>OUT R0 ?</a:t>
            </a:r>
          </a:p>
          <a:p>
            <a:endParaRPr lang="en-US" dirty="0"/>
          </a:p>
          <a:p>
            <a:r>
              <a:rPr lang="en-US" dirty="0"/>
              <a:t>ASCII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106BC4-1826-B348-815E-97D3ADA4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379546"/>
              </p:ext>
            </p:extLst>
          </p:nvPr>
        </p:nvGraphicFramePr>
        <p:xfrm>
          <a:off x="398206" y="2421261"/>
          <a:ext cx="10572131" cy="1010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723">
                  <a:extLst>
                    <a:ext uri="{9D8B030D-6E8A-4147-A177-3AD203B41FA5}">
                      <a16:colId xmlns:a16="http://schemas.microsoft.com/office/drawing/2014/main" val="41768562"/>
                    </a:ext>
                  </a:extLst>
                </a:gridCol>
                <a:gridCol w="460058">
                  <a:extLst>
                    <a:ext uri="{9D8B030D-6E8A-4147-A177-3AD203B41FA5}">
                      <a16:colId xmlns:a16="http://schemas.microsoft.com/office/drawing/2014/main" val="430384465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1740842085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1156018647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3701212503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1172274363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4165275186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3065575012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914546194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752990372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1245903568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345574754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2932796696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1174480375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1330018595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980767220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1646283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66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`0’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`1’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`2’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`3’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`4’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`5’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`6’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`7’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`8’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`9’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‘A’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‘B’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‘C’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‘D’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‘E’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284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47C9D5-D81E-BB40-9DA4-80AD8143876F}"/>
              </a:ext>
            </a:extLst>
          </p:cNvPr>
          <p:cNvSpPr txBox="1"/>
          <p:nvPr/>
        </p:nvSpPr>
        <p:spPr>
          <a:xfrm>
            <a:off x="1489587" y="4660490"/>
            <a:ext cx="68339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If 0 &lt;= R0 &lt;= 9            OUT R0 + 48</a:t>
            </a:r>
          </a:p>
          <a:p>
            <a:r>
              <a:rPr lang="en-US" sz="3200" dirty="0"/>
              <a:t>If 10 &lt;= R0 &lt;= 15        OUT (R0 – 10) + 65</a:t>
            </a:r>
          </a:p>
        </p:txBody>
      </p:sp>
    </p:spTree>
    <p:extLst>
      <p:ext uri="{BB962C8B-B14F-4D97-AF65-F5344CB8AC3E}">
        <p14:creationId xmlns:p14="http://schemas.microsoft.com/office/powerpoint/2010/main" val="22753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351</Words>
  <Application>Microsoft Macintosh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ECE 220 Lab1</vt:lpstr>
      <vt:lpstr>PowerPoint Presentation</vt:lpstr>
      <vt:lpstr>Agenda</vt:lpstr>
      <vt:lpstr>2’s complement</vt:lpstr>
      <vt:lpstr>Left Shift</vt:lpstr>
      <vt:lpstr>Lab1 Print a Hex Number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220 Lab1</dc:title>
  <dc:creator>Liu, Iou-Jen</dc:creator>
  <cp:lastModifiedBy>Liu, Iou-Jen</cp:lastModifiedBy>
  <cp:revision>17</cp:revision>
  <dcterms:created xsi:type="dcterms:W3CDTF">2020-08-28T00:49:45Z</dcterms:created>
  <dcterms:modified xsi:type="dcterms:W3CDTF">2022-01-21T18:38:45Z</dcterms:modified>
</cp:coreProperties>
</file>