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79" r:id="rId5"/>
    <p:sldId id="280" r:id="rId6"/>
    <p:sldId id="281" r:id="rId7"/>
    <p:sldId id="282" r:id="rId8"/>
    <p:sldId id="256" r:id="rId9"/>
    <p:sldId id="257" r:id="rId10"/>
    <p:sldId id="27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5" r:id="rId22"/>
    <p:sldId id="268" r:id="rId23"/>
    <p:sldId id="269" r:id="rId24"/>
    <p:sldId id="270" r:id="rId25"/>
    <p:sldId id="271" r:id="rId26"/>
    <p:sldId id="272" r:id="rId27"/>
    <p:sldId id="276" r:id="rId28"/>
    <p:sldId id="278" r:id="rId2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D74B48-6687-4B10-BBC6-C93810B67D5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4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10FEE44E-25DF-4FE5-A6E9-81DC1ADB30CE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363199D7-DA6F-4F01-A4F9-B106FD276376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D113C9FC-E8BB-44E3-B88C-E82E24785D46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FB05D02B-AEA3-44C1-850E-62BE035A8F13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615DA432-5E0C-46FB-BF87-91EDCEDFFFCA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F952262E-BC79-4C68-A569-974063B7B72E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89A4B28-84F6-4DD0-8A7E-F05B74402DC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0B576901-E269-4828-918C-CC55D492C4F0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A16C92E8-C800-4498-AE32-FEC12A385B07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7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9115A67-4206-46FE-A134-615C4B92E2DD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63255996-0392-4F91-A736-D01CA2404351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D7C73A75-B3B1-48D4-BDFE-048CAD06E17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3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7C8AA040-6B3A-446F-AB6D-A2CC6FE0E1FA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5280" cy="4467240"/>
          </a:xfrm>
          <a:prstGeom prst="rect">
            <a:avLst/>
          </a:prstGeom>
        </p:spPr>
        <p:txBody>
          <a:bodyPr lIns="95400" tIns="47520" rIns="95400" bIns="47520"/>
          <a:lstStyle/>
          <a:p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3851640" y="9432360"/>
            <a:ext cx="2945520" cy="495360"/>
          </a:xfrm>
          <a:prstGeom prst="rect">
            <a:avLst/>
          </a:prstGeom>
        </p:spPr>
        <p:txBody>
          <a:bodyPr lIns="95400" tIns="47520" rIns="95400" bIns="47520" anchor="b"/>
          <a:lstStyle/>
          <a:p>
            <a:pPr>
              <a:lnSpc>
                <a:spcPct val="100000"/>
              </a:lnSpc>
            </a:pPr>
            <a:fld id="{CB20319A-F46F-400C-9B60-42AE2471D24C}" type="slidenum">
              <a:rPr lang="en-US" sz="1300">
                <a:solidFill>
                  <a:srgbClr val="000000"/>
                </a:solidFill>
                <a:latin typeface="Tahoma"/>
                <a:ea typeface="新細明體"/>
              </a:r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ahoma"/>
                <a:ea typeface="新細明體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342398E-9A2D-4520-AAA3-9B45AFA7B59A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80769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4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000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5F90C0D-C22C-494A-B4ED-FC4F2BD1E1B5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>
                <a:latin typeface="Tahoma"/>
              </a:rPr>
              <a:t>Click to edit the title text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Click to edit the title text format按一下以編輯母片標題樣式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3520" y="1143000"/>
            <a:ext cx="39621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48320" y="1143000"/>
            <a:ext cx="3962160" cy="495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第二層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 sz="2000">
                <a:solidFill>
                  <a:srgbClr val="003300"/>
                </a:solidFill>
                <a:latin typeface="Arial"/>
                <a:ea typeface="新細明體"/>
              </a:rPr>
              <a:t>第三層</a:t>
            </a:r>
            <a:endParaRPr/>
          </a:p>
          <a:p>
            <a:pPr lvl="3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>
                <a:solidFill>
                  <a:srgbClr val="660033"/>
                </a:solidFill>
                <a:latin typeface="Arial"/>
                <a:ea typeface="新細明體"/>
              </a:rPr>
              <a:t>第四層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" charset="2"/>
              <a:buChar char=""/>
            </a:pPr>
            <a:r>
              <a:rPr lang="en-US">
                <a:solidFill>
                  <a:srgbClr val="996600"/>
                </a:solidFill>
                <a:latin typeface="Arial"/>
                <a:ea typeface="新細明體"/>
              </a:rPr>
              <a:t>第五層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dt"/>
          </p:nvPr>
        </p:nvSpPr>
        <p:spPr>
          <a:xfrm>
            <a:off x="48276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FB9E8EB-4DAC-459B-9A87-7A12C5FF04F1}" type="slidenum"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2346626-DEC3-CE46-99B5-0A020892E901}"/>
              </a:ext>
            </a:extLst>
          </p:cNvPr>
          <p:cNvSpPr/>
          <p:nvPr/>
        </p:nvSpPr>
        <p:spPr>
          <a:xfrm>
            <a:off x="685800" y="263700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99"/>
                </a:solidFill>
                <a:latin typeface="Arial"/>
                <a:ea typeface="新細明體"/>
              </a:rPr>
              <a:t>LAB11: Lowest Common Ancestor of Binary Search 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5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Slicing Tree Representation of Slicing Floorplan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CustomShape 3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CustomShape 4"/>
          <p:cNvSpPr/>
          <p:nvPr/>
        </p:nvSpPr>
        <p:spPr>
          <a:xfrm>
            <a:off x="155520" y="-1371600"/>
            <a:ext cx="2857320" cy="285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99120" y="3141000"/>
            <a:ext cx="3512520" cy="2592000"/>
          </a:xfrm>
          <a:prstGeom prst="rect">
            <a:avLst/>
          </a:prstGeom>
          <a:ln>
            <a:noFill/>
          </a:ln>
        </p:spPr>
      </p:pic>
      <p:sp>
        <p:nvSpPr>
          <p:cNvPr id="217" name="TextShape 5"/>
          <p:cNvSpPr txBox="1"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800">
                <a:solidFill>
                  <a:srgbClr val="000000"/>
                </a:solidFill>
                <a:latin typeface="Arial"/>
                <a:ea typeface="新細明體"/>
              </a:rPr>
              <a:t>Properties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A binary tree (complete)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Modules on leave nodes &amp; Cutlines on internal nodes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400">
                <a:solidFill>
                  <a:srgbClr val="000099"/>
                </a:solidFill>
                <a:latin typeface="Arial"/>
                <a:ea typeface="新細明體"/>
              </a:rPr>
              <a:t>1D expression by postfix traversal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>
            <a:off x="1763640" y="5805360"/>
            <a:ext cx="5184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Postfix expression: </a:t>
            </a:r>
            <a:r>
              <a:rPr lang="en-US" sz="2400" i="1">
                <a:solidFill>
                  <a:srgbClr val="000000"/>
                </a:solidFill>
                <a:latin typeface="Tahoma"/>
                <a:ea typeface="新細明體"/>
              </a:rPr>
              <a:t>12H345HHV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99640" y="393300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899640" y="314100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456360" y="335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024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3888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 flipH="1">
            <a:off x="3203640" y="371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25" name="CustomShape 7"/>
          <p:cNvSpPr/>
          <p:nvPr/>
        </p:nvSpPr>
        <p:spPr>
          <a:xfrm>
            <a:off x="3636360" y="371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26" name="CustomShape 8"/>
          <p:cNvSpPr/>
          <p:nvPr/>
        </p:nvSpPr>
        <p:spPr>
          <a:xfrm>
            <a:off x="5292000" y="386100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6300360" y="407700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7956360" y="357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7524360" y="436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30" name="CustomShape 12"/>
          <p:cNvSpPr/>
          <p:nvPr/>
        </p:nvSpPr>
        <p:spPr>
          <a:xfrm>
            <a:off x="8460360" y="436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31" name="CustomShape 13"/>
          <p:cNvSpPr/>
          <p:nvPr/>
        </p:nvSpPr>
        <p:spPr>
          <a:xfrm>
            <a:off x="8136360" y="3933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32" name="CustomShape 14"/>
          <p:cNvSpPr/>
          <p:nvPr/>
        </p:nvSpPr>
        <p:spPr>
          <a:xfrm flipH="1">
            <a:off x="7703640" y="3933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33" name="CustomShape 15"/>
          <p:cNvSpPr/>
          <p:nvPr/>
        </p:nvSpPr>
        <p:spPr>
          <a:xfrm>
            <a:off x="251640" y="5794920"/>
            <a:ext cx="42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(a) Postfix expression: 12H</a:t>
            </a:r>
            <a:endParaRPr/>
          </a:p>
        </p:txBody>
      </p:sp>
      <p:sp>
        <p:nvSpPr>
          <p:cNvPr id="234" name="CustomShape 16"/>
          <p:cNvSpPr/>
          <p:nvPr/>
        </p:nvSpPr>
        <p:spPr>
          <a:xfrm>
            <a:off x="4644000" y="5765040"/>
            <a:ext cx="460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(b) Postfix expression: 34V</a:t>
            </a:r>
            <a:endParaRPr/>
          </a:p>
        </p:txBody>
      </p:sp>
      <p:sp>
        <p:nvSpPr>
          <p:cNvPr id="235" name="CustomShape 17"/>
          <p:cNvSpPr/>
          <p:nvPr/>
        </p:nvSpPr>
        <p:spPr>
          <a:xfrm>
            <a:off x="755640" y="3141000"/>
            <a:ext cx="360" cy="1583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36" name="CustomShape 18"/>
          <p:cNvSpPr/>
          <p:nvPr/>
        </p:nvSpPr>
        <p:spPr>
          <a:xfrm rot="16200000">
            <a:off x="-121680" y="362592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endParaRPr/>
          </a:p>
        </p:txBody>
      </p:sp>
      <p:sp>
        <p:nvSpPr>
          <p:cNvPr id="237" name="CustomShape 19"/>
          <p:cNvSpPr/>
          <p:nvPr/>
        </p:nvSpPr>
        <p:spPr>
          <a:xfrm>
            <a:off x="755640" y="2565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endParaRPr/>
          </a:p>
        </p:txBody>
      </p:sp>
      <p:sp>
        <p:nvSpPr>
          <p:cNvPr id="238" name="CustomShape 20"/>
          <p:cNvSpPr/>
          <p:nvPr/>
        </p:nvSpPr>
        <p:spPr>
          <a:xfrm>
            <a:off x="899640" y="3069000"/>
            <a:ext cx="2016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39" name="CustomShape 21"/>
          <p:cNvSpPr/>
          <p:nvPr/>
        </p:nvSpPr>
        <p:spPr>
          <a:xfrm>
            <a:off x="1008000" y="5013000"/>
            <a:ext cx="288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= max(W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 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,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=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</a:t>
            </a:r>
            <a:endParaRPr/>
          </a:p>
        </p:txBody>
      </p:sp>
      <p:sp>
        <p:nvSpPr>
          <p:cNvPr id="240" name="CustomShape 22"/>
          <p:cNvSpPr/>
          <p:nvPr/>
        </p:nvSpPr>
        <p:spPr>
          <a:xfrm>
            <a:off x="5471640" y="4941000"/>
            <a:ext cx="324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,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</p:txBody>
      </p:sp>
      <p:sp>
        <p:nvSpPr>
          <p:cNvPr id="241" name="CustomShape 23"/>
          <p:cNvSpPr/>
          <p:nvPr/>
        </p:nvSpPr>
        <p:spPr>
          <a:xfrm>
            <a:off x="5148000" y="3789000"/>
            <a:ext cx="360" cy="935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42" name="CustomShape 24"/>
          <p:cNvSpPr/>
          <p:nvPr/>
        </p:nvSpPr>
        <p:spPr>
          <a:xfrm rot="16200000">
            <a:off x="4231080" y="398304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</p:txBody>
      </p:sp>
      <p:sp>
        <p:nvSpPr>
          <p:cNvPr id="243" name="CustomShape 25"/>
          <p:cNvSpPr/>
          <p:nvPr/>
        </p:nvSpPr>
        <p:spPr>
          <a:xfrm>
            <a:off x="5148000" y="3213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</p:txBody>
      </p:sp>
      <p:sp>
        <p:nvSpPr>
          <p:cNvPr id="244" name="CustomShape 26"/>
          <p:cNvSpPr/>
          <p:nvPr/>
        </p:nvSpPr>
        <p:spPr>
          <a:xfrm>
            <a:off x="5292000" y="3717000"/>
            <a:ext cx="2016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45" name="CustomShape 27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from a Postfix Expression</a:t>
            </a:r>
            <a:endParaRPr/>
          </a:p>
        </p:txBody>
      </p:sp>
      <p:sp>
        <p:nvSpPr>
          <p:cNvPr id="246" name="CustomShape 28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43640" y="382212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1043640" y="303012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5976000" y="3462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554400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6408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 flipH="1">
            <a:off x="572328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53" name="CustomShape 7"/>
          <p:cNvSpPr/>
          <p:nvPr/>
        </p:nvSpPr>
        <p:spPr>
          <a:xfrm>
            <a:off x="615600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54" name="CustomShape 8"/>
          <p:cNvSpPr/>
          <p:nvPr/>
        </p:nvSpPr>
        <p:spPr>
          <a:xfrm>
            <a:off x="3060000" y="382212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4068000" y="403812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56" name="CustomShape 10"/>
          <p:cNvSpPr/>
          <p:nvPr/>
        </p:nvSpPr>
        <p:spPr>
          <a:xfrm>
            <a:off x="7452360" y="3462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57" name="CustomShape 11"/>
          <p:cNvSpPr/>
          <p:nvPr/>
        </p:nvSpPr>
        <p:spPr>
          <a:xfrm>
            <a:off x="7020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956360" y="4254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59" name="CustomShape 13"/>
          <p:cNvSpPr/>
          <p:nvPr/>
        </p:nvSpPr>
        <p:spPr>
          <a:xfrm>
            <a:off x="7632360" y="382212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0" name="CustomShape 14"/>
          <p:cNvSpPr/>
          <p:nvPr/>
        </p:nvSpPr>
        <p:spPr>
          <a:xfrm flipH="1">
            <a:off x="7199640" y="382212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1" name="CustomShape 15"/>
          <p:cNvSpPr/>
          <p:nvPr/>
        </p:nvSpPr>
        <p:spPr>
          <a:xfrm>
            <a:off x="6660360" y="26701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 flipH="1">
            <a:off x="6155280" y="3030120"/>
            <a:ext cx="68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3" name="CustomShape 17"/>
          <p:cNvSpPr/>
          <p:nvPr/>
        </p:nvSpPr>
        <p:spPr>
          <a:xfrm>
            <a:off x="6840360" y="3030120"/>
            <a:ext cx="79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64" name="CustomShape 18"/>
          <p:cNvSpPr/>
          <p:nvPr/>
        </p:nvSpPr>
        <p:spPr>
          <a:xfrm>
            <a:off x="899640" y="3030120"/>
            <a:ext cx="360" cy="1583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65" name="CustomShape 19"/>
          <p:cNvSpPr/>
          <p:nvPr/>
        </p:nvSpPr>
        <p:spPr>
          <a:xfrm rot="16200000">
            <a:off x="-16920" y="351504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899640" y="2454120"/>
            <a:ext cx="4176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67" name="CustomShape 21"/>
          <p:cNvSpPr/>
          <p:nvPr/>
        </p:nvSpPr>
        <p:spPr>
          <a:xfrm>
            <a:off x="1043640" y="2958120"/>
            <a:ext cx="4032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68" name="CustomShape 22"/>
          <p:cNvSpPr/>
          <p:nvPr/>
        </p:nvSpPr>
        <p:spPr>
          <a:xfrm>
            <a:off x="827640" y="4902120"/>
            <a:ext cx="784836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+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, H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</p:txBody>
      </p:sp>
      <p:sp>
        <p:nvSpPr>
          <p:cNvPr id="269" name="CustomShape 23"/>
          <p:cNvSpPr/>
          <p:nvPr/>
        </p:nvSpPr>
        <p:spPr>
          <a:xfrm>
            <a:off x="827640" y="5877720"/>
            <a:ext cx="79203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(c) Postfix expression: 12H34VV</a:t>
            </a:r>
            <a:endParaRPr/>
          </a:p>
        </p:txBody>
      </p:sp>
      <p:sp>
        <p:nvSpPr>
          <p:cNvPr id="270" name="CustomShape 24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  <p:sp>
        <p:nvSpPr>
          <p:cNvPr id="271" name="CustomShape 25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Two Sub-floorplans Recursively (I)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433160" y="4653000"/>
            <a:ext cx="201600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433160" y="3861000"/>
            <a:ext cx="1223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433160" y="3069000"/>
            <a:ext cx="1007640" cy="791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2441520" y="3285000"/>
            <a:ext cx="1007640" cy="57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 flipH="1">
            <a:off x="1288440" y="3069000"/>
            <a:ext cx="360" cy="237600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77" name="CustomShape 6"/>
          <p:cNvSpPr/>
          <p:nvPr/>
        </p:nvSpPr>
        <p:spPr>
          <a:xfrm rot="16200000">
            <a:off x="342720" y="3999960"/>
            <a:ext cx="118728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1289160" y="2421000"/>
            <a:ext cx="2232000" cy="5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4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endParaRPr/>
          </a:p>
        </p:txBody>
      </p:sp>
      <p:sp>
        <p:nvSpPr>
          <p:cNvPr id="279" name="CustomShape 8"/>
          <p:cNvSpPr/>
          <p:nvPr/>
        </p:nvSpPr>
        <p:spPr>
          <a:xfrm>
            <a:off x="1433160" y="2925000"/>
            <a:ext cx="208800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280" name="CustomShape 9"/>
          <p:cNvSpPr/>
          <p:nvPr/>
        </p:nvSpPr>
        <p:spPr>
          <a:xfrm>
            <a:off x="4896000" y="371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81" name="CustomShape 10"/>
          <p:cNvSpPr/>
          <p:nvPr/>
        </p:nvSpPr>
        <p:spPr>
          <a:xfrm>
            <a:off x="4464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82" name="CustomShape 11"/>
          <p:cNvSpPr/>
          <p:nvPr/>
        </p:nvSpPr>
        <p:spPr>
          <a:xfrm>
            <a:off x="5328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83" name="CustomShape 12"/>
          <p:cNvSpPr/>
          <p:nvPr/>
        </p:nvSpPr>
        <p:spPr>
          <a:xfrm flipH="1">
            <a:off x="464328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4" name="CustomShape 13"/>
          <p:cNvSpPr/>
          <p:nvPr/>
        </p:nvSpPr>
        <p:spPr>
          <a:xfrm>
            <a:off x="507600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5" name="CustomShape 14"/>
          <p:cNvSpPr/>
          <p:nvPr/>
        </p:nvSpPr>
        <p:spPr>
          <a:xfrm>
            <a:off x="6372360" y="371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86" name="CustomShape 15"/>
          <p:cNvSpPr/>
          <p:nvPr/>
        </p:nvSpPr>
        <p:spPr>
          <a:xfrm>
            <a:off x="594000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87" name="CustomShape 16"/>
          <p:cNvSpPr/>
          <p:nvPr/>
        </p:nvSpPr>
        <p:spPr>
          <a:xfrm>
            <a:off x="6876360" y="45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88" name="CustomShape 17"/>
          <p:cNvSpPr/>
          <p:nvPr/>
        </p:nvSpPr>
        <p:spPr>
          <a:xfrm>
            <a:off x="6552360" y="4077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89" name="CustomShape 18"/>
          <p:cNvSpPr/>
          <p:nvPr/>
        </p:nvSpPr>
        <p:spPr>
          <a:xfrm flipH="1">
            <a:off x="6119280" y="4077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0" name="CustomShape 19"/>
          <p:cNvSpPr/>
          <p:nvPr/>
        </p:nvSpPr>
        <p:spPr>
          <a:xfrm>
            <a:off x="5652000" y="2925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91" name="CustomShape 20"/>
          <p:cNvSpPr/>
          <p:nvPr/>
        </p:nvSpPr>
        <p:spPr>
          <a:xfrm flipH="1">
            <a:off x="5075280" y="328500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2" name="CustomShape 21"/>
          <p:cNvSpPr/>
          <p:nvPr/>
        </p:nvSpPr>
        <p:spPr>
          <a:xfrm>
            <a:off x="5832000" y="328500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293" name="CustomShape 22"/>
          <p:cNvSpPr/>
          <p:nvPr/>
        </p:nvSpPr>
        <p:spPr>
          <a:xfrm>
            <a:off x="3780000" y="5117040"/>
            <a:ext cx="4392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(d) Postfix expression: 12H34VH</a:t>
            </a:r>
            <a:endParaRPr/>
          </a:p>
        </p:txBody>
      </p:sp>
      <p:sp>
        <p:nvSpPr>
          <p:cNvPr id="294" name="CustomShape 23"/>
          <p:cNvSpPr/>
          <p:nvPr/>
        </p:nvSpPr>
        <p:spPr>
          <a:xfrm>
            <a:off x="1217160" y="5589360"/>
            <a:ext cx="3240000" cy="78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 = max(W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, W</a:t>
            </a:r>
            <a:r>
              <a:rPr lang="en-US" sz="2000" baseline="-2500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1234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= 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+ H</a:t>
            </a:r>
            <a:r>
              <a:rPr lang="en-US" sz="2000" baseline="-25000" dirty="0">
                <a:solidFill>
                  <a:srgbClr val="000000"/>
                </a:solidFill>
                <a:latin typeface="Tahoma"/>
                <a:ea typeface="新細明體"/>
              </a:rPr>
              <a:t>34</a:t>
            </a:r>
            <a:endParaRPr dirty="0"/>
          </a:p>
        </p:txBody>
      </p:sp>
      <p:sp>
        <p:nvSpPr>
          <p:cNvPr id="295" name="CustomShape 2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Packing Two Sub-floorplans Recursively (II)</a:t>
            </a:r>
            <a:endParaRPr/>
          </a:p>
        </p:txBody>
      </p:sp>
      <p:sp>
        <p:nvSpPr>
          <p:cNvPr id="296" name="CustomShape 25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Binary operator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H: maximum on width and summation on height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V: maximum on height and summation on width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Optimization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 dirty="0">
                <a:solidFill>
                  <a:srgbClr val="000000"/>
                </a:solidFill>
                <a:latin typeface="Arial"/>
                <a:ea typeface="新細明體"/>
              </a:rPr>
              <a:t>Area minimization is the top priority!</a:t>
            </a:r>
            <a:endParaRPr dirty="0"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 dirty="0">
                <a:solidFill>
                  <a:srgbClr val="000000"/>
                </a:solidFill>
                <a:latin typeface="Arial"/>
                <a:ea typeface="新細明體"/>
              </a:rPr>
              <a:t>Simulated Annealing (SA)</a:t>
            </a: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Randomly modify the slicing tree and select the one with the minimum </a:t>
            </a:r>
            <a:r>
              <a:rPr lang="en-US" sz="2000" dirty="0" err="1">
                <a:solidFill>
                  <a:srgbClr val="000099"/>
                </a:solidFill>
                <a:latin typeface="Arial"/>
                <a:ea typeface="新細明體"/>
              </a:rPr>
              <a:t>floorplan</a:t>
            </a: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 area</a:t>
            </a: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We have provided you this optimization engine</a:t>
            </a:r>
            <a:endParaRPr dirty="0"/>
          </a:p>
        </p:txBody>
      </p:sp>
      <p:sp>
        <p:nvSpPr>
          <p:cNvPr id="299" name="CustomShape 3"/>
          <p:cNvSpPr/>
          <p:nvPr/>
        </p:nvSpPr>
        <p:spPr>
          <a:xfrm>
            <a:off x="395640" y="2853000"/>
            <a:ext cx="8424720" cy="2592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1. Generate an initial slicing tree </a:t>
            </a:r>
            <a:r>
              <a:rPr lang="en-US" sz="2000" i="1" dirty="0">
                <a:solidFill>
                  <a:srgbClr val="000000"/>
                </a:solidFill>
                <a:latin typeface="Tahoma"/>
                <a:ea typeface="新細明體"/>
              </a:rPr>
              <a:t>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2. Calculate the area of the slicing tree </a:t>
            </a:r>
            <a:r>
              <a:rPr lang="en-US" sz="2000" i="1" dirty="0">
                <a:solidFill>
                  <a:srgbClr val="000000"/>
                </a:solidFill>
                <a:latin typeface="Tahoma"/>
                <a:ea typeface="新細明體"/>
              </a:rPr>
              <a:t>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3. Generate a random neighboring solution by changing the tree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4. Calculate the cost of the new neighboring solution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5. Compare them: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   if </a:t>
            </a:r>
            <a:r>
              <a:rPr lang="en-US" sz="2000" dirty="0" err="1">
                <a:solidFill>
                  <a:srgbClr val="000000"/>
                </a:solidFill>
                <a:latin typeface="Tahoma"/>
                <a:ea typeface="新細明體"/>
              </a:rPr>
              <a:t>new_area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Tahoma"/>
                <a:ea typeface="新細明體"/>
              </a:rPr>
              <a:t>old_area</a:t>
            </a: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, then move to the new solution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   else accept the new solution with a user-defined probability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ahoma"/>
                <a:ea typeface="新細明體"/>
              </a:rPr>
              <a:t>6. Repeat steps 3-5 above until an acceptable solution is found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TODO Task 1: Generating an Initial Slicing Tree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95640" y="98064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init_slicing_tree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Initialize a left-skewed slicing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6732360" y="1700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7164360" y="24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04" name="CustomShape 5"/>
          <p:cNvSpPr/>
          <p:nvPr/>
        </p:nvSpPr>
        <p:spPr>
          <a:xfrm flipH="1">
            <a:off x="6479640" y="2060640"/>
            <a:ext cx="431640" cy="494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5" name="CustomShape 6"/>
          <p:cNvSpPr/>
          <p:nvPr/>
        </p:nvSpPr>
        <p:spPr>
          <a:xfrm>
            <a:off x="6912360" y="20606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6" name="CustomShape 7"/>
          <p:cNvSpPr/>
          <p:nvPr/>
        </p:nvSpPr>
        <p:spPr>
          <a:xfrm>
            <a:off x="7596360" y="17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07" name="CustomShape 8"/>
          <p:cNvSpPr/>
          <p:nvPr/>
        </p:nvSpPr>
        <p:spPr>
          <a:xfrm>
            <a:off x="7128360" y="908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08" name="CustomShape 9"/>
          <p:cNvSpPr/>
          <p:nvPr/>
        </p:nvSpPr>
        <p:spPr>
          <a:xfrm flipH="1">
            <a:off x="6911640" y="1268640"/>
            <a:ext cx="39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09" name="CustomShape 10"/>
          <p:cNvSpPr/>
          <p:nvPr/>
        </p:nvSpPr>
        <p:spPr>
          <a:xfrm>
            <a:off x="7308360" y="1268640"/>
            <a:ext cx="46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graphicFrame>
        <p:nvGraphicFramePr>
          <p:cNvPr id="310" name="Table 11"/>
          <p:cNvGraphicFramePr/>
          <p:nvPr/>
        </p:nvGraphicFramePr>
        <p:xfrm>
          <a:off x="827640" y="4102920"/>
          <a:ext cx="7632360" cy="2521800"/>
        </p:xfrm>
        <a:graphic>
          <a:graphicData uri="http://schemas.openxmlformats.org/drawingml/2006/table">
            <a:tbl>
              <a:tblPr/>
              <a:tblGrid>
                <a:gridCol w="12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left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parent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CustomShape 12"/>
          <p:cNvSpPr/>
          <p:nvPr/>
        </p:nvSpPr>
        <p:spPr>
          <a:xfrm>
            <a:off x="6300360" y="2555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12" name="CustomShape 13"/>
          <p:cNvSpPr/>
          <p:nvPr/>
        </p:nvSpPr>
        <p:spPr>
          <a:xfrm>
            <a:off x="5940360" y="3347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13" name="CustomShape 14"/>
          <p:cNvSpPr/>
          <p:nvPr/>
        </p:nvSpPr>
        <p:spPr>
          <a:xfrm>
            <a:off x="6660360" y="3347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14" name="CustomShape 15"/>
          <p:cNvSpPr/>
          <p:nvPr/>
        </p:nvSpPr>
        <p:spPr>
          <a:xfrm>
            <a:off x="6480360" y="2915640"/>
            <a:ext cx="35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15" name="CustomShape 16"/>
          <p:cNvSpPr/>
          <p:nvPr/>
        </p:nvSpPr>
        <p:spPr>
          <a:xfrm flipH="1">
            <a:off x="6119640" y="2915640"/>
            <a:ext cx="35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16" name="CustomShape 17"/>
          <p:cNvSpPr/>
          <p:nvPr/>
        </p:nvSpPr>
        <p:spPr>
          <a:xfrm>
            <a:off x="6372360" y="908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sp>
        <p:nvSpPr>
          <p:cNvPr id="317" name="CustomShape 18"/>
          <p:cNvSpPr/>
          <p:nvPr/>
        </p:nvSpPr>
        <p:spPr>
          <a:xfrm>
            <a:off x="5940000" y="1700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318" name="CustomShape 19"/>
          <p:cNvSpPr/>
          <p:nvPr/>
        </p:nvSpPr>
        <p:spPr>
          <a:xfrm>
            <a:off x="7812360" y="1700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319" name="CustomShape 20"/>
          <p:cNvSpPr/>
          <p:nvPr/>
        </p:nvSpPr>
        <p:spPr>
          <a:xfrm>
            <a:off x="7380360" y="249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320" name="CustomShape 21"/>
          <p:cNvSpPr/>
          <p:nvPr/>
        </p:nvSpPr>
        <p:spPr>
          <a:xfrm>
            <a:off x="5508000" y="2555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5148000" y="3347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6948360" y="3347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323" name="CustomShape 24"/>
          <p:cNvSpPr/>
          <p:nvPr/>
        </p:nvSpPr>
        <p:spPr>
          <a:xfrm>
            <a:off x="827640" y="2017800"/>
            <a:ext cx="3096000" cy="1872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typedef struct NODE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module_t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* module;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cutline_t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 cutline;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parent;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left;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  struct NODE* right;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}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新細明體"/>
              </a:rPr>
              <a:t>node_t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新細明體"/>
              </a:rPr>
              <a:t>;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760" y="1484640"/>
            <a:ext cx="6523200" cy="114336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1187640" y="2709000"/>
            <a:ext cx="6552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(a) circuit1.txt</a:t>
            </a:r>
            <a:endParaRPr/>
          </a:p>
        </p:txBody>
      </p:sp>
      <p:pic>
        <p:nvPicPr>
          <p:cNvPr id="32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3640" y="3403080"/>
            <a:ext cx="7632360" cy="2113920"/>
          </a:xfrm>
          <a:prstGeom prst="rect">
            <a:avLst/>
          </a:prstGeom>
          <a:ln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827640" y="5589360"/>
            <a:ext cx="7344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(b) circuit4.txt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-3276720" y="7677360"/>
            <a:ext cx="14905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(e) circuit5.txt</a:t>
            </a:r>
            <a:endParaRPr/>
          </a:p>
        </p:txBody>
      </p:sp>
      <p:sp>
        <p:nvSpPr>
          <p:cNvPr id="329" name="CustomShape 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Initial Floorplan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35640" y="4932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503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1367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33" name="CustomShape 4"/>
          <p:cNvSpPr/>
          <p:nvPr/>
        </p:nvSpPr>
        <p:spPr>
          <a:xfrm flipH="1">
            <a:off x="68292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4" name="CustomShape 5"/>
          <p:cNvSpPr/>
          <p:nvPr/>
        </p:nvSpPr>
        <p:spPr>
          <a:xfrm>
            <a:off x="111564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5" name="CustomShape 6"/>
          <p:cNvSpPr/>
          <p:nvPr/>
        </p:nvSpPr>
        <p:spPr>
          <a:xfrm>
            <a:off x="2628000" y="4932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36" name="CustomShape 7"/>
          <p:cNvSpPr/>
          <p:nvPr/>
        </p:nvSpPr>
        <p:spPr>
          <a:xfrm>
            <a:off x="219564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37" name="CustomShape 8"/>
          <p:cNvSpPr/>
          <p:nvPr/>
        </p:nvSpPr>
        <p:spPr>
          <a:xfrm>
            <a:off x="3132000" y="5724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2808000" y="5292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9" name="CustomShape 10"/>
          <p:cNvSpPr/>
          <p:nvPr/>
        </p:nvSpPr>
        <p:spPr>
          <a:xfrm flipH="1">
            <a:off x="2374920" y="5292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0" name="CustomShape 11"/>
          <p:cNvSpPr/>
          <p:nvPr/>
        </p:nvSpPr>
        <p:spPr>
          <a:xfrm>
            <a:off x="1763640" y="4139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41" name="CustomShape 12"/>
          <p:cNvSpPr/>
          <p:nvPr/>
        </p:nvSpPr>
        <p:spPr>
          <a:xfrm flipH="1">
            <a:off x="1114920" y="449964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2" name="CustomShape 13"/>
          <p:cNvSpPr/>
          <p:nvPr/>
        </p:nvSpPr>
        <p:spPr>
          <a:xfrm>
            <a:off x="1943640" y="449964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3" name="CustomShape 14"/>
          <p:cNvSpPr/>
          <p:nvPr/>
        </p:nvSpPr>
        <p:spPr>
          <a:xfrm>
            <a:off x="1619640" y="4932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344" name="CustomShape 15"/>
          <p:cNvSpPr/>
          <p:nvPr/>
        </p:nvSpPr>
        <p:spPr>
          <a:xfrm>
            <a:off x="1907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345" name="CustomShape 16"/>
          <p:cNvSpPr/>
          <p:nvPr/>
        </p:nvSpPr>
        <p:spPr>
          <a:xfrm>
            <a:off x="2915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346" name="CustomShape 17"/>
          <p:cNvSpPr/>
          <p:nvPr/>
        </p:nvSpPr>
        <p:spPr>
          <a:xfrm>
            <a:off x="179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347" name="CustomShape 18"/>
          <p:cNvSpPr/>
          <p:nvPr/>
        </p:nvSpPr>
        <p:spPr>
          <a:xfrm>
            <a:off x="1187640" y="6084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348" name="CustomShape 19"/>
          <p:cNvSpPr/>
          <p:nvPr/>
        </p:nvSpPr>
        <p:spPr>
          <a:xfrm>
            <a:off x="179640" y="4932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349" name="CustomShape 20"/>
          <p:cNvSpPr/>
          <p:nvPr/>
        </p:nvSpPr>
        <p:spPr>
          <a:xfrm>
            <a:off x="2015640" y="4139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graphicFrame>
        <p:nvGraphicFramePr>
          <p:cNvPr id="350" name="Table 21"/>
          <p:cNvGraphicFramePr/>
          <p:nvPr>
            <p:extLst>
              <p:ext uri="{D42A27DB-BD31-4B8C-83A1-F6EECF244321}">
                <p14:modId xmlns:p14="http://schemas.microsoft.com/office/powerpoint/2010/main" val="847105029"/>
              </p:ext>
            </p:extLst>
          </p:nvPr>
        </p:nvGraphicFramePr>
        <p:xfrm>
          <a:off x="2771640" y="2637000"/>
          <a:ext cx="5976360" cy="13716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6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Expression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CustomShape 22"/>
          <p:cNvSpPr/>
          <p:nvPr/>
        </p:nvSpPr>
        <p:spPr>
          <a:xfrm>
            <a:off x="611640" y="980640"/>
            <a:ext cx="8136720" cy="136764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  <a:ea typeface="新細明體"/>
              </a:rPr>
              <a:t>Postfix traversal algorithm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1. Traverse the left subtree by recursively calling the Postfix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2. Traverse the right subtree by recursively calling the Postfix function.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新細明體"/>
              </a:rPr>
              <a:t>3. Process the data part of root element (or current element).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CustomShape 23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TODO Task 2: Postfix Traversal Algorithm</a:t>
            </a:r>
            <a:endParaRPr/>
          </a:p>
        </p:txBody>
      </p:sp>
      <p:sp>
        <p:nvSpPr>
          <p:cNvPr id="353" name="CustomShape 24"/>
          <p:cNvSpPr/>
          <p:nvPr/>
        </p:nvSpPr>
        <p:spPr>
          <a:xfrm>
            <a:off x="2988000" y="4293000"/>
            <a:ext cx="5976360" cy="15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get_expression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Perform the postfix traversal 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Tahoma"/>
                <a:ea typeface="新細明體"/>
              </a:rPr>
              <a:t>Get the postfix expression of the slicing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225080" y="386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95640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R:5</a:t>
            </a:r>
            <a:endParaRPr dirty="0"/>
          </a:p>
        </p:txBody>
      </p:sp>
      <p:sp>
        <p:nvSpPr>
          <p:cNvPr id="333" name="CustomShape 4"/>
          <p:cNvSpPr/>
          <p:nvPr/>
        </p:nvSpPr>
        <p:spPr>
          <a:xfrm flipH="1">
            <a:off x="97236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4" name="CustomShape 5"/>
          <p:cNvSpPr/>
          <p:nvPr/>
        </p:nvSpPr>
        <p:spPr>
          <a:xfrm>
            <a:off x="140508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5" name="CustomShape 6"/>
          <p:cNvSpPr/>
          <p:nvPr/>
        </p:nvSpPr>
        <p:spPr>
          <a:xfrm>
            <a:off x="2917440" y="386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3097440" y="422136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39" name="CustomShape 10"/>
          <p:cNvSpPr/>
          <p:nvPr/>
        </p:nvSpPr>
        <p:spPr>
          <a:xfrm flipH="1">
            <a:off x="2664360" y="4221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0" name="CustomShape 11"/>
          <p:cNvSpPr/>
          <p:nvPr/>
        </p:nvSpPr>
        <p:spPr>
          <a:xfrm>
            <a:off x="205308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41" name="CustomShape 12"/>
          <p:cNvSpPr/>
          <p:nvPr/>
        </p:nvSpPr>
        <p:spPr>
          <a:xfrm flipH="1">
            <a:off x="1404360" y="342900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42" name="CustomShape 13"/>
          <p:cNvSpPr/>
          <p:nvPr/>
        </p:nvSpPr>
        <p:spPr>
          <a:xfrm>
            <a:off x="223308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1" name="CustomShape 22"/>
          <p:cNvSpPr/>
          <p:nvPr/>
        </p:nvSpPr>
        <p:spPr>
          <a:xfrm>
            <a:off x="611640" y="1024481"/>
            <a:ext cx="8136720" cy="1037959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新細明體"/>
              </a:rPr>
              <a:t>Traverse entire tree to sum all the modules’ resource usage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新細明體"/>
              </a:rPr>
              <a:t>Return the Total Sum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52" name="CustomShape 23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3: Calculate Total Resource Usage</a:t>
            </a:r>
            <a:endParaRPr dirty="0"/>
          </a:p>
        </p:txBody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C7A7712C-D10E-46D4-ACE5-69782C276FE7}"/>
              </a:ext>
            </a:extLst>
          </p:cNvPr>
          <p:cNvSpPr/>
          <p:nvPr/>
        </p:nvSpPr>
        <p:spPr>
          <a:xfrm>
            <a:off x="1530000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R:7</a:t>
            </a:r>
            <a:endParaRPr dirty="0"/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D5F9A083-4EA4-467C-8B85-B6A0961C51A8}"/>
              </a:ext>
            </a:extLst>
          </p:cNvPr>
          <p:cNvSpPr/>
          <p:nvPr/>
        </p:nvSpPr>
        <p:spPr>
          <a:xfrm>
            <a:off x="2381457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R:9</a:t>
            </a:r>
            <a:endParaRPr dirty="0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0A0AE6D4-B6B5-40FE-A40F-7BFBE2AF7283}"/>
              </a:ext>
            </a:extLst>
          </p:cNvPr>
          <p:cNvSpPr/>
          <p:nvPr/>
        </p:nvSpPr>
        <p:spPr>
          <a:xfrm>
            <a:off x="3366702" y="4653360"/>
            <a:ext cx="757080" cy="8377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新細明體"/>
              </a:rPr>
              <a:t>R:10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B378-5E9F-4486-9AFF-ED42517DA894}"/>
              </a:ext>
            </a:extLst>
          </p:cNvPr>
          <p:cNvSpPr txBox="1"/>
          <p:nvPr/>
        </p:nvSpPr>
        <p:spPr>
          <a:xfrm>
            <a:off x="5110618" y="3644820"/>
            <a:ext cx="330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Resource Usage:</a:t>
            </a:r>
          </a:p>
          <a:p>
            <a:r>
              <a:rPr lang="en-US" altLang="ko-KR" dirty="0"/>
              <a:t>5+7+9+10 = 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2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07964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4764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151164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 flipH="1">
            <a:off x="82692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8" name="CustomShape 5"/>
          <p:cNvSpPr/>
          <p:nvPr/>
        </p:nvSpPr>
        <p:spPr>
          <a:xfrm>
            <a:off x="125964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91600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>
            <a:off x="248364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61" name="CustomShape 8"/>
          <p:cNvSpPr/>
          <p:nvPr/>
        </p:nvSpPr>
        <p:spPr>
          <a:xfrm>
            <a:off x="342000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>
            <a:off x="3096000" y="450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 flipH="1">
            <a:off x="266292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4" name="CustomShape 11"/>
          <p:cNvSpPr/>
          <p:nvPr/>
        </p:nvSpPr>
        <p:spPr>
          <a:xfrm>
            <a:off x="1943640" y="3357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65" name="CustomShape 12"/>
          <p:cNvSpPr/>
          <p:nvPr/>
        </p:nvSpPr>
        <p:spPr>
          <a:xfrm flipH="1">
            <a:off x="1258920" y="3717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6" name="CustomShape 13"/>
          <p:cNvSpPr/>
          <p:nvPr/>
        </p:nvSpPr>
        <p:spPr>
          <a:xfrm>
            <a:off x="2123640" y="3717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683640" y="551736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recut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>
            <a:off x="550800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69" name="CustomShape 16"/>
          <p:cNvSpPr/>
          <p:nvPr/>
        </p:nvSpPr>
        <p:spPr>
          <a:xfrm>
            <a:off x="507600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>
            <a:off x="5940360" y="494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71" name="CustomShape 18"/>
          <p:cNvSpPr/>
          <p:nvPr/>
        </p:nvSpPr>
        <p:spPr>
          <a:xfrm flipH="1">
            <a:off x="525528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2" name="CustomShape 19"/>
          <p:cNvSpPr/>
          <p:nvPr/>
        </p:nvSpPr>
        <p:spPr>
          <a:xfrm>
            <a:off x="568800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7344360" y="414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691236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75" name="CustomShape 22"/>
          <p:cNvSpPr/>
          <p:nvPr/>
        </p:nvSpPr>
        <p:spPr>
          <a:xfrm>
            <a:off x="7848360" y="494136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76" name="CustomShape 23"/>
          <p:cNvSpPr/>
          <p:nvPr/>
        </p:nvSpPr>
        <p:spPr>
          <a:xfrm>
            <a:off x="7524360" y="450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7" name="CustomShape 24"/>
          <p:cNvSpPr/>
          <p:nvPr/>
        </p:nvSpPr>
        <p:spPr>
          <a:xfrm flipH="1">
            <a:off x="7091640" y="450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78" name="CustomShape 25"/>
          <p:cNvSpPr/>
          <p:nvPr/>
        </p:nvSpPr>
        <p:spPr>
          <a:xfrm>
            <a:off x="6372360" y="3357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79" name="CustomShape 26"/>
          <p:cNvSpPr/>
          <p:nvPr/>
        </p:nvSpPr>
        <p:spPr>
          <a:xfrm flipH="1">
            <a:off x="5687280" y="3717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80" name="CustomShape 27"/>
          <p:cNvSpPr/>
          <p:nvPr/>
        </p:nvSpPr>
        <p:spPr>
          <a:xfrm>
            <a:off x="6552360" y="3717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81" name="CustomShape 28"/>
          <p:cNvSpPr/>
          <p:nvPr/>
        </p:nvSpPr>
        <p:spPr>
          <a:xfrm>
            <a:off x="4068000" y="4293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382" name="CustomShape 29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4: Tree Modifier – rotate and recut</a:t>
            </a:r>
            <a:endParaRPr dirty="0"/>
          </a:p>
        </p:txBody>
      </p:sp>
      <p:sp>
        <p:nvSpPr>
          <p:cNvPr id="383" name="CustomShape 30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rotate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Swap the height and the width of a module from a leave node</a:t>
            </a:r>
            <a:endParaRPr/>
          </a:p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recut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Tahoma"/>
                <a:ea typeface="新細明體"/>
              </a:rPr>
              <a:t>Change the cutline of an internal node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9B3-E692-6744-B3A7-D8D6F70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6CA73-B93E-0A4B-87C1-914A570219F0}"/>
              </a:ext>
            </a:extLst>
          </p:cNvPr>
          <p:cNvSpPr txBox="1">
            <a:spLocks/>
          </p:cNvSpPr>
          <p:nvPr/>
        </p:nvSpPr>
        <p:spPr>
          <a:xfrm>
            <a:off x="457200" y="1680482"/>
            <a:ext cx="8229240" cy="4351338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- A BST consists of nodes and each node has a value, a left subtree and a right subtree. (subtree can be empty if the node is a leaf node)</a:t>
            </a:r>
          </a:p>
          <a:p>
            <a:r>
              <a:rPr lang="en-US" sz="2000" dirty="0"/>
              <a:t>- For each node, the values of nodes in its left subtree are smaller than its value, while the values of nodes in its right subtree are larger than its value.</a:t>
            </a:r>
          </a:p>
          <a:p>
            <a:pPr defTabSz="914400"/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EBF082-5ED3-EA47-955C-0873B8B9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3602264"/>
            <a:ext cx="2489796" cy="212140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F0054CE6-6E5E-B14A-82C6-39DC2400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23" y="2989456"/>
            <a:ext cx="3655533" cy="35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4: Tree Modifier – </a:t>
            </a:r>
            <a:r>
              <a:rPr lang="en-US" sz="2800" b="1" dirty="0" err="1">
                <a:solidFill>
                  <a:srgbClr val="000099"/>
                </a:solidFill>
                <a:latin typeface="Arial"/>
                <a:ea typeface="新細明體"/>
              </a:rPr>
              <a:t>swap_module</a:t>
            </a:r>
            <a:endParaRPr dirty="0"/>
          </a:p>
        </p:txBody>
      </p:sp>
      <p:sp>
        <p:nvSpPr>
          <p:cNvPr id="385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新細明體"/>
              </a:rPr>
              <a:t>swap_module</a:t>
            </a: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Swap two modules from two leave nodes</a:t>
            </a: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Simply swap the module</a:t>
            </a:r>
            <a:endParaRPr dirty="0"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 dirty="0">
                <a:solidFill>
                  <a:srgbClr val="000099"/>
                </a:solidFill>
                <a:latin typeface="Arial"/>
                <a:ea typeface="新細明體"/>
              </a:rPr>
              <a:t>Do not modify the node links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86" name="CustomShape 3"/>
          <p:cNvSpPr/>
          <p:nvPr/>
        </p:nvSpPr>
        <p:spPr>
          <a:xfrm>
            <a:off x="107964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647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1511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 flipH="1">
            <a:off x="82692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0" name="CustomShape 7"/>
          <p:cNvSpPr/>
          <p:nvPr/>
        </p:nvSpPr>
        <p:spPr>
          <a:xfrm>
            <a:off x="125964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1" name="CustomShape 8"/>
          <p:cNvSpPr/>
          <p:nvPr/>
        </p:nvSpPr>
        <p:spPr>
          <a:xfrm>
            <a:off x="291600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92" name="CustomShape 9"/>
          <p:cNvSpPr/>
          <p:nvPr/>
        </p:nvSpPr>
        <p:spPr>
          <a:xfrm>
            <a:off x="248364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393" name="CustomShape 10"/>
          <p:cNvSpPr/>
          <p:nvPr/>
        </p:nvSpPr>
        <p:spPr>
          <a:xfrm>
            <a:off x="342000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394" name="CustomShape 11"/>
          <p:cNvSpPr/>
          <p:nvPr/>
        </p:nvSpPr>
        <p:spPr>
          <a:xfrm>
            <a:off x="3096000" y="422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5" name="CustomShape 12"/>
          <p:cNvSpPr/>
          <p:nvPr/>
        </p:nvSpPr>
        <p:spPr>
          <a:xfrm flipH="1">
            <a:off x="266292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6" name="CustomShape 13"/>
          <p:cNvSpPr/>
          <p:nvPr/>
        </p:nvSpPr>
        <p:spPr>
          <a:xfrm>
            <a:off x="194364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397" name="CustomShape 14"/>
          <p:cNvSpPr/>
          <p:nvPr/>
        </p:nvSpPr>
        <p:spPr>
          <a:xfrm flipH="1">
            <a:off x="125892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8" name="CustomShape 15"/>
          <p:cNvSpPr/>
          <p:nvPr/>
        </p:nvSpPr>
        <p:spPr>
          <a:xfrm>
            <a:off x="2123640" y="342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399" name="CustomShape 16"/>
          <p:cNvSpPr/>
          <p:nvPr/>
        </p:nvSpPr>
        <p:spPr>
          <a:xfrm>
            <a:off x="554400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00" name="CustomShape 17"/>
          <p:cNvSpPr/>
          <p:nvPr/>
        </p:nvSpPr>
        <p:spPr>
          <a:xfrm>
            <a:off x="511200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01" name="CustomShape 18"/>
          <p:cNvSpPr/>
          <p:nvPr/>
        </p:nvSpPr>
        <p:spPr>
          <a:xfrm>
            <a:off x="5976360" y="465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02" name="CustomShape 19"/>
          <p:cNvSpPr/>
          <p:nvPr/>
        </p:nvSpPr>
        <p:spPr>
          <a:xfrm flipH="1">
            <a:off x="529128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3" name="CustomShape 20"/>
          <p:cNvSpPr/>
          <p:nvPr/>
        </p:nvSpPr>
        <p:spPr>
          <a:xfrm>
            <a:off x="572400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4" name="CustomShape 21"/>
          <p:cNvSpPr/>
          <p:nvPr/>
        </p:nvSpPr>
        <p:spPr>
          <a:xfrm>
            <a:off x="7380360" y="386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05" name="CustomShape 22"/>
          <p:cNvSpPr/>
          <p:nvPr/>
        </p:nvSpPr>
        <p:spPr>
          <a:xfrm>
            <a:off x="6948360" y="465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06" name="CustomShape 23"/>
          <p:cNvSpPr/>
          <p:nvPr/>
        </p:nvSpPr>
        <p:spPr>
          <a:xfrm>
            <a:off x="7884360" y="465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07" name="CustomShape 24"/>
          <p:cNvSpPr/>
          <p:nvPr/>
        </p:nvSpPr>
        <p:spPr>
          <a:xfrm>
            <a:off x="7560360" y="422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8" name="CustomShape 25"/>
          <p:cNvSpPr/>
          <p:nvPr/>
        </p:nvSpPr>
        <p:spPr>
          <a:xfrm flipH="1">
            <a:off x="7127640" y="422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09" name="CustomShape 26"/>
          <p:cNvSpPr/>
          <p:nvPr/>
        </p:nvSpPr>
        <p:spPr>
          <a:xfrm>
            <a:off x="6408360" y="306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10" name="CustomShape 27"/>
          <p:cNvSpPr/>
          <p:nvPr/>
        </p:nvSpPr>
        <p:spPr>
          <a:xfrm flipH="1">
            <a:off x="5723280" y="342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11" name="CustomShape 28"/>
          <p:cNvSpPr/>
          <p:nvPr/>
        </p:nvSpPr>
        <p:spPr>
          <a:xfrm>
            <a:off x="6588360" y="342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12" name="CustomShape 29"/>
          <p:cNvSpPr/>
          <p:nvPr/>
        </p:nvSpPr>
        <p:spPr>
          <a:xfrm>
            <a:off x="4068000" y="3789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13" name="CustomShape 30"/>
          <p:cNvSpPr/>
          <p:nvPr/>
        </p:nvSpPr>
        <p:spPr>
          <a:xfrm>
            <a:off x="683640" y="530136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swap_module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99"/>
                </a:solidFill>
                <a:latin typeface="Arial"/>
                <a:ea typeface="新細明體"/>
              </a:rPr>
              <a:t>TODO Task 5: Tree Modifier – </a:t>
            </a:r>
            <a:r>
              <a:rPr lang="en-US" sz="2800" b="1" dirty="0" err="1">
                <a:solidFill>
                  <a:srgbClr val="000099"/>
                </a:solidFill>
                <a:latin typeface="Arial"/>
                <a:ea typeface="新細明體"/>
              </a:rPr>
              <a:t>swap_topology</a:t>
            </a:r>
            <a:endParaRPr dirty="0"/>
          </a:p>
        </p:txBody>
      </p:sp>
      <p:sp>
        <p:nvSpPr>
          <p:cNvPr id="415" name="CustomShape 2"/>
          <p:cNvSpPr/>
          <p:nvPr/>
        </p:nvSpPr>
        <p:spPr>
          <a:xfrm>
            <a:off x="395640" y="1143000"/>
            <a:ext cx="8352720" cy="45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20000"/>
              <a:buFont typeface="標楷體"/>
              <a:buChar char="․"/>
            </a:pPr>
            <a:r>
              <a:rPr lang="en-US" sz="2400">
                <a:solidFill>
                  <a:srgbClr val="000000"/>
                </a:solidFill>
                <a:latin typeface="Arial"/>
                <a:ea typeface="新細明體"/>
              </a:rPr>
              <a:t>swap_topology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Swap two subtrees rooted at two given node pointers</a:t>
            </a:r>
            <a:endParaRPr/>
          </a:p>
          <a:p>
            <a:pPr lvl="1">
              <a:lnSpc>
                <a:spcPct val="100000"/>
              </a:lnSpc>
              <a:buSzPct val="55000"/>
              <a:buFont typeface="Symbol"/>
              <a:buChar char="¾"/>
            </a:pPr>
            <a:r>
              <a:rPr lang="en-US" sz="2000">
                <a:solidFill>
                  <a:srgbClr val="000099"/>
                </a:solidFill>
                <a:latin typeface="Arial"/>
                <a:ea typeface="新細明體"/>
              </a:rPr>
              <a:t>Modify the node links appropriately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107964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647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18" name="CustomShape 5"/>
          <p:cNvSpPr/>
          <p:nvPr/>
        </p:nvSpPr>
        <p:spPr>
          <a:xfrm>
            <a:off x="1511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19" name="CustomShape 6"/>
          <p:cNvSpPr/>
          <p:nvPr/>
        </p:nvSpPr>
        <p:spPr>
          <a:xfrm flipH="1">
            <a:off x="82692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0" name="CustomShape 7"/>
          <p:cNvSpPr/>
          <p:nvPr/>
        </p:nvSpPr>
        <p:spPr>
          <a:xfrm>
            <a:off x="125964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1" name="CustomShape 8"/>
          <p:cNvSpPr/>
          <p:nvPr/>
        </p:nvSpPr>
        <p:spPr>
          <a:xfrm>
            <a:off x="291600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22" name="CustomShape 9"/>
          <p:cNvSpPr/>
          <p:nvPr/>
        </p:nvSpPr>
        <p:spPr>
          <a:xfrm>
            <a:off x="248364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23" name="CustomShape 10"/>
          <p:cNvSpPr/>
          <p:nvPr/>
        </p:nvSpPr>
        <p:spPr>
          <a:xfrm>
            <a:off x="342000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24" name="CustomShape 11"/>
          <p:cNvSpPr/>
          <p:nvPr/>
        </p:nvSpPr>
        <p:spPr>
          <a:xfrm>
            <a:off x="3096000" y="386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5" name="CustomShape 12"/>
          <p:cNvSpPr/>
          <p:nvPr/>
        </p:nvSpPr>
        <p:spPr>
          <a:xfrm flipH="1">
            <a:off x="266292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6" name="CustomShape 13"/>
          <p:cNvSpPr/>
          <p:nvPr/>
        </p:nvSpPr>
        <p:spPr>
          <a:xfrm>
            <a:off x="1943640" y="27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27" name="CustomShape 14"/>
          <p:cNvSpPr/>
          <p:nvPr/>
        </p:nvSpPr>
        <p:spPr>
          <a:xfrm flipH="1">
            <a:off x="1258920" y="306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8" name="CustomShape 15"/>
          <p:cNvSpPr/>
          <p:nvPr/>
        </p:nvSpPr>
        <p:spPr>
          <a:xfrm>
            <a:off x="2123640" y="3069000"/>
            <a:ext cx="97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29" name="CustomShape 16"/>
          <p:cNvSpPr/>
          <p:nvPr/>
        </p:nvSpPr>
        <p:spPr>
          <a:xfrm>
            <a:off x="4068000" y="3645000"/>
            <a:ext cx="791640" cy="50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30" name="CustomShape 17"/>
          <p:cNvSpPr/>
          <p:nvPr/>
        </p:nvSpPr>
        <p:spPr>
          <a:xfrm>
            <a:off x="5796000" y="350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31" name="CustomShape 18"/>
          <p:cNvSpPr/>
          <p:nvPr/>
        </p:nvSpPr>
        <p:spPr>
          <a:xfrm>
            <a:off x="5364000" y="429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32" name="CustomShape 19"/>
          <p:cNvSpPr/>
          <p:nvPr/>
        </p:nvSpPr>
        <p:spPr>
          <a:xfrm flipH="1">
            <a:off x="554328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3" name="CustomShape 20"/>
          <p:cNvSpPr/>
          <p:nvPr/>
        </p:nvSpPr>
        <p:spPr>
          <a:xfrm>
            <a:off x="5976000" y="386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4" name="CustomShape 21"/>
          <p:cNvSpPr/>
          <p:nvPr/>
        </p:nvSpPr>
        <p:spPr>
          <a:xfrm>
            <a:off x="6660360" y="270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35" name="CustomShape 22"/>
          <p:cNvSpPr/>
          <p:nvPr/>
        </p:nvSpPr>
        <p:spPr>
          <a:xfrm flipH="1">
            <a:off x="5975280" y="306900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6" name="CustomShape 23"/>
          <p:cNvSpPr/>
          <p:nvPr/>
        </p:nvSpPr>
        <p:spPr>
          <a:xfrm>
            <a:off x="6840360" y="3069000"/>
            <a:ext cx="100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37" name="CustomShape 24"/>
          <p:cNvSpPr/>
          <p:nvPr/>
        </p:nvSpPr>
        <p:spPr>
          <a:xfrm>
            <a:off x="6228360" y="4293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38" name="CustomShape 25"/>
          <p:cNvSpPr/>
          <p:nvPr/>
        </p:nvSpPr>
        <p:spPr>
          <a:xfrm>
            <a:off x="5796000" y="508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39" name="CustomShape 26"/>
          <p:cNvSpPr/>
          <p:nvPr/>
        </p:nvSpPr>
        <p:spPr>
          <a:xfrm>
            <a:off x="6732360" y="508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40" name="CustomShape 27"/>
          <p:cNvSpPr/>
          <p:nvPr/>
        </p:nvSpPr>
        <p:spPr>
          <a:xfrm>
            <a:off x="6408360" y="4653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1" name="CustomShape 28"/>
          <p:cNvSpPr/>
          <p:nvPr/>
        </p:nvSpPr>
        <p:spPr>
          <a:xfrm flipH="1">
            <a:off x="5975280" y="4653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2" name="CustomShape 29"/>
          <p:cNvSpPr/>
          <p:nvPr/>
        </p:nvSpPr>
        <p:spPr>
          <a:xfrm>
            <a:off x="7668360" y="350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43" name="CustomShape 30"/>
          <p:cNvSpPr/>
          <p:nvPr/>
        </p:nvSpPr>
        <p:spPr>
          <a:xfrm>
            <a:off x="683640" y="5775480"/>
            <a:ext cx="748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Operation: swap_topology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Example of swap_topology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1511640" y="198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107964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47" name="CustomShape 4"/>
          <p:cNvSpPr/>
          <p:nvPr/>
        </p:nvSpPr>
        <p:spPr>
          <a:xfrm>
            <a:off x="194364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48" name="CustomShape 5"/>
          <p:cNvSpPr/>
          <p:nvPr/>
        </p:nvSpPr>
        <p:spPr>
          <a:xfrm flipH="1">
            <a:off x="125892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49" name="CustomShape 6"/>
          <p:cNvSpPr/>
          <p:nvPr/>
        </p:nvSpPr>
        <p:spPr>
          <a:xfrm>
            <a:off x="169164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0" name="CustomShape 7"/>
          <p:cNvSpPr/>
          <p:nvPr/>
        </p:nvSpPr>
        <p:spPr>
          <a:xfrm>
            <a:off x="3060000" y="1989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51" name="CustomShape 8"/>
          <p:cNvSpPr/>
          <p:nvPr/>
        </p:nvSpPr>
        <p:spPr>
          <a:xfrm>
            <a:off x="262800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52" name="CustomShape 9"/>
          <p:cNvSpPr/>
          <p:nvPr/>
        </p:nvSpPr>
        <p:spPr>
          <a:xfrm>
            <a:off x="3564000" y="278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53" name="CustomShape 10"/>
          <p:cNvSpPr/>
          <p:nvPr/>
        </p:nvSpPr>
        <p:spPr>
          <a:xfrm>
            <a:off x="3240000" y="2349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4" name="CustomShape 11"/>
          <p:cNvSpPr/>
          <p:nvPr/>
        </p:nvSpPr>
        <p:spPr>
          <a:xfrm flipH="1">
            <a:off x="2807280" y="2349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5" name="CustomShape 12"/>
          <p:cNvSpPr/>
          <p:nvPr/>
        </p:nvSpPr>
        <p:spPr>
          <a:xfrm>
            <a:off x="2231640" y="1196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56" name="CustomShape 13"/>
          <p:cNvSpPr/>
          <p:nvPr/>
        </p:nvSpPr>
        <p:spPr>
          <a:xfrm flipH="1">
            <a:off x="1690920" y="155664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7" name="CustomShape 14"/>
          <p:cNvSpPr/>
          <p:nvPr/>
        </p:nvSpPr>
        <p:spPr>
          <a:xfrm>
            <a:off x="2411640" y="1556640"/>
            <a:ext cx="827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8" name="CustomShape 15"/>
          <p:cNvSpPr/>
          <p:nvPr/>
        </p:nvSpPr>
        <p:spPr>
          <a:xfrm>
            <a:off x="327600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459" name="CustomShape 16"/>
          <p:cNvSpPr/>
          <p:nvPr/>
        </p:nvSpPr>
        <p:spPr>
          <a:xfrm>
            <a:off x="2339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460" name="CustomShape 17"/>
          <p:cNvSpPr/>
          <p:nvPr/>
        </p:nvSpPr>
        <p:spPr>
          <a:xfrm>
            <a:off x="334800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461" name="CustomShape 18"/>
          <p:cNvSpPr/>
          <p:nvPr/>
        </p:nvSpPr>
        <p:spPr>
          <a:xfrm>
            <a:off x="755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462" name="CustomShape 19"/>
          <p:cNvSpPr/>
          <p:nvPr/>
        </p:nvSpPr>
        <p:spPr>
          <a:xfrm>
            <a:off x="1547640" y="314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463" name="CustomShape 20"/>
          <p:cNvSpPr/>
          <p:nvPr/>
        </p:nvSpPr>
        <p:spPr>
          <a:xfrm>
            <a:off x="75564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464" name="CustomShape 21"/>
          <p:cNvSpPr/>
          <p:nvPr/>
        </p:nvSpPr>
        <p:spPr>
          <a:xfrm>
            <a:off x="2483640" y="1196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sp>
        <p:nvSpPr>
          <p:cNvPr id="465" name="CustomShape 22"/>
          <p:cNvSpPr/>
          <p:nvPr/>
        </p:nvSpPr>
        <p:spPr>
          <a:xfrm>
            <a:off x="4644000" y="1989000"/>
            <a:ext cx="863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466" name="CustomShape 23"/>
          <p:cNvSpPr/>
          <p:nvPr/>
        </p:nvSpPr>
        <p:spPr>
          <a:xfrm>
            <a:off x="3852000" y="1196640"/>
            <a:ext cx="2304000" cy="7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swap_topology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(0x40, 0x30)</a:t>
            </a:r>
            <a:endParaRPr/>
          </a:p>
        </p:txBody>
      </p:sp>
      <p:sp>
        <p:nvSpPr>
          <p:cNvPr id="467" name="CustomShape 24"/>
          <p:cNvSpPr/>
          <p:nvPr/>
        </p:nvSpPr>
        <p:spPr>
          <a:xfrm>
            <a:off x="6768360" y="1628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68" name="CustomShape 25"/>
          <p:cNvSpPr/>
          <p:nvPr/>
        </p:nvSpPr>
        <p:spPr>
          <a:xfrm>
            <a:off x="7704360" y="16196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69" name="CustomShape 26"/>
          <p:cNvSpPr/>
          <p:nvPr/>
        </p:nvSpPr>
        <p:spPr>
          <a:xfrm>
            <a:off x="7200360" y="2421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70" name="CustomShape 27"/>
          <p:cNvSpPr/>
          <p:nvPr/>
        </p:nvSpPr>
        <p:spPr>
          <a:xfrm flipH="1">
            <a:off x="6551640" y="1988640"/>
            <a:ext cx="39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1" name="CustomShape 28"/>
          <p:cNvSpPr/>
          <p:nvPr/>
        </p:nvSpPr>
        <p:spPr>
          <a:xfrm>
            <a:off x="6948360" y="19886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2" name="CustomShape 29"/>
          <p:cNvSpPr/>
          <p:nvPr/>
        </p:nvSpPr>
        <p:spPr>
          <a:xfrm>
            <a:off x="6372360" y="242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73" name="CustomShape 30"/>
          <p:cNvSpPr/>
          <p:nvPr/>
        </p:nvSpPr>
        <p:spPr>
          <a:xfrm>
            <a:off x="5940360" y="321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74" name="CustomShape 31"/>
          <p:cNvSpPr/>
          <p:nvPr/>
        </p:nvSpPr>
        <p:spPr>
          <a:xfrm>
            <a:off x="6876360" y="321300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75" name="CustomShape 32"/>
          <p:cNvSpPr/>
          <p:nvPr/>
        </p:nvSpPr>
        <p:spPr>
          <a:xfrm>
            <a:off x="6552360" y="278100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6" name="CustomShape 33"/>
          <p:cNvSpPr/>
          <p:nvPr/>
        </p:nvSpPr>
        <p:spPr>
          <a:xfrm flipH="1">
            <a:off x="6119640" y="278100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7" name="CustomShape 34"/>
          <p:cNvSpPr/>
          <p:nvPr/>
        </p:nvSpPr>
        <p:spPr>
          <a:xfrm>
            <a:off x="7272360" y="8366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78" name="CustomShape 35"/>
          <p:cNvSpPr/>
          <p:nvPr/>
        </p:nvSpPr>
        <p:spPr>
          <a:xfrm flipH="1">
            <a:off x="6947640" y="119664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79" name="CustomShape 36"/>
          <p:cNvSpPr/>
          <p:nvPr/>
        </p:nvSpPr>
        <p:spPr>
          <a:xfrm>
            <a:off x="7452360" y="1196640"/>
            <a:ext cx="431640" cy="42228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80" name="CustomShape 37"/>
          <p:cNvSpPr/>
          <p:nvPr/>
        </p:nvSpPr>
        <p:spPr>
          <a:xfrm>
            <a:off x="5544000" y="242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0x30</a:t>
            </a:r>
            <a:endParaRPr/>
          </a:p>
        </p:txBody>
      </p:sp>
      <p:sp>
        <p:nvSpPr>
          <p:cNvPr id="481" name="CustomShape 38"/>
          <p:cNvSpPr/>
          <p:nvPr/>
        </p:nvSpPr>
        <p:spPr>
          <a:xfrm>
            <a:off x="5652000" y="357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0x60</a:t>
            </a:r>
            <a:endParaRPr/>
          </a:p>
        </p:txBody>
      </p:sp>
      <p:sp>
        <p:nvSpPr>
          <p:cNvPr id="482" name="CustomShape 39"/>
          <p:cNvSpPr/>
          <p:nvPr/>
        </p:nvSpPr>
        <p:spPr>
          <a:xfrm>
            <a:off x="6660360" y="3573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0x70</a:t>
            </a:r>
            <a:endParaRPr/>
          </a:p>
        </p:txBody>
      </p:sp>
      <p:sp>
        <p:nvSpPr>
          <p:cNvPr id="483" name="CustomShape 40"/>
          <p:cNvSpPr/>
          <p:nvPr/>
        </p:nvSpPr>
        <p:spPr>
          <a:xfrm>
            <a:off x="7488360" y="1989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0x40</a:t>
            </a:r>
            <a:endParaRPr/>
          </a:p>
        </p:txBody>
      </p:sp>
      <p:sp>
        <p:nvSpPr>
          <p:cNvPr id="484" name="CustomShape 41"/>
          <p:cNvSpPr/>
          <p:nvPr/>
        </p:nvSpPr>
        <p:spPr>
          <a:xfrm>
            <a:off x="7020360" y="278100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0x50</a:t>
            </a:r>
            <a:endParaRPr/>
          </a:p>
        </p:txBody>
      </p:sp>
      <p:sp>
        <p:nvSpPr>
          <p:cNvPr id="485" name="CustomShape 42"/>
          <p:cNvSpPr/>
          <p:nvPr/>
        </p:nvSpPr>
        <p:spPr>
          <a:xfrm>
            <a:off x="6012000" y="1628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0x20</a:t>
            </a:r>
            <a:endParaRPr/>
          </a:p>
        </p:txBody>
      </p:sp>
      <p:sp>
        <p:nvSpPr>
          <p:cNvPr id="486" name="CustomShape 43"/>
          <p:cNvSpPr/>
          <p:nvPr/>
        </p:nvSpPr>
        <p:spPr>
          <a:xfrm>
            <a:off x="7524360" y="836640"/>
            <a:ext cx="935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新細明體"/>
              </a:rPr>
              <a:t>0x10</a:t>
            </a:r>
            <a:endParaRPr/>
          </a:p>
        </p:txBody>
      </p:sp>
      <p:graphicFrame>
        <p:nvGraphicFramePr>
          <p:cNvPr id="487" name="Table 44"/>
          <p:cNvGraphicFramePr/>
          <p:nvPr/>
        </p:nvGraphicFramePr>
        <p:xfrm>
          <a:off x="899640" y="4077000"/>
          <a:ext cx="7632360" cy="2494080"/>
        </p:xfrm>
        <a:graphic>
          <a:graphicData uri="http://schemas.openxmlformats.org/drawingml/2006/table">
            <a:tbl>
              <a:tblPr/>
              <a:tblGrid>
                <a:gridCol w="12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Node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left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parent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H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0x70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V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  <a:ea typeface="新細明體"/>
                        </a:rPr>
                        <a:t>0x10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0x30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</a:rPr>
                        <a:t>UNDEFINED_CUTLINE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79964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136764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490" name="CustomShape 3"/>
          <p:cNvSpPr/>
          <p:nvPr/>
        </p:nvSpPr>
        <p:spPr>
          <a:xfrm>
            <a:off x="2232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491" name="CustomShape 4"/>
          <p:cNvSpPr/>
          <p:nvPr/>
        </p:nvSpPr>
        <p:spPr>
          <a:xfrm flipH="1">
            <a:off x="154692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2" name="CustomShape 5"/>
          <p:cNvSpPr/>
          <p:nvPr/>
        </p:nvSpPr>
        <p:spPr>
          <a:xfrm>
            <a:off x="197964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3" name="CustomShape 6"/>
          <p:cNvSpPr/>
          <p:nvPr/>
        </p:nvSpPr>
        <p:spPr>
          <a:xfrm>
            <a:off x="338400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94" name="CustomShape 7"/>
          <p:cNvSpPr/>
          <p:nvPr/>
        </p:nvSpPr>
        <p:spPr>
          <a:xfrm>
            <a:off x="2952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495" name="CustomShape 8"/>
          <p:cNvSpPr/>
          <p:nvPr/>
        </p:nvSpPr>
        <p:spPr>
          <a:xfrm>
            <a:off x="3888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496" name="CustomShape 9"/>
          <p:cNvSpPr/>
          <p:nvPr/>
        </p:nvSpPr>
        <p:spPr>
          <a:xfrm>
            <a:off x="3564000" y="226368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7" name="CustomShape 10"/>
          <p:cNvSpPr/>
          <p:nvPr/>
        </p:nvSpPr>
        <p:spPr>
          <a:xfrm flipH="1">
            <a:off x="313128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98" name="CustomShape 11"/>
          <p:cNvSpPr/>
          <p:nvPr/>
        </p:nvSpPr>
        <p:spPr>
          <a:xfrm>
            <a:off x="2519640" y="111132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499" name="CustomShape 12"/>
          <p:cNvSpPr/>
          <p:nvPr/>
        </p:nvSpPr>
        <p:spPr>
          <a:xfrm flipH="1">
            <a:off x="1978920" y="1471320"/>
            <a:ext cx="719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0" name="CustomShape 13"/>
          <p:cNvSpPr/>
          <p:nvPr/>
        </p:nvSpPr>
        <p:spPr>
          <a:xfrm>
            <a:off x="2699640" y="147132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1" name="CustomShape 14"/>
          <p:cNvSpPr/>
          <p:nvPr/>
        </p:nvSpPr>
        <p:spPr>
          <a:xfrm>
            <a:off x="532800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02" name="CustomShape 15"/>
          <p:cNvSpPr/>
          <p:nvPr/>
        </p:nvSpPr>
        <p:spPr>
          <a:xfrm>
            <a:off x="489600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03" name="CustomShape 16"/>
          <p:cNvSpPr/>
          <p:nvPr/>
        </p:nvSpPr>
        <p:spPr>
          <a:xfrm>
            <a:off x="5760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04" name="CustomShape 17"/>
          <p:cNvSpPr/>
          <p:nvPr/>
        </p:nvSpPr>
        <p:spPr>
          <a:xfrm flipH="1">
            <a:off x="507528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5" name="CustomShape 18"/>
          <p:cNvSpPr/>
          <p:nvPr/>
        </p:nvSpPr>
        <p:spPr>
          <a:xfrm>
            <a:off x="550800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06" name="CustomShape 19"/>
          <p:cNvSpPr/>
          <p:nvPr/>
        </p:nvSpPr>
        <p:spPr>
          <a:xfrm>
            <a:off x="6840360" y="1903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07" name="CustomShape 20"/>
          <p:cNvSpPr/>
          <p:nvPr/>
        </p:nvSpPr>
        <p:spPr>
          <a:xfrm>
            <a:off x="6408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08" name="CustomShape 21"/>
          <p:cNvSpPr/>
          <p:nvPr/>
        </p:nvSpPr>
        <p:spPr>
          <a:xfrm>
            <a:off x="7344360" y="269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09" name="CustomShape 22"/>
          <p:cNvSpPr/>
          <p:nvPr/>
        </p:nvSpPr>
        <p:spPr>
          <a:xfrm>
            <a:off x="7020360" y="226368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0" name="CustomShape 23"/>
          <p:cNvSpPr/>
          <p:nvPr/>
        </p:nvSpPr>
        <p:spPr>
          <a:xfrm flipH="1">
            <a:off x="6587640" y="2263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1" name="CustomShape 24"/>
          <p:cNvSpPr/>
          <p:nvPr/>
        </p:nvSpPr>
        <p:spPr>
          <a:xfrm>
            <a:off x="6084000" y="111132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12" name="CustomShape 25"/>
          <p:cNvSpPr/>
          <p:nvPr/>
        </p:nvSpPr>
        <p:spPr>
          <a:xfrm flipH="1">
            <a:off x="5507280" y="147132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3" name="CustomShape 26"/>
          <p:cNvSpPr/>
          <p:nvPr/>
        </p:nvSpPr>
        <p:spPr>
          <a:xfrm>
            <a:off x="6264000" y="1471320"/>
            <a:ext cx="756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4" name="CustomShape 27"/>
          <p:cNvSpPr/>
          <p:nvPr/>
        </p:nvSpPr>
        <p:spPr>
          <a:xfrm>
            <a:off x="4356000" y="204768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15" name="CustomShape 28"/>
          <p:cNvSpPr/>
          <p:nvPr/>
        </p:nvSpPr>
        <p:spPr>
          <a:xfrm>
            <a:off x="5292360" y="4784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16" name="CustomShape 29"/>
          <p:cNvSpPr/>
          <p:nvPr/>
        </p:nvSpPr>
        <p:spPr>
          <a:xfrm>
            <a:off x="4860360" y="5576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17" name="CustomShape 30"/>
          <p:cNvSpPr/>
          <p:nvPr/>
        </p:nvSpPr>
        <p:spPr>
          <a:xfrm>
            <a:off x="5724360" y="55760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18" name="CustomShape 31"/>
          <p:cNvSpPr/>
          <p:nvPr/>
        </p:nvSpPr>
        <p:spPr>
          <a:xfrm flipH="1">
            <a:off x="503964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19" name="CustomShape 32"/>
          <p:cNvSpPr/>
          <p:nvPr/>
        </p:nvSpPr>
        <p:spPr>
          <a:xfrm>
            <a:off x="547236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0" name="CustomShape 33"/>
          <p:cNvSpPr/>
          <p:nvPr/>
        </p:nvSpPr>
        <p:spPr>
          <a:xfrm>
            <a:off x="6876360" y="4784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21" name="CustomShape 34"/>
          <p:cNvSpPr/>
          <p:nvPr/>
        </p:nvSpPr>
        <p:spPr>
          <a:xfrm>
            <a:off x="6444360" y="5576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22" name="CustomShape 35"/>
          <p:cNvSpPr/>
          <p:nvPr/>
        </p:nvSpPr>
        <p:spPr>
          <a:xfrm>
            <a:off x="7380360" y="557604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23" name="CustomShape 36"/>
          <p:cNvSpPr/>
          <p:nvPr/>
        </p:nvSpPr>
        <p:spPr>
          <a:xfrm>
            <a:off x="7056360" y="5144040"/>
            <a:ext cx="50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4" name="CustomShape 37"/>
          <p:cNvSpPr/>
          <p:nvPr/>
        </p:nvSpPr>
        <p:spPr>
          <a:xfrm flipH="1">
            <a:off x="6623640" y="514404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5" name="CustomShape 38"/>
          <p:cNvSpPr/>
          <p:nvPr/>
        </p:nvSpPr>
        <p:spPr>
          <a:xfrm>
            <a:off x="6048360" y="3991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26" name="CustomShape 39"/>
          <p:cNvSpPr/>
          <p:nvPr/>
        </p:nvSpPr>
        <p:spPr>
          <a:xfrm flipH="1">
            <a:off x="5471640" y="4351680"/>
            <a:ext cx="755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7" name="CustomShape 40"/>
          <p:cNvSpPr/>
          <p:nvPr/>
        </p:nvSpPr>
        <p:spPr>
          <a:xfrm>
            <a:off x="6228360" y="4351680"/>
            <a:ext cx="828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28" name="CustomShape 41"/>
          <p:cNvSpPr/>
          <p:nvPr/>
        </p:nvSpPr>
        <p:spPr>
          <a:xfrm rot="5400000">
            <a:off x="6012720" y="327168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29" name="CustomShape 42"/>
          <p:cNvSpPr/>
          <p:nvPr/>
        </p:nvSpPr>
        <p:spPr>
          <a:xfrm rot="10800000">
            <a:off x="4140360" y="4712400"/>
            <a:ext cx="43164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530" name="CustomShape 43"/>
          <p:cNvSpPr/>
          <p:nvPr/>
        </p:nvSpPr>
        <p:spPr>
          <a:xfrm>
            <a:off x="1439640" y="4207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31" name="CustomShape 44"/>
          <p:cNvSpPr/>
          <p:nvPr/>
        </p:nvSpPr>
        <p:spPr>
          <a:xfrm>
            <a:off x="1007640" y="500004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532" name="CustomShape 45"/>
          <p:cNvSpPr/>
          <p:nvPr/>
        </p:nvSpPr>
        <p:spPr>
          <a:xfrm flipH="1">
            <a:off x="1186920" y="456768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3" name="CustomShape 46"/>
          <p:cNvSpPr/>
          <p:nvPr/>
        </p:nvSpPr>
        <p:spPr>
          <a:xfrm>
            <a:off x="1619640" y="4567680"/>
            <a:ext cx="431640" cy="44496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4" name="CustomShape 47"/>
          <p:cNvSpPr/>
          <p:nvPr/>
        </p:nvSpPr>
        <p:spPr>
          <a:xfrm>
            <a:off x="2303640" y="3415680"/>
            <a:ext cx="359640" cy="3596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535" name="CustomShape 48"/>
          <p:cNvSpPr/>
          <p:nvPr/>
        </p:nvSpPr>
        <p:spPr>
          <a:xfrm flipH="1">
            <a:off x="1618920" y="3775680"/>
            <a:ext cx="863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6" name="CustomShape 49"/>
          <p:cNvSpPr/>
          <p:nvPr/>
        </p:nvSpPr>
        <p:spPr>
          <a:xfrm>
            <a:off x="2483640" y="3775680"/>
            <a:ext cx="828360" cy="44496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37" name="CustomShape 50"/>
          <p:cNvSpPr/>
          <p:nvPr/>
        </p:nvSpPr>
        <p:spPr>
          <a:xfrm>
            <a:off x="1871640" y="5013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538" name="CustomShape 51"/>
          <p:cNvSpPr/>
          <p:nvPr/>
        </p:nvSpPr>
        <p:spPr>
          <a:xfrm>
            <a:off x="1439640" y="580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539" name="CustomShape 52"/>
          <p:cNvSpPr/>
          <p:nvPr/>
        </p:nvSpPr>
        <p:spPr>
          <a:xfrm>
            <a:off x="2051640" y="5373360"/>
            <a:ext cx="46800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40" name="CustomShape 53"/>
          <p:cNvSpPr/>
          <p:nvPr/>
        </p:nvSpPr>
        <p:spPr>
          <a:xfrm flipH="1">
            <a:off x="1618920" y="5373360"/>
            <a:ext cx="431640" cy="431640"/>
          </a:xfrm>
          <a:prstGeom prst="straightConnector1">
            <a:avLst/>
          </a:prstGeom>
          <a:solidFill>
            <a:srgbClr val="00E4A8"/>
          </a:solidFill>
          <a:ln w="19080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541" name="CustomShape 54"/>
          <p:cNvSpPr/>
          <p:nvPr/>
        </p:nvSpPr>
        <p:spPr>
          <a:xfrm>
            <a:off x="3132360" y="422100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542" name="CustomShape 55"/>
          <p:cNvSpPr/>
          <p:nvPr/>
        </p:nvSpPr>
        <p:spPr>
          <a:xfrm>
            <a:off x="2340360" y="5805360"/>
            <a:ext cx="359640" cy="35964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543" name="CustomShape 56"/>
          <p:cNvSpPr/>
          <p:nvPr/>
        </p:nvSpPr>
        <p:spPr>
          <a:xfrm>
            <a:off x="3996360" y="1441800"/>
            <a:ext cx="100764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recut</a:t>
            </a:r>
            <a:endParaRPr/>
          </a:p>
        </p:txBody>
      </p:sp>
      <p:sp>
        <p:nvSpPr>
          <p:cNvPr id="544" name="CustomShape 57"/>
          <p:cNvSpPr/>
          <p:nvPr/>
        </p:nvSpPr>
        <p:spPr>
          <a:xfrm>
            <a:off x="6300360" y="3303720"/>
            <a:ext cx="2304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swap_module</a:t>
            </a:r>
            <a:endParaRPr/>
          </a:p>
        </p:txBody>
      </p:sp>
      <p:sp>
        <p:nvSpPr>
          <p:cNvPr id="545" name="CustomShape 58"/>
          <p:cNvSpPr/>
          <p:nvPr/>
        </p:nvSpPr>
        <p:spPr>
          <a:xfrm>
            <a:off x="3492000" y="4178160"/>
            <a:ext cx="2304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  <a:ea typeface="新細明體"/>
              </a:rPr>
              <a:t>swap_topology</a:t>
            </a:r>
            <a:endParaRPr/>
          </a:p>
        </p:txBody>
      </p:sp>
      <p:sp>
        <p:nvSpPr>
          <p:cNvPr id="546" name="CustomShape 59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Example of a Sequence of Tree Modifiers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D90DF-C6DA-44BF-B240-63B87663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6" y="1500420"/>
            <a:ext cx="8766404" cy="36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211E7-2286-B64E-8E79-FE6672AE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723900"/>
            <a:ext cx="8064500" cy="541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6988E-F40C-7349-8EEE-E2F1D41842A5}"/>
              </a:ext>
            </a:extLst>
          </p:cNvPr>
          <p:cNvSpPr txBox="1"/>
          <p:nvPr/>
        </p:nvSpPr>
        <p:spPr>
          <a:xfrm>
            <a:off x="1415845" y="23597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0C3B6-CF2E-9D43-BDB0-0ACC7ECD5A88}"/>
              </a:ext>
            </a:extLst>
          </p:cNvPr>
          <p:cNvSpPr txBox="1"/>
          <p:nvPr/>
        </p:nvSpPr>
        <p:spPr>
          <a:xfrm>
            <a:off x="1269241" y="223823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node-&gt;parent-&gt;right == node;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4FF48-A3D1-F949-8F13-68EDD9BAB5F4}"/>
              </a:ext>
            </a:extLst>
          </p:cNvPr>
          <p:cNvSpPr txBox="1"/>
          <p:nvPr/>
        </p:nvSpPr>
        <p:spPr>
          <a:xfrm>
            <a:off x="1484684" y="449011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node.val</a:t>
            </a:r>
            <a:r>
              <a:rPr lang="en-US" dirty="0">
                <a:solidFill>
                  <a:schemeClr val="bg1"/>
                </a:solidFill>
              </a:rPr>
              <a:t> + 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24E4-979A-3C4B-A7DC-8AFA46B9A55A}"/>
              </a:ext>
            </a:extLst>
          </p:cNvPr>
          <p:cNvSpPr txBox="1"/>
          <p:nvPr/>
        </p:nvSpPr>
        <p:spPr>
          <a:xfrm>
            <a:off x="1484684" y="6134100"/>
            <a:ext cx="70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if (node-&gt;left == NULL &amp;&amp; node-&gt;right == NULL) </a:t>
            </a:r>
            <a:r>
              <a:rPr lang="en-US">
                <a:solidFill>
                  <a:schemeClr val="bg1"/>
                </a:solidFill>
              </a:rPr>
              <a:t>before line 11</a:t>
            </a:r>
          </a:p>
        </p:txBody>
      </p:sp>
    </p:spTree>
    <p:extLst>
      <p:ext uri="{BB962C8B-B14F-4D97-AF65-F5344CB8AC3E}">
        <p14:creationId xmlns:p14="http://schemas.microsoft.com/office/powerpoint/2010/main" val="308471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9B3-E692-6744-B3A7-D8D6F70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LCA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6CA73-B93E-0A4B-87C1-914A570219F0}"/>
              </a:ext>
            </a:extLst>
          </p:cNvPr>
          <p:cNvSpPr txBox="1">
            <a:spLocks/>
          </p:cNvSpPr>
          <p:nvPr/>
        </p:nvSpPr>
        <p:spPr>
          <a:xfrm>
            <a:off x="457200" y="1680482"/>
            <a:ext cx="8229240" cy="4351338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- </a:t>
            </a:r>
            <a:r>
              <a:rPr lang="en-US" dirty="0"/>
              <a:t>A LCA of two nodes is the lowest node in BST that has the two nodes as descendants (A node is also a descendant of itself).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EBF082-5ED3-EA47-955C-0873B8B9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6" y="2709033"/>
            <a:ext cx="4206968" cy="35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950DF17-C466-4A4C-AC67-6E4D8444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5" y="595085"/>
            <a:ext cx="8664137" cy="1088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0007F-89E8-604D-9334-1C9216997E47}"/>
              </a:ext>
            </a:extLst>
          </p:cNvPr>
          <p:cNvSpPr txBox="1"/>
          <p:nvPr/>
        </p:nvSpPr>
        <p:spPr>
          <a:xfrm>
            <a:off x="449944" y="1843314"/>
            <a:ext cx="56605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Hint 1: Suppose the two numbers are a, b and a &lt; b, the LCA of a, b must be some number c in [a, b]</a:t>
            </a:r>
          </a:p>
          <a:p>
            <a:endParaRPr lang="en-US" sz="2000" dirty="0"/>
          </a:p>
          <a:p>
            <a:r>
              <a:rPr lang="en-US" sz="2000" dirty="0"/>
              <a:t>Hint 2: Traverse the BST from root.</a:t>
            </a:r>
          </a:p>
          <a:p>
            <a:r>
              <a:rPr lang="en-US" dirty="0" err="1"/>
              <a:t>lowest_common_ancestor</a:t>
            </a:r>
            <a:r>
              <a:rPr lang="en-US" dirty="0"/>
              <a:t> (NODE* root , int </a:t>
            </a:r>
            <a:r>
              <a:rPr lang="en-US" dirty="0" err="1"/>
              <a:t>first_number</a:t>
            </a:r>
            <a:r>
              <a:rPr lang="en-US" dirty="0"/>
              <a:t> , int </a:t>
            </a:r>
            <a:r>
              <a:rPr lang="en-US" dirty="0" err="1"/>
              <a:t>second_number</a:t>
            </a:r>
            <a:r>
              <a:rPr lang="en-US" dirty="0"/>
              <a:t> )</a:t>
            </a:r>
          </a:p>
          <a:p>
            <a:r>
              <a:rPr lang="en-US" sz="2000" dirty="0"/>
              <a:t>    If root-&gt;d &gt;= a and root-&gt; &lt;= b</a:t>
            </a:r>
          </a:p>
          <a:p>
            <a:r>
              <a:rPr lang="en-US" sz="2000" dirty="0"/>
              <a:t>        return root;</a:t>
            </a:r>
          </a:p>
          <a:p>
            <a:r>
              <a:rPr lang="en-US" sz="2000" dirty="0"/>
              <a:t>    else if (root-&gt;d &gt; b)</a:t>
            </a:r>
          </a:p>
          <a:p>
            <a:r>
              <a:rPr lang="en-US" sz="2000" dirty="0"/>
              <a:t>         ….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0CE7F4-04AD-0A43-91E3-3B326BCCC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72" y="3976915"/>
            <a:ext cx="3205784" cy="27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5800" y="263700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0099"/>
                </a:solidFill>
                <a:latin typeface="Arial"/>
                <a:ea typeface="新細明體"/>
              </a:rPr>
              <a:t>MP11: </a:t>
            </a:r>
            <a:r>
              <a:rPr lang="en-US" sz="3600" b="1" dirty="0" err="1">
                <a:solidFill>
                  <a:srgbClr val="000099"/>
                </a:solidFill>
                <a:latin typeface="Arial"/>
                <a:ea typeface="新細明體"/>
              </a:rPr>
              <a:t>Floorplanner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685800" y="0"/>
            <a:ext cx="777348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Design Flow of Integrated Circuits (IC)</a:t>
            </a:r>
            <a:endParaRPr/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19" y="1185923"/>
            <a:ext cx="58674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A02E4A-0D41-0341-BAB1-BD90F13F91D2}"/>
              </a:ext>
            </a:extLst>
          </p:cNvPr>
          <p:cNvSpPr/>
          <p:nvPr/>
        </p:nvSpPr>
        <p:spPr>
          <a:xfrm>
            <a:off x="752168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3A535-ED56-B54A-AD63-093F8DB43720}"/>
              </a:ext>
            </a:extLst>
          </p:cNvPr>
          <p:cNvSpPr/>
          <p:nvPr/>
        </p:nvSpPr>
        <p:spPr>
          <a:xfrm>
            <a:off x="1214284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CC9CC-E651-1F4C-A0FF-0231E85F4EC9}"/>
              </a:ext>
            </a:extLst>
          </p:cNvPr>
          <p:cNvSpPr/>
          <p:nvPr/>
        </p:nvSpPr>
        <p:spPr>
          <a:xfrm>
            <a:off x="1671484" y="104713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6AC0E-5115-894B-B71A-63B03B771619}"/>
              </a:ext>
            </a:extLst>
          </p:cNvPr>
          <p:cNvSpPr/>
          <p:nvPr/>
        </p:nvSpPr>
        <p:spPr>
          <a:xfrm>
            <a:off x="752168" y="3795252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5FD43-557C-5B41-A5D3-D63830F085F2}"/>
              </a:ext>
            </a:extLst>
          </p:cNvPr>
          <p:cNvSpPr/>
          <p:nvPr/>
        </p:nvSpPr>
        <p:spPr>
          <a:xfrm rot="5400000">
            <a:off x="1671483" y="4210665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8CA0-19F7-BC47-84CD-CFC719CC2A68}"/>
              </a:ext>
            </a:extLst>
          </p:cNvPr>
          <p:cNvSpPr/>
          <p:nvPr/>
        </p:nvSpPr>
        <p:spPr>
          <a:xfrm rot="5400000">
            <a:off x="2996378" y="4210666"/>
            <a:ext cx="457200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F4AA2-BCDD-6341-88A7-1F2C721D63A2}"/>
              </a:ext>
            </a:extLst>
          </p:cNvPr>
          <p:cNvSpPr/>
          <p:nvPr/>
        </p:nvSpPr>
        <p:spPr>
          <a:xfrm>
            <a:off x="752168" y="1047136"/>
            <a:ext cx="1376516" cy="12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F40C3-8481-4C4B-B1F9-E7B93DA6347E}"/>
              </a:ext>
            </a:extLst>
          </p:cNvPr>
          <p:cNvSpPr/>
          <p:nvPr/>
        </p:nvSpPr>
        <p:spPr>
          <a:xfrm>
            <a:off x="752167" y="3795252"/>
            <a:ext cx="3106991" cy="12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E6272-FFA6-C947-AF8F-10E1D20931E8}"/>
              </a:ext>
            </a:extLst>
          </p:cNvPr>
          <p:cNvSpPr txBox="1"/>
          <p:nvPr/>
        </p:nvSpPr>
        <p:spPr>
          <a:xfrm>
            <a:off x="5235677" y="150433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small bounding box</a:t>
            </a:r>
          </a:p>
        </p:txBody>
      </p:sp>
    </p:spTree>
    <p:extLst>
      <p:ext uri="{BB962C8B-B14F-4D97-AF65-F5344CB8AC3E}">
        <p14:creationId xmlns:p14="http://schemas.microsoft.com/office/powerpoint/2010/main" val="324090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00360" y="226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0036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160020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900360" y="1124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300040" y="1124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348000" y="226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334800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4047840" y="160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348000" y="1124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5108040" y="1124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74" name="CustomShape 11"/>
          <p:cNvSpPr/>
          <p:nvPr/>
        </p:nvSpPr>
        <p:spPr>
          <a:xfrm>
            <a:off x="4964040" y="908640"/>
            <a:ext cx="360" cy="230400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75" name="CustomShape 12"/>
          <p:cNvSpPr/>
          <p:nvPr/>
        </p:nvSpPr>
        <p:spPr>
          <a:xfrm>
            <a:off x="6228360" y="240912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76" name="CustomShape 13"/>
          <p:cNvSpPr/>
          <p:nvPr/>
        </p:nvSpPr>
        <p:spPr>
          <a:xfrm>
            <a:off x="6228360" y="1748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77" name="CustomShape 14"/>
          <p:cNvSpPr/>
          <p:nvPr/>
        </p:nvSpPr>
        <p:spPr>
          <a:xfrm>
            <a:off x="6928200" y="1748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78" name="CustomShape 15"/>
          <p:cNvSpPr/>
          <p:nvPr/>
        </p:nvSpPr>
        <p:spPr>
          <a:xfrm>
            <a:off x="6228360" y="98064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79" name="CustomShape 16"/>
          <p:cNvSpPr/>
          <p:nvPr/>
        </p:nvSpPr>
        <p:spPr>
          <a:xfrm>
            <a:off x="8100360" y="98064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80" name="CustomShape 17"/>
          <p:cNvSpPr/>
          <p:nvPr/>
        </p:nvSpPr>
        <p:spPr>
          <a:xfrm>
            <a:off x="6156000" y="1577880"/>
            <a:ext cx="158364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81" name="CustomShape 18"/>
          <p:cNvSpPr/>
          <p:nvPr/>
        </p:nvSpPr>
        <p:spPr>
          <a:xfrm>
            <a:off x="6228360" y="564948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82" name="CustomShape 19"/>
          <p:cNvSpPr/>
          <p:nvPr/>
        </p:nvSpPr>
        <p:spPr>
          <a:xfrm>
            <a:off x="6228360" y="450900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83" name="CustomShape 20"/>
          <p:cNvSpPr/>
          <p:nvPr/>
        </p:nvSpPr>
        <p:spPr>
          <a:xfrm>
            <a:off x="6928200" y="450900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84" name="CustomShape 21"/>
          <p:cNvSpPr/>
          <p:nvPr/>
        </p:nvSpPr>
        <p:spPr>
          <a:xfrm>
            <a:off x="6228360" y="386100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85" name="CustomShape 22"/>
          <p:cNvSpPr/>
          <p:nvPr/>
        </p:nvSpPr>
        <p:spPr>
          <a:xfrm>
            <a:off x="8100360" y="386100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86" name="CustomShape 23"/>
          <p:cNvSpPr/>
          <p:nvPr/>
        </p:nvSpPr>
        <p:spPr>
          <a:xfrm>
            <a:off x="6156000" y="5373360"/>
            <a:ext cx="1583640" cy="36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87" name="CustomShape 24"/>
          <p:cNvSpPr/>
          <p:nvPr/>
        </p:nvSpPr>
        <p:spPr>
          <a:xfrm>
            <a:off x="3236040" y="564948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188" name="CustomShape 25"/>
          <p:cNvSpPr/>
          <p:nvPr/>
        </p:nvSpPr>
        <p:spPr>
          <a:xfrm>
            <a:off x="3111840" y="462924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189" name="CustomShape 26"/>
          <p:cNvSpPr/>
          <p:nvPr/>
        </p:nvSpPr>
        <p:spPr>
          <a:xfrm>
            <a:off x="4100040" y="462924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190" name="CustomShape 27"/>
          <p:cNvSpPr/>
          <p:nvPr/>
        </p:nvSpPr>
        <p:spPr>
          <a:xfrm>
            <a:off x="3236040" y="3861000"/>
            <a:ext cx="139968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191" name="CustomShape 28"/>
          <p:cNvSpPr/>
          <p:nvPr/>
        </p:nvSpPr>
        <p:spPr>
          <a:xfrm>
            <a:off x="5108040" y="3861000"/>
            <a:ext cx="399600" cy="1799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192" name="CustomShape 29"/>
          <p:cNvSpPr/>
          <p:nvPr/>
        </p:nvSpPr>
        <p:spPr>
          <a:xfrm>
            <a:off x="3956040" y="4581000"/>
            <a:ext cx="360" cy="719640"/>
          </a:xfrm>
          <a:prstGeom prst="straightConnector1">
            <a:avLst/>
          </a:prstGeom>
          <a:solidFill>
            <a:srgbClr val="00E4A8"/>
          </a:solidFill>
          <a:ln w="28440">
            <a:solidFill>
              <a:srgbClr val="000000"/>
            </a:solidFill>
            <a:miter/>
            <a:headEnd type="arrow" w="med" len="med"/>
            <a:tailEnd type="arrow" w="med" len="med"/>
          </a:ln>
        </p:spPr>
      </p:sp>
      <p:sp>
        <p:nvSpPr>
          <p:cNvPr id="193" name="CustomShape 30"/>
          <p:cNvSpPr/>
          <p:nvPr/>
        </p:nvSpPr>
        <p:spPr>
          <a:xfrm>
            <a:off x="2843640" y="1917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4" name="CustomShape 31"/>
          <p:cNvSpPr/>
          <p:nvPr/>
        </p:nvSpPr>
        <p:spPr>
          <a:xfrm>
            <a:off x="5652000" y="1917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5" name="CustomShape 32"/>
          <p:cNvSpPr/>
          <p:nvPr/>
        </p:nvSpPr>
        <p:spPr>
          <a:xfrm rot="5400000">
            <a:off x="6804720" y="332856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6" name="CustomShape 33"/>
          <p:cNvSpPr/>
          <p:nvPr/>
        </p:nvSpPr>
        <p:spPr>
          <a:xfrm rot="10800000">
            <a:off x="5681520" y="465336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97" name="CustomShape 34"/>
          <p:cNvSpPr/>
          <p:nvPr/>
        </p:nvSpPr>
        <p:spPr>
          <a:xfrm>
            <a:off x="2742840" y="230544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198" name="CustomShape 35"/>
          <p:cNvSpPr/>
          <p:nvPr/>
        </p:nvSpPr>
        <p:spPr>
          <a:xfrm>
            <a:off x="5580000" y="230544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199" name="CustomShape 36"/>
          <p:cNvSpPr/>
          <p:nvPr/>
        </p:nvSpPr>
        <p:spPr>
          <a:xfrm>
            <a:off x="6372360" y="3285000"/>
            <a:ext cx="431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</a:t>
            </a:r>
            <a:endParaRPr/>
          </a:p>
        </p:txBody>
      </p:sp>
      <p:sp>
        <p:nvSpPr>
          <p:cNvPr id="200" name="CustomShape 37"/>
          <p:cNvSpPr/>
          <p:nvPr/>
        </p:nvSpPr>
        <p:spPr>
          <a:xfrm>
            <a:off x="5609160" y="5041800"/>
            <a:ext cx="5036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</a:t>
            </a:r>
            <a:endParaRPr/>
          </a:p>
        </p:txBody>
      </p:sp>
      <p:sp>
        <p:nvSpPr>
          <p:cNvPr id="201" name="CustomShape 38"/>
          <p:cNvSpPr/>
          <p:nvPr/>
        </p:nvSpPr>
        <p:spPr>
          <a:xfrm>
            <a:off x="685800" y="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Model – Slicing Floorplan</a:t>
            </a:r>
            <a:endParaRPr/>
          </a:p>
        </p:txBody>
      </p:sp>
      <p:sp>
        <p:nvSpPr>
          <p:cNvPr id="202" name="CustomShape 39"/>
          <p:cNvSpPr/>
          <p:nvPr/>
        </p:nvSpPr>
        <p:spPr>
          <a:xfrm>
            <a:off x="251640" y="4542120"/>
            <a:ext cx="288000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H: Horizontal cut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V: Vertical cut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051640" y="4066560"/>
            <a:ext cx="49683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A non-slicing floorplan.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555640" y="2984760"/>
            <a:ext cx="13996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1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2555640" y="1845000"/>
            <a:ext cx="699480" cy="113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2</a:t>
            </a:r>
            <a:endParaRPr/>
          </a:p>
        </p:txBody>
      </p:sp>
      <p:sp>
        <p:nvSpPr>
          <p:cNvPr id="206" name="CustomShape 4"/>
          <p:cNvSpPr/>
          <p:nvPr/>
        </p:nvSpPr>
        <p:spPr>
          <a:xfrm>
            <a:off x="3255840" y="2324880"/>
            <a:ext cx="699480" cy="65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3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3255840" y="1845000"/>
            <a:ext cx="1099800" cy="47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4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3955680" y="2324880"/>
            <a:ext cx="399600" cy="131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新細明體"/>
              </a:rPr>
              <a:t>5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932000" y="2493000"/>
            <a:ext cx="35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0" name="CustomShape 8"/>
          <p:cNvSpPr/>
          <p:nvPr/>
        </p:nvSpPr>
        <p:spPr>
          <a:xfrm>
            <a:off x="5508000" y="2061000"/>
            <a:ext cx="1079640" cy="13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000000"/>
                </a:solidFill>
                <a:latin typeface="Tahoma"/>
                <a:ea typeface="新細明體"/>
              </a:rPr>
              <a:t>?</a:t>
            </a:r>
            <a:endParaRPr/>
          </a:p>
        </p:txBody>
      </p:sp>
      <p:sp>
        <p:nvSpPr>
          <p:cNvPr id="211" name="CustomShape 9"/>
          <p:cNvSpPr/>
          <p:nvPr/>
        </p:nvSpPr>
        <p:spPr>
          <a:xfrm>
            <a:off x="685800" y="0"/>
            <a:ext cx="777348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99"/>
                </a:solidFill>
                <a:latin typeface="Arial"/>
                <a:ea typeface="新細明體"/>
              </a:rPr>
              <a:t>Floorplan Model – Non-slicing Floorplan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1230</Words>
  <Application>Microsoft Macintosh PowerPoint</Application>
  <PresentationFormat>On-screen Show (4:3)</PresentationFormat>
  <Paragraphs>472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標楷體</vt:lpstr>
      <vt:lpstr>StarSymbol</vt:lpstr>
      <vt:lpstr>Arial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BST</vt:lpstr>
      <vt:lpstr>LCA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Iou-Jen</cp:lastModifiedBy>
  <cp:revision>29</cp:revision>
  <dcterms:modified xsi:type="dcterms:W3CDTF">2022-04-15T15:22:53Z</dcterms:modified>
</cp:coreProperties>
</file>