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73" r:id="rId7"/>
    <p:sldId id="268" r:id="rId8"/>
    <p:sldId id="269" r:id="rId9"/>
    <p:sldId id="27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/>
    <p:restoredTop sz="94649"/>
  </p:normalViewPr>
  <p:slideViewPr>
    <p:cSldViewPr snapToGrid="0" snapToObjects="1" showGuides="1">
      <p:cViewPr varScale="1">
        <p:scale>
          <a:sx n="93" d="100"/>
          <a:sy n="93" d="100"/>
        </p:scale>
        <p:origin x="68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C3CA-164E-A848-A8A5-41972D4F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85D5E-BE62-E54B-9DA6-D85DC655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CAED-4ECE-004B-AC85-7B8632B3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92ED-D392-214F-844E-F9A5A67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47B2-0CEC-D641-AF4E-678CC411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55A6-6B30-AD4C-B355-1F2CF44D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251F9-E9FF-B04C-8701-DD3DB78D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75C7-6AA9-124C-8B6E-F4CACB4B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79FB-8271-A945-86EB-DC5A7B74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57AB-AF23-D441-866A-5A52A5AF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C730D-1E38-C548-9069-B9587233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6F225-44B3-5D48-808E-2E322FBA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7E18-414B-F043-A306-BBB6C968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EEA3-FAC9-404E-A7C2-7854BC38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F4ED-A205-EA43-B589-1757CA9B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EA64-D3AD-9247-997F-CFFD1D44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FE37-6796-5948-84BF-F61428DB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9D1A-622F-6142-87C1-A9AB2198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9F4E-0D2C-4A4B-9D79-4FC006C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2FD4-39D4-B946-8EA5-51877307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2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333F-CF19-3741-97D0-A9556EDC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00CE-6A95-1641-98CE-5AA6402C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AD00-2A79-654E-9919-4C73C5AC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1247-E515-1F45-BE65-990442BB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1078E-FF64-7447-A3ED-82993C34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BA8F-5113-7443-B31D-93EBC7F0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3DB3-2408-A24F-9AFE-42ACE3F18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2B09-1ADB-694C-9823-7E3F617E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7EC2-3DC8-2048-8B7B-B72BC34B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51028-96B7-3043-AE7E-5E601C1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362B-2F62-A547-BB7F-98C3AADB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91C-F7BB-1243-BDDE-45D58E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7DABD-A7B8-AB4C-BD4F-FEAC6CA5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C25FF-CB2E-FD41-99A6-59C3D8CC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FCC6-ED3A-7A44-B06B-0C5FEA9D4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383C3-7C93-874E-AA73-699FE83CD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B2D2B-983C-5C4E-92E2-67ED1BE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2EE9B-5B88-F84E-924E-504369F5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7E070-8138-E343-BE23-013C641B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1778-58F2-2C45-85DE-9E15E48D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DF68-4804-AF42-94BB-8496B8A0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0263-DDAE-FD4A-8811-40ED8AC4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097FE-918D-E44A-9928-66E1269B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7F879-6628-4341-AFE0-33B045FE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7FF68-DD2D-A440-932A-A00F2911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DFB40-EA1B-A04C-A077-BDC1D906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1766-9E3A-EC49-9AF0-7426DD90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1466-2675-1D4B-9754-2FAC32BE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D38DE-C43C-F24B-A27D-C5E1D200A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ACE4-C529-C347-88BF-C06D242C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5FEF-D4A1-254F-B263-D309E37D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EB3F7-EB71-AA42-8CBF-E4391976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B3D0-0273-0449-B0BB-E69FD864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CFF3A-6618-244A-A627-8463AE55C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B16F9-4147-2147-965A-B695FA0B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B052A-CC25-AD4B-8502-FC899901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4D0A-A49B-D340-B11C-ABBDA758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B7521-A7F3-614E-BFF6-FAF0B99F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9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3B4BB-FE6A-CD49-85E1-A91AF3E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5C6E4-6E6E-E543-A335-4D15E3A9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D9B8-4E3B-7F47-95B3-7F01A788B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F4C-A8C9-B942-BFDF-999CC1B8903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3184-2E59-A44A-A041-0DA440B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4FE7-B5F7-554B-AC2A-AF8D2DC42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0B24-5B26-3043-9186-5EE8E62E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06E9-2831-B34A-9C09-AF5B228B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02761-C04A-8D41-A1CB-CAF54F652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8C2F6-FC5A-D240-8D86-E50D8E0C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99" y="1580431"/>
            <a:ext cx="11035300" cy="40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5173-82C7-7B4A-B965-8DA7A5E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B0FCA-AB74-4546-B620-DFB1E5A3E279}"/>
              </a:ext>
            </a:extLst>
          </p:cNvPr>
          <p:cNvSpPr txBox="1"/>
          <p:nvPr/>
        </p:nvSpPr>
        <p:spPr>
          <a:xfrm>
            <a:off x="838200" y="2242779"/>
            <a:ext cx="3701845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//</a:t>
            </a:r>
            <a:r>
              <a:rPr lang="en-US" sz="2000" dirty="0" err="1"/>
              <a:t>box.h</a:t>
            </a:r>
            <a:endParaRPr lang="en-US" sz="2000" dirty="0"/>
          </a:p>
          <a:p>
            <a:r>
              <a:rPr lang="en-US" sz="2000" dirty="0"/>
              <a:t>Class Box {</a:t>
            </a:r>
          </a:p>
          <a:p>
            <a:r>
              <a:rPr lang="en-US" sz="2000" dirty="0"/>
              <a:t> public:</a:t>
            </a:r>
          </a:p>
          <a:p>
            <a:r>
              <a:rPr lang="en-US" sz="2000" dirty="0"/>
              <a:t>    Box(int l, int w, int h);</a:t>
            </a:r>
          </a:p>
          <a:p>
            <a:r>
              <a:rPr lang="en-US" sz="2000" dirty="0"/>
              <a:t>    int </a:t>
            </a:r>
            <a:r>
              <a:rPr lang="en-US" sz="2000" dirty="0" err="1"/>
              <a:t>get_l</a:t>
            </a:r>
            <a:r>
              <a:rPr lang="en-US" sz="2000" dirty="0"/>
              <a:t>();</a:t>
            </a:r>
          </a:p>
          <a:p>
            <a:r>
              <a:rPr lang="en-US" sz="2000" dirty="0"/>
              <a:t>private:</a:t>
            </a:r>
          </a:p>
          <a:p>
            <a:r>
              <a:rPr lang="en-US" sz="2000" dirty="0"/>
              <a:t>    int l_, w_, h_;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B00D7-8A0E-7F4E-8402-F231EE406C15}"/>
              </a:ext>
            </a:extLst>
          </p:cNvPr>
          <p:cNvSpPr txBox="1"/>
          <p:nvPr/>
        </p:nvSpPr>
        <p:spPr>
          <a:xfrm>
            <a:off x="5252049" y="2242779"/>
            <a:ext cx="3701845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//</a:t>
            </a:r>
            <a:r>
              <a:rPr lang="en-US" sz="2000" dirty="0" err="1"/>
              <a:t>box.c</a:t>
            </a:r>
            <a:endParaRPr lang="en-US" sz="2000" dirty="0"/>
          </a:p>
          <a:p>
            <a:r>
              <a:rPr lang="en-US" sz="2000" dirty="0"/>
              <a:t>#include “</a:t>
            </a:r>
            <a:r>
              <a:rPr lang="en-US" sz="2000" dirty="0" err="1"/>
              <a:t>box.h</a:t>
            </a:r>
            <a:r>
              <a:rPr lang="en-US" sz="2000" dirty="0"/>
              <a:t>”</a:t>
            </a:r>
          </a:p>
          <a:p>
            <a:r>
              <a:rPr lang="en-US" sz="2000" dirty="0"/>
              <a:t>Box::Box(int l, int w, int h){</a:t>
            </a:r>
          </a:p>
          <a:p>
            <a:r>
              <a:rPr lang="en-US" sz="2000" dirty="0"/>
              <a:t>    l_ = l;</a:t>
            </a:r>
          </a:p>
          <a:p>
            <a:r>
              <a:rPr lang="en-US" sz="2000" dirty="0"/>
              <a:t>    w_ = w;</a:t>
            </a:r>
          </a:p>
          <a:p>
            <a:r>
              <a:rPr lang="en-US" sz="2000" dirty="0"/>
              <a:t>    h_ = h;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Int Box::</a:t>
            </a:r>
            <a:r>
              <a:rPr lang="en-US" sz="2000" dirty="0" err="1"/>
              <a:t>get_l</a:t>
            </a:r>
            <a:r>
              <a:rPr lang="en-US" sz="2000" dirty="0"/>
              <a:t>(){</a:t>
            </a:r>
          </a:p>
          <a:p>
            <a:r>
              <a:rPr lang="en-US" sz="2000" dirty="0"/>
              <a:t>  return l_;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37B57-5DC8-8043-B1DD-6B246FA68DD7}"/>
              </a:ext>
            </a:extLst>
          </p:cNvPr>
          <p:cNvSpPr txBox="1"/>
          <p:nvPr/>
        </p:nvSpPr>
        <p:spPr>
          <a:xfrm>
            <a:off x="9665898" y="2242779"/>
            <a:ext cx="222130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Box b(2,3,4);</a:t>
            </a:r>
          </a:p>
          <a:p>
            <a:r>
              <a:rPr lang="en-US" sz="2000" dirty="0"/>
              <a:t>int var = </a:t>
            </a:r>
            <a:r>
              <a:rPr lang="en-US" sz="2000" dirty="0" err="1"/>
              <a:t>b.l</a:t>
            </a:r>
            <a:r>
              <a:rPr lang="en-US" sz="2000" dirty="0"/>
              <a:t>_; </a:t>
            </a:r>
          </a:p>
          <a:p>
            <a:r>
              <a:rPr lang="en-US" sz="2000" dirty="0"/>
              <a:t>//  a. 2</a:t>
            </a:r>
          </a:p>
          <a:p>
            <a:r>
              <a:rPr lang="en-US" sz="2000" dirty="0"/>
              <a:t>//  b. 3</a:t>
            </a:r>
          </a:p>
          <a:p>
            <a:r>
              <a:rPr lang="en-US" sz="2000" dirty="0"/>
              <a:t>//  c. error</a:t>
            </a:r>
          </a:p>
          <a:p>
            <a:endParaRPr lang="en-US" sz="2000" dirty="0"/>
          </a:p>
          <a:p>
            <a:r>
              <a:rPr lang="en-US" sz="2000" dirty="0" err="1"/>
              <a:t>b.get_l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5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657E-6892-CA4E-814A-0DD9084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MP12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659BB-A77F-B844-84C4-90DE90D50146}"/>
              </a:ext>
            </a:extLst>
          </p:cNvPr>
          <p:cNvSpPr/>
          <p:nvPr/>
        </p:nvSpPr>
        <p:spPr>
          <a:xfrm>
            <a:off x="4986066" y="1690599"/>
            <a:ext cx="2829465" cy="106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50F3A-47E1-F849-9162-8F8909500DCE}"/>
              </a:ext>
            </a:extLst>
          </p:cNvPr>
          <p:cNvSpPr/>
          <p:nvPr/>
        </p:nvSpPr>
        <p:spPr>
          <a:xfrm>
            <a:off x="1296836" y="3945237"/>
            <a:ext cx="2829465" cy="106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Circle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01262-0C18-7942-A1A3-E36C4A1737B1}"/>
              </a:ext>
            </a:extLst>
          </p:cNvPr>
          <p:cNvSpPr/>
          <p:nvPr/>
        </p:nvSpPr>
        <p:spPr>
          <a:xfrm>
            <a:off x="4986067" y="3945237"/>
            <a:ext cx="2829465" cy="106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5E9B8-DFFB-BE49-9E1F-B33FE3FF4D37}"/>
              </a:ext>
            </a:extLst>
          </p:cNvPr>
          <p:cNvSpPr/>
          <p:nvPr/>
        </p:nvSpPr>
        <p:spPr>
          <a:xfrm>
            <a:off x="8675298" y="3945237"/>
            <a:ext cx="2829465" cy="106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57F74B-2172-C14D-B842-B52587ED052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711569" y="2760275"/>
            <a:ext cx="3689230" cy="118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3BB93-9EFF-5E48-B06A-17AB98B7111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400799" y="2760275"/>
            <a:ext cx="1" cy="118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124FC-EAB5-2948-B5C0-C96D41D0D12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400799" y="2760275"/>
            <a:ext cx="3689232" cy="118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D26125-3BD8-C445-B2C5-28C84E435C64}"/>
              </a:ext>
            </a:extLst>
          </p:cNvPr>
          <p:cNvSpPr txBox="1"/>
          <p:nvPr/>
        </p:nvSpPr>
        <p:spPr>
          <a:xfrm>
            <a:off x="838200" y="5167401"/>
            <a:ext cx="8688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`Shape’ is the base class</a:t>
            </a:r>
          </a:p>
          <a:p>
            <a:r>
              <a:rPr lang="en-US" sz="3200" dirty="0"/>
              <a:t>`Circle’, `Rectangle’, `Sphere’ are derived classes</a:t>
            </a:r>
          </a:p>
          <a:p>
            <a:r>
              <a:rPr lang="en-US" sz="3200" dirty="0"/>
              <a:t>Public inheritance represents a “is a”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881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28B0-025E-B947-9503-E66EA303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A4636-AB94-E349-AABA-54F949D2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88477" cy="30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E7E6B-1283-3043-9A54-777524CB40BB}"/>
              </a:ext>
            </a:extLst>
          </p:cNvPr>
          <p:cNvSpPr txBox="1"/>
          <p:nvPr/>
        </p:nvSpPr>
        <p:spPr>
          <a:xfrm>
            <a:off x="1011381" y="5051537"/>
            <a:ext cx="7980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virtual function is a member function which is declared within base class and is re-defined (Overridden) by derived class.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011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D2E7-1F43-914B-AF1C-075CCB25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9917E-2FC6-7445-938D-1BD7851BD2E6}"/>
              </a:ext>
            </a:extLst>
          </p:cNvPr>
          <p:cNvSpPr txBox="1"/>
          <p:nvPr/>
        </p:nvSpPr>
        <p:spPr>
          <a:xfrm>
            <a:off x="1123655" y="2206645"/>
            <a:ext cx="84498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Rectangle : public Shape{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	Rectangle(double width = 0, double length = 0);</a:t>
            </a:r>
          </a:p>
          <a:p>
            <a:r>
              <a:rPr lang="en-US" dirty="0"/>
              <a:t>  	virtual double </a:t>
            </a:r>
            <a:r>
              <a:rPr lang="en-US" dirty="0" err="1"/>
              <a:t>getArea</a:t>
            </a:r>
            <a:r>
              <a:rPr lang="en-US" dirty="0"/>
              <a:t>() const{</a:t>
            </a:r>
          </a:p>
          <a:p>
            <a:r>
              <a:rPr lang="en-US" dirty="0"/>
              <a:t>		return width_ * length_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  	virtual double </a:t>
            </a:r>
            <a:r>
              <a:rPr lang="en-US" dirty="0" err="1"/>
              <a:t>getVolume</a:t>
            </a:r>
            <a:r>
              <a:rPr lang="en-US" dirty="0"/>
              <a:t>() const;</a:t>
            </a:r>
          </a:p>
          <a:p>
            <a:r>
              <a:rPr lang="en-US" dirty="0"/>
              <a:t>	Rectangle operator + (const Rectangle&amp; rec);</a:t>
            </a:r>
          </a:p>
          <a:p>
            <a:r>
              <a:rPr lang="en-US" dirty="0"/>
              <a:t>	Rectangle operator - (const Rectangle&amp; rec);</a:t>
            </a:r>
          </a:p>
          <a:p>
            <a:r>
              <a:rPr lang="en-US" dirty="0"/>
              <a:t>	double </a:t>
            </a:r>
            <a:r>
              <a:rPr lang="en-US" dirty="0" err="1"/>
              <a:t>getWidth</a:t>
            </a:r>
            <a:r>
              <a:rPr lang="en-US" dirty="0"/>
              <a:t>() const;</a:t>
            </a:r>
          </a:p>
          <a:p>
            <a:r>
              <a:rPr lang="en-US" dirty="0"/>
              <a:t>	double </a:t>
            </a:r>
            <a:r>
              <a:rPr lang="en-US" dirty="0" err="1"/>
              <a:t>getLength</a:t>
            </a:r>
            <a:r>
              <a:rPr lang="en-US" dirty="0"/>
              <a:t>() const;</a:t>
            </a:r>
          </a:p>
          <a:p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/>
              <a:t>	double width_;</a:t>
            </a:r>
          </a:p>
          <a:p>
            <a:r>
              <a:rPr lang="en-US" dirty="0"/>
              <a:t>  	double length_;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7279-B42A-1C4E-BEBE-D4DF24621D23}"/>
              </a:ext>
            </a:extLst>
          </p:cNvPr>
          <p:cNvSpPr txBox="1"/>
          <p:nvPr/>
        </p:nvSpPr>
        <p:spPr>
          <a:xfrm>
            <a:off x="6483928" y="5452246"/>
            <a:ext cx="5361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Rectangle* ptr1 = new Rectangle(2,3)</a:t>
            </a:r>
          </a:p>
          <a:p>
            <a:r>
              <a:rPr lang="en-US" sz="2400" dirty="0"/>
              <a:t>Rectangle r1 = Rectangle(2, 3)</a:t>
            </a:r>
          </a:p>
        </p:txBody>
      </p:sp>
    </p:spTree>
    <p:extLst>
      <p:ext uri="{BB962C8B-B14F-4D97-AF65-F5344CB8AC3E}">
        <p14:creationId xmlns:p14="http://schemas.microsoft.com/office/powerpoint/2010/main" val="4165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EA0-DC30-BC4A-A670-EA6E718B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C3AB-54ED-F241-A36F-DB5FD6DE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Rectangles</a:t>
            </a:r>
            <a:br>
              <a:rPr lang="en-US" dirty="0"/>
            </a:br>
            <a:r>
              <a:rPr lang="en-US" dirty="0"/>
              <a:t>Given </a:t>
            </a:r>
            <a:r>
              <a:rPr lang="en-US" b="1" dirty="0"/>
              <a:t>R3 = R1 + R2</a:t>
            </a:r>
            <a:r>
              <a:rPr lang="en-US" dirty="0"/>
              <a:t>: it follows that</a:t>
            </a:r>
            <a:br>
              <a:rPr lang="en-US" dirty="0"/>
            </a:br>
            <a:r>
              <a:rPr lang="en-US" dirty="0"/>
              <a:t>length R3 = length R1 + length R2</a:t>
            </a:r>
            <a:br>
              <a:rPr lang="en-US" dirty="0"/>
            </a:br>
            <a:r>
              <a:rPr lang="en-US" dirty="0"/>
              <a:t>width R3 = width R1 + width R2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9E4AE-78F1-AC4D-9799-86634BA4FA44}"/>
              </a:ext>
            </a:extLst>
          </p:cNvPr>
          <p:cNvSpPr txBox="1"/>
          <p:nvPr/>
        </p:nvSpPr>
        <p:spPr>
          <a:xfrm>
            <a:off x="360218" y="5066045"/>
            <a:ext cx="11374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Rectangle Rectangle::operator + (const Rectangle&amp; </a:t>
            </a:r>
            <a:r>
              <a:rPr lang="en-US" sz="2400" dirty="0" err="1"/>
              <a:t>rhs</a:t>
            </a:r>
            <a:r>
              <a:rPr lang="en-US" sz="2400" dirty="0"/>
              <a:t>){</a:t>
            </a:r>
          </a:p>
          <a:p>
            <a:r>
              <a:rPr lang="en-US" sz="2400" dirty="0"/>
              <a:t>	return Rectangle(this-&gt;width_ + </a:t>
            </a:r>
            <a:r>
              <a:rPr lang="en-US" sz="2400" dirty="0" err="1"/>
              <a:t>rhs.getWidth</a:t>
            </a:r>
            <a:r>
              <a:rPr lang="en-US" sz="2400" dirty="0"/>
              <a:t>(), this-&gt;length_ + </a:t>
            </a:r>
            <a:r>
              <a:rPr lang="en-US" sz="2400" dirty="0" err="1"/>
              <a:t>rhs.getLength</a:t>
            </a:r>
            <a:r>
              <a:rPr lang="en-US" sz="2400" dirty="0"/>
              <a:t>());}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8D6DA-6953-6A4E-8DD2-A55C45725DB0}"/>
              </a:ext>
            </a:extLst>
          </p:cNvPr>
          <p:cNvSpPr txBox="1"/>
          <p:nvPr/>
        </p:nvSpPr>
        <p:spPr>
          <a:xfrm>
            <a:off x="360218" y="3730779"/>
            <a:ext cx="39542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Rectangle R1 = Rectangle(1, 2)</a:t>
            </a:r>
          </a:p>
          <a:p>
            <a:r>
              <a:rPr lang="en-US" sz="2400" dirty="0"/>
              <a:t>Rectangle R2 = Rectangle(2, 3)</a:t>
            </a:r>
          </a:p>
          <a:p>
            <a:r>
              <a:rPr lang="en-US" sz="2400" dirty="0"/>
              <a:t>Rectangle R3 = R1 + R2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26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17A6-422C-1344-996F-45956DEE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FA23-3709-F440-A6A4-ECC7FF89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polymorphism means having many forms. </a:t>
            </a:r>
          </a:p>
          <a:p>
            <a:r>
              <a:rPr lang="en-US" dirty="0"/>
              <a:t>Typically, polymorphism occurs when there is a hierarchy of class and they are related by inheritance. </a:t>
            </a:r>
          </a:p>
          <a:p>
            <a:r>
              <a:rPr lang="en-US" dirty="0"/>
              <a:t>C++ polymorphism means that a call to a member function will cause a different function to be executed depending on the type of object that invokes the function.</a:t>
            </a:r>
          </a:p>
          <a:p>
            <a:r>
              <a:rPr lang="en-US" dirty="0"/>
              <a:t>Base pointer can point to any derived class object</a:t>
            </a:r>
          </a:p>
        </p:txBody>
      </p:sp>
    </p:spTree>
    <p:extLst>
      <p:ext uri="{BB962C8B-B14F-4D97-AF65-F5344CB8AC3E}">
        <p14:creationId xmlns:p14="http://schemas.microsoft.com/office/powerpoint/2010/main" val="25229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C5D0-99F9-2240-B810-6BF1AA27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5131-1BE7-6241-80DC-AB5B3D55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en-US" dirty="0"/>
              <a:t>Base pointer can point to any derived class object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E77EF-BB61-D14D-874C-B9981689FC3B}"/>
                  </a:ext>
                </a:extLst>
              </p:cNvPr>
              <p:cNvSpPr txBox="1"/>
              <p:nvPr/>
            </p:nvSpPr>
            <p:spPr>
              <a:xfrm>
                <a:off x="1094509" y="3429000"/>
                <a:ext cx="61831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Shape* ptr1 = new Rectangle(2, 3)</a:t>
                </a:r>
              </a:p>
              <a:p>
                <a:r>
                  <a:rPr lang="en-US" sz="2400" dirty="0"/>
                  <a:t>Shape* ptr2 = new Circle(3)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Ptr1 -&gt; </a:t>
                </a:r>
                <a:r>
                  <a:rPr lang="en-US" sz="2400" dirty="0" err="1"/>
                  <a:t>getArea</a:t>
                </a:r>
                <a:r>
                  <a:rPr lang="en-US" sz="2400" dirty="0"/>
                  <a:t>()      a. 9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   b. 6    c. 9     d. error </a:t>
                </a:r>
              </a:p>
              <a:p>
                <a:r>
                  <a:rPr lang="en-US" sz="2400" dirty="0"/>
                  <a:t>Ptr2 -&gt; </a:t>
                </a:r>
                <a:r>
                  <a:rPr lang="en-US" sz="2400" dirty="0" err="1"/>
                  <a:t>getArea</a:t>
                </a:r>
                <a:r>
                  <a:rPr lang="en-US" sz="2400" dirty="0"/>
                  <a:t>()      a. 9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   b. 6    c. 9     d. error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E77EF-BB61-D14D-874C-B9981689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09" y="3429000"/>
                <a:ext cx="6183103" cy="2308324"/>
              </a:xfrm>
              <a:prstGeom prst="rect">
                <a:avLst/>
              </a:prstGeom>
              <a:blipFill>
                <a:blip r:embed="rId2"/>
                <a:stretch>
                  <a:fillRect l="-1639"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3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AF5DF9BC-ACD3-7F40-A9F7-03E6D8982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6298"/>
            <a:ext cx="10905066" cy="45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518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LAB12</vt:lpstr>
      <vt:lpstr>C++ Class</vt:lpstr>
      <vt:lpstr>MP12 Inheritance</vt:lpstr>
      <vt:lpstr>Base Class</vt:lpstr>
      <vt:lpstr>Derived Class</vt:lpstr>
      <vt:lpstr>Operator Overloading</vt:lpstr>
      <vt:lpstr>Polymorphism</vt:lpstr>
      <vt:lpstr>Polymorphism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LAB12</dc:title>
  <dc:creator>Liu, Iou-Jen</dc:creator>
  <cp:lastModifiedBy>Liu, Iou-Jen</cp:lastModifiedBy>
  <cp:revision>3</cp:revision>
  <dcterms:created xsi:type="dcterms:W3CDTF">2021-11-18T23:38:52Z</dcterms:created>
  <dcterms:modified xsi:type="dcterms:W3CDTF">2022-04-22T17:32:08Z</dcterms:modified>
</cp:coreProperties>
</file>