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61"/>
  </p:normalViewPr>
  <p:slideViewPr>
    <p:cSldViewPr snapToGrid="0" snapToObjects="1" showGuides="1">
      <p:cViewPr varScale="1">
        <p:scale>
          <a:sx n="137" d="100"/>
          <a:sy n="137" d="100"/>
        </p:scale>
        <p:origin x="1544" y="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0C96C-F7C0-3C48-8088-F77F72344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BE4999-5290-234C-BAFC-E33A85A973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D305D-E3E3-CC46-A118-A6FF1A7B3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32FB8-CEF8-0E4D-AE32-C8CC549FC9AC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E63A8-6675-DE41-9676-1074C56B2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D7040-2824-E247-B502-B160779EF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107A-C8F5-A84D-A8D0-2B5AEAEF8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82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0C146-4070-EF48-89A5-39EA8B35C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E5CCA-F3AE-254C-81C3-136420679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97F92-A012-904B-9DC3-E8586E6A6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32FB8-CEF8-0E4D-AE32-C8CC549FC9AC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3AA62-BE10-534D-B05A-CC068C727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599FF-4575-A94A-90C0-E1194C39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107A-C8F5-A84D-A8D0-2B5AEAEF8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900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02FBD6-E1EA-F947-8397-F36506FD7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A0F0AE-63DD-9048-8917-B1A47B541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1BD39-D102-9142-B859-27A06D642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32FB8-CEF8-0E4D-AE32-C8CC549FC9AC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F91A8-D528-A147-9A7F-F50AAA3F6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5C277-FA12-474A-9143-82BB411D1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107A-C8F5-A84D-A8D0-2B5AEAEF8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4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580F2-A126-DF4D-8E2F-C003A30DB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F0545-D906-9243-B175-1F5D9E54C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024F8-1F8A-1242-80BC-1F4BE9948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32FB8-CEF8-0E4D-AE32-C8CC549FC9AC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A1B03-6915-C945-BC31-27A2C2617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14B67-3082-0147-926C-4F25444D2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107A-C8F5-A84D-A8D0-2B5AEAEF8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6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621F2-B51B-DF4A-977B-CC5C1F7D0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7DE01-416D-5D43-8029-FE3234398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409B8-59E9-BE4A-9445-430720F08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32FB8-CEF8-0E4D-AE32-C8CC549FC9AC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DB5CC-9117-444B-9361-17921F470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67666-82F3-3544-B7B8-C6C60AD6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107A-C8F5-A84D-A8D0-2B5AEAEF8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95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CB633-878B-EA46-8D92-D11B8ACE4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1E59E-F38C-8548-B4E4-833B86E5F2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F88780-746D-A347-8FCB-3C3389123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2EA4A-5741-2F4D-ABC9-1B03131E2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32FB8-CEF8-0E4D-AE32-C8CC549FC9AC}" type="datetimeFigureOut">
              <a:rPr lang="en-US" smtClean="0"/>
              <a:t>3/4/22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C5988-C35F-3A4D-AC47-55E09A95C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B0A64-4AB4-8240-AF29-0C701B24C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107A-C8F5-A84D-A8D0-2B5AEAEF8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37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B0F12-EF64-3A4F-BBFA-7F302F5CD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1EDD3-77CB-444B-A821-0F2695D18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5F7E2-3FFB-0B4F-BE03-212309AE9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CA70F7-35B5-9641-88E1-6159C845B9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AD4A1-4192-A44B-AE62-F825A0B62D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EE796-428F-214E-8987-D46D33AA4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32FB8-CEF8-0E4D-AE32-C8CC549FC9AC}" type="datetimeFigureOut">
              <a:rPr lang="en-US" smtClean="0"/>
              <a:t>3/4/22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5C8C77-F474-DA44-A10F-230302728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546438-218E-2843-9EC0-F1385858F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107A-C8F5-A84D-A8D0-2B5AEAEF8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6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8297A-C8A1-5048-A113-50C88C464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3B3B7B-73F5-0647-92E7-6D3B64E3B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32FB8-CEF8-0E4D-AE32-C8CC549FC9AC}" type="datetimeFigureOut">
              <a:rPr lang="en-US" smtClean="0"/>
              <a:t>3/4/22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11544-988B-F64C-8D2F-944B8E3EE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7FE5E-1255-EC41-A174-D484EF145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107A-C8F5-A84D-A8D0-2B5AEAEF8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49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06AD41-54B5-3141-8C62-A9448F5A1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32FB8-CEF8-0E4D-AE32-C8CC549FC9AC}" type="datetimeFigureOut">
              <a:rPr lang="en-US" smtClean="0"/>
              <a:t>3/4/22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DEF6F3-C2D1-D64B-9A60-DDD856464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E18E8-8207-7E44-826D-771FB50EC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107A-C8F5-A84D-A8D0-2B5AEAEF8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75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9DF3A-7174-624D-B48C-2032B29F4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09F76-89FC-2D4B-8677-233EF312D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1BCBC4-E788-F04F-A8B7-EA881E404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58296-FC54-AE41-B596-53A03CDFC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32FB8-CEF8-0E4D-AE32-C8CC549FC9AC}" type="datetimeFigureOut">
              <a:rPr lang="en-US" smtClean="0"/>
              <a:t>3/4/22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0EDE6-FDF3-B045-934A-65F5B09E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B0A64-CD0A-8E44-9789-75590CCAA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107A-C8F5-A84D-A8D0-2B5AEAEF8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5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2A45F-4E0C-D241-815A-8076193CD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5CA588-E3DD-E64E-BCB2-62A377BCAE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CC617-ADE6-6D45-83F0-24A9A43FF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A41EC-38B2-D645-AD78-78F07A5F5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32FB8-CEF8-0E4D-AE32-C8CC549FC9AC}" type="datetimeFigureOut">
              <a:rPr lang="en-US" smtClean="0"/>
              <a:t>3/4/22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7650D-C57E-C949-8A55-EBEFC3D4C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A0C64-9D3A-814D-BAFA-64F1A0D5E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107A-C8F5-A84D-A8D0-2B5AEAEF8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7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84506A-0661-4740-B485-2B64DA58A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72403-5D16-4948-8396-92C611FDA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B06D6-A87D-384F-9E37-7116DEC64E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32FB8-CEF8-0E4D-AE32-C8CC549FC9AC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FC3F8-6BCE-2B43-A54E-6C4309431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16BDF-929D-0640-B5DC-F09C3EAEC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6107A-C8F5-A84D-A8D0-2B5AEAEF8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8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737DA-906A-6D43-8E74-D29539ACB0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ECE220 LAB6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0C7510-3ECC-AE4D-AABD-FB66F1F1CD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48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CC194-4881-4645-B518-49D4B1B4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Worksheet</a:t>
            </a: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4B6A9CB2-8138-5549-8977-9AA25403D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244826" cy="45025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A075AD-938C-E843-B793-F5FBF5EED529}"/>
              </a:ext>
            </a:extLst>
          </p:cNvPr>
          <p:cNvSpPr txBox="1"/>
          <p:nvPr/>
        </p:nvSpPr>
        <p:spPr>
          <a:xfrm>
            <a:off x="2271252" y="4748981"/>
            <a:ext cx="2966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int * </a:t>
            </a:r>
            <a:r>
              <a:rPr lang="en-US" dirty="0" err="1">
                <a:solidFill>
                  <a:srgbClr val="FF0000"/>
                </a:solidFill>
              </a:rPr>
              <a:t>shallow_copy</a:t>
            </a:r>
            <a:r>
              <a:rPr lang="en-US" dirty="0">
                <a:solidFill>
                  <a:srgbClr val="FF0000"/>
                </a:solidFill>
              </a:rPr>
              <a:t> = original;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B09E8E-D39F-7D4C-B1C7-4006666B9868}"/>
              </a:ext>
            </a:extLst>
          </p:cNvPr>
          <p:cNvSpPr txBox="1"/>
          <p:nvPr/>
        </p:nvSpPr>
        <p:spPr>
          <a:xfrm>
            <a:off x="1740310" y="5692877"/>
            <a:ext cx="37584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int </a:t>
            </a:r>
            <a:r>
              <a:rPr lang="en-US" dirty="0" err="1">
                <a:solidFill>
                  <a:srgbClr val="FF0000"/>
                </a:solidFill>
              </a:rPr>
              <a:t>deepcopy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 err="1">
                <a:solidFill>
                  <a:srgbClr val="FF0000"/>
                </a:solidFill>
              </a:rPr>
              <a:t>num_elements</a:t>
            </a:r>
            <a:r>
              <a:rPr lang="en-US" dirty="0">
                <a:solidFill>
                  <a:srgbClr val="FF0000"/>
                </a:solidFill>
              </a:rPr>
              <a:t>];</a:t>
            </a:r>
          </a:p>
          <a:p>
            <a:r>
              <a:rPr lang="en-US" dirty="0">
                <a:solidFill>
                  <a:srgbClr val="FF0000"/>
                </a:solidFill>
              </a:rPr>
              <a:t>For(int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= 0 ;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&lt;  </a:t>
            </a:r>
            <a:r>
              <a:rPr lang="en-US" dirty="0" err="1">
                <a:solidFill>
                  <a:srgbClr val="FF0000"/>
                </a:solidFill>
              </a:rPr>
              <a:t>num_elements</a:t>
            </a:r>
            <a:r>
              <a:rPr lang="en-US" dirty="0">
                <a:solidFill>
                  <a:srgbClr val="FF0000"/>
                </a:solidFill>
              </a:rPr>
              <a:t>;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++){</a:t>
            </a:r>
          </a:p>
          <a:p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 err="1">
                <a:solidFill>
                  <a:srgbClr val="FF0000"/>
                </a:solidFill>
              </a:rPr>
              <a:t>deep_copy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] = original[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];</a:t>
            </a:r>
          </a:p>
          <a:p>
            <a:r>
              <a:rPr lang="en-US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0225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B0BF-F51E-1541-9C1E-E5CE3499A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6 Matrix Multiplication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24A70-EA57-A04E-B1A9-3062EBD35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1057"/>
          </a:xfrm>
        </p:spPr>
        <p:txBody>
          <a:bodyPr/>
          <a:lstStyle/>
          <a:p>
            <a:r>
              <a:rPr lang="en-US" dirty="0"/>
              <a:t>Represent an m x n matrix using 1-D array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E3352C2-083C-AE4B-A3D0-0F1A9AFC258B}"/>
                  </a:ext>
                </a:extLst>
              </p:cNvPr>
              <p:cNvSpPr txBox="1"/>
              <p:nvPr/>
            </p:nvSpPr>
            <p:spPr>
              <a:xfrm>
                <a:off x="1203512" y="2735988"/>
                <a:ext cx="3400226" cy="16278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E3352C2-083C-AE4B-A3D0-0F1A9AFC2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512" y="2735988"/>
                <a:ext cx="3400226" cy="1627818"/>
              </a:xfrm>
              <a:prstGeom prst="rect">
                <a:avLst/>
              </a:prstGeom>
              <a:blipFill>
                <a:blip r:embed="rId2"/>
                <a:stretch>
                  <a:fillRect l="-2974" t="-775" b="-108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8DCDDB8-E281-5E43-AB8C-CDA2C7BF08C0}"/>
              </a:ext>
            </a:extLst>
          </p:cNvPr>
          <p:cNvSpPr txBox="1"/>
          <p:nvPr/>
        </p:nvSpPr>
        <p:spPr>
          <a:xfrm>
            <a:off x="4948517" y="2551837"/>
            <a:ext cx="8378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 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0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61A766-8E4E-9E4E-A9AC-65694A58FD55}"/>
              </a:ext>
            </a:extLst>
          </p:cNvPr>
          <p:cNvSpPr txBox="1"/>
          <p:nvPr/>
        </p:nvSpPr>
        <p:spPr>
          <a:xfrm>
            <a:off x="1748118" y="2339938"/>
            <a:ext cx="2676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Col(j)    0              1            2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9F6AB5-7A02-6643-A0B9-6145E8C8C776}"/>
              </a:ext>
            </a:extLst>
          </p:cNvPr>
          <p:cNvSpPr txBox="1"/>
          <p:nvPr/>
        </p:nvSpPr>
        <p:spPr>
          <a:xfrm>
            <a:off x="838200" y="4553883"/>
            <a:ext cx="99790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 =                [0         1       3       3       4        7       6      7       4]</a:t>
            </a:r>
          </a:p>
          <a:p>
            <a:r>
              <a:rPr lang="en-US" sz="3200" dirty="0"/>
              <a:t>Array index   0         1       2       3       4        5       6      7       8</a:t>
            </a:r>
          </a:p>
          <a:p>
            <a:r>
              <a:rPr lang="en-US" sz="3200" dirty="0"/>
              <a:t>(</a:t>
            </a:r>
            <a:r>
              <a:rPr lang="en-US" sz="3200" dirty="0" err="1"/>
              <a:t>i</a:t>
            </a:r>
            <a:r>
              <a:rPr lang="en-US" sz="3200" dirty="0"/>
              <a:t>, j)               (0,0) (0,1) (0,2) (1,0) (1,1) (1,2) (2,0) (2,1) (2,2)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CC2504-E26E-964E-BDA6-0DF505008BEA}"/>
              </a:ext>
            </a:extLst>
          </p:cNvPr>
          <p:cNvSpPr txBox="1"/>
          <p:nvPr/>
        </p:nvSpPr>
        <p:spPr>
          <a:xfrm>
            <a:off x="8214852" y="2551837"/>
            <a:ext cx="9845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A[5] -&gt; 7</a:t>
            </a:r>
          </a:p>
          <a:p>
            <a:endParaRPr lang="en-US" dirty="0"/>
          </a:p>
          <a:p>
            <a:r>
              <a:rPr lang="en-US" dirty="0"/>
              <a:t>A[1][2] x</a:t>
            </a:r>
          </a:p>
        </p:txBody>
      </p:sp>
    </p:spTree>
    <p:extLst>
      <p:ext uri="{BB962C8B-B14F-4D97-AF65-F5344CB8AC3E}">
        <p14:creationId xmlns:p14="http://schemas.microsoft.com/office/powerpoint/2010/main" val="1291919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EE2C0-5C49-6A47-BFDA-200E718CB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6141"/>
            <a:ext cx="10515600" cy="5450822"/>
          </a:xfrm>
        </p:spPr>
        <p:txBody>
          <a:bodyPr/>
          <a:lstStyle/>
          <a:p>
            <a:r>
              <a:rPr lang="en-US" dirty="0"/>
              <a:t>Linear(</a:t>
            </a:r>
            <a:r>
              <a:rPr lang="en-US" dirty="0" err="1"/>
              <a:t>i</a:t>
            </a:r>
            <a:r>
              <a:rPr lang="en-US" dirty="0"/>
              <a:t>, j) = </a:t>
            </a:r>
            <a:r>
              <a:rPr lang="en-US" dirty="0" err="1"/>
              <a:t>i</a:t>
            </a:r>
            <a:r>
              <a:rPr lang="en-US" dirty="0"/>
              <a:t> x n + j , n: # of columns</a:t>
            </a:r>
          </a:p>
          <a:p>
            <a:pPr lvl="1"/>
            <a:r>
              <a:rPr lang="en-US" dirty="0"/>
              <a:t>Linear(1, 2) = 1 x 3 + 2</a:t>
            </a:r>
          </a:p>
          <a:p>
            <a:pPr lvl="1"/>
            <a:r>
              <a:rPr lang="en-US" dirty="0"/>
              <a:t>Linear(2, 1) = 2 x 3 + 1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49DC8F-9C6E-8D47-8BB2-D5609BCCE65D}"/>
                  </a:ext>
                </a:extLst>
              </p:cNvPr>
              <p:cNvSpPr txBox="1"/>
              <p:nvPr/>
            </p:nvSpPr>
            <p:spPr>
              <a:xfrm>
                <a:off x="1203512" y="2735988"/>
                <a:ext cx="3400226" cy="16278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49DC8F-9C6E-8D47-8BB2-D5609BCCE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512" y="2735988"/>
                <a:ext cx="3400226" cy="1627818"/>
              </a:xfrm>
              <a:prstGeom prst="rect">
                <a:avLst/>
              </a:prstGeom>
              <a:blipFill>
                <a:blip r:embed="rId2"/>
                <a:stretch>
                  <a:fillRect l="-2974" t="-775" b="-108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162D5D7-E646-E646-AC3B-D6AA143B31A0}"/>
              </a:ext>
            </a:extLst>
          </p:cNvPr>
          <p:cNvSpPr txBox="1"/>
          <p:nvPr/>
        </p:nvSpPr>
        <p:spPr>
          <a:xfrm>
            <a:off x="4948517" y="2551837"/>
            <a:ext cx="8378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 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0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240574-8D26-7648-BB0C-F5E43CCF953C}"/>
              </a:ext>
            </a:extLst>
          </p:cNvPr>
          <p:cNvSpPr txBox="1"/>
          <p:nvPr/>
        </p:nvSpPr>
        <p:spPr>
          <a:xfrm>
            <a:off x="1748118" y="2339938"/>
            <a:ext cx="2676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Col(j)    0              1            2 </a:t>
            </a:r>
          </a:p>
        </p:txBody>
      </p:sp>
    </p:spTree>
    <p:extLst>
      <p:ext uri="{BB962C8B-B14F-4D97-AF65-F5344CB8AC3E}">
        <p14:creationId xmlns:p14="http://schemas.microsoft.com/office/powerpoint/2010/main" val="2844370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5E24-6B12-F246-BCDF-8AEF473D3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2B868D-1C43-6B48-B5DA-4F18608C2C76}"/>
                  </a:ext>
                </a:extLst>
              </p:cNvPr>
              <p:cNvSpPr txBox="1"/>
              <p:nvPr/>
            </p:nvSpPr>
            <p:spPr>
              <a:xfrm>
                <a:off x="838200" y="2124635"/>
                <a:ext cx="9244582" cy="1138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4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4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4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4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4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sz="4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4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4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44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4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44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4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  <m:e>
                              <m:r>
                                <a:rPr lang="en-US" sz="4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−8</m:t>
                              </m:r>
                            </m:e>
                          </m:mr>
                          <m:mr>
                            <m:e/>
                            <m:e/>
                            <m:e/>
                          </m:mr>
                        </m:m>
                      </m:e>
                    </m:d>
                  </m:oMath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2B868D-1C43-6B48-B5DA-4F18608C2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24635"/>
                <a:ext cx="9244582" cy="1138453"/>
              </a:xfrm>
              <a:prstGeom prst="rect">
                <a:avLst/>
              </a:prstGeom>
              <a:blipFill>
                <a:blip r:embed="rId2"/>
                <a:stretch>
                  <a:fillRect t="-111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34021D-B711-DE43-8834-8F72F1F51F04}"/>
              </a:ext>
            </a:extLst>
          </p:cNvPr>
          <p:cNvCxnSpPr/>
          <p:nvPr/>
        </p:nvCxnSpPr>
        <p:spPr>
          <a:xfrm>
            <a:off x="1102659" y="2649071"/>
            <a:ext cx="157330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443632-9508-424A-8310-FA06B876C727}"/>
                  </a:ext>
                </a:extLst>
              </p:cNvPr>
              <p:cNvSpPr txBox="1"/>
              <p:nvPr/>
            </p:nvSpPr>
            <p:spPr>
              <a:xfrm>
                <a:off x="1353103" y="4891178"/>
                <a:ext cx="7963425" cy="17437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𝑘𝑗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443632-9508-424A-8310-FA06B876C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103" y="4891178"/>
                <a:ext cx="7963425" cy="1743747"/>
              </a:xfrm>
              <a:prstGeom prst="rect">
                <a:avLst/>
              </a:prstGeom>
              <a:blipFill>
                <a:blip r:embed="rId3"/>
                <a:stretch>
                  <a:fillRect t="-112230" b="-171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FCD0690-74EC-A047-8DD3-A541969092E0}"/>
                  </a:ext>
                </a:extLst>
              </p:cNvPr>
              <p:cNvSpPr/>
              <p:nvPr/>
            </p:nvSpPr>
            <p:spPr>
              <a:xfrm>
                <a:off x="1569096" y="3631722"/>
                <a:ext cx="445622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×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×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×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FCD0690-74EC-A047-8DD3-A541969092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096" y="3631722"/>
                <a:ext cx="4456220" cy="646331"/>
              </a:xfrm>
              <a:prstGeom prst="rect">
                <a:avLst/>
              </a:prstGeom>
              <a:blipFill>
                <a:blip r:embed="rId4"/>
                <a:stretch>
                  <a:fillRect l="-1420" b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7FF6872-7473-2A4F-88CE-BEC9DBEDB710}"/>
              </a:ext>
            </a:extLst>
          </p:cNvPr>
          <p:cNvSpPr txBox="1"/>
          <p:nvPr/>
        </p:nvSpPr>
        <p:spPr>
          <a:xfrm>
            <a:off x="2675965" y="3263088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x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ABBCA0-4863-4045-838F-1A126E28235A}"/>
              </a:ext>
            </a:extLst>
          </p:cNvPr>
          <p:cNvSpPr txBox="1"/>
          <p:nvPr/>
        </p:nvSpPr>
        <p:spPr>
          <a:xfrm>
            <a:off x="6096000" y="3225581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x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1663E0-47B9-2441-A9A0-A98EB78A2B5B}"/>
              </a:ext>
            </a:extLst>
          </p:cNvPr>
          <p:cNvSpPr txBox="1"/>
          <p:nvPr/>
        </p:nvSpPr>
        <p:spPr>
          <a:xfrm>
            <a:off x="9770837" y="3244335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x 3</a:t>
            </a:r>
          </a:p>
        </p:txBody>
      </p:sp>
    </p:spTree>
    <p:extLst>
      <p:ext uri="{BB962C8B-B14F-4D97-AF65-F5344CB8AC3E}">
        <p14:creationId xmlns:p14="http://schemas.microsoft.com/office/powerpoint/2010/main" val="2507298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DE274-2F4A-E64D-B18A-7B89CE91A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6B97838-3F04-C24E-84A1-12B5A5E6CBD5}"/>
                  </a:ext>
                </a:extLst>
              </p:cNvPr>
              <p:cNvSpPr txBox="1"/>
              <p:nvPr/>
            </p:nvSpPr>
            <p:spPr>
              <a:xfrm>
                <a:off x="1472381" y="1414562"/>
                <a:ext cx="7237879" cy="50783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×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3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×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sz="3600" dirty="0"/>
              </a:p>
              <a:p>
                <a:r>
                  <a:rPr lang="en-US" sz="3600" dirty="0"/>
                  <a:t>Initialize C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×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sz="3600" dirty="0"/>
              </a:p>
              <a:p>
                <a:r>
                  <a:rPr lang="en-US" sz="3600" dirty="0"/>
                  <a:t>for i=0 </a:t>
                </a:r>
                <a:r>
                  <a:rPr lang="en-US" sz="3600" dirty="0">
                    <a:sym typeface="Wingdings" pitchFamily="2" charset="2"/>
                  </a:rPr>
                  <a:t> M – 1</a:t>
                </a:r>
              </a:p>
              <a:p>
                <a:r>
                  <a:rPr lang="en-US" sz="3600" dirty="0">
                    <a:sym typeface="Wingdings" pitchFamily="2" charset="2"/>
                  </a:rPr>
                  <a:t>    for j=0  N – 1</a:t>
                </a:r>
              </a:p>
              <a:p>
                <a:r>
                  <a:rPr lang="en-US" sz="3600" dirty="0">
                    <a:sym typeface="Wingdings" pitchFamily="2" charset="2"/>
                  </a:rPr>
                  <a:t>        </a:t>
                </a:r>
                <a:r>
                  <a:rPr lang="en-US" sz="3600" dirty="0" err="1">
                    <a:sym typeface="Wingdings" pitchFamily="2" charset="2"/>
                  </a:rPr>
                  <a:t>loc_c</a:t>
                </a:r>
                <a:r>
                  <a:rPr lang="en-US" sz="3600" dirty="0">
                    <a:sym typeface="Wingdings" pitchFamily="2" charset="2"/>
                  </a:rPr>
                  <a:t> = </a:t>
                </a:r>
              </a:p>
              <a:p>
                <a:r>
                  <a:rPr lang="en-US" sz="3600" dirty="0">
                    <a:sym typeface="Wingdings" pitchFamily="2" charset="2"/>
                  </a:rPr>
                  <a:t>        for k=0L -1</a:t>
                </a:r>
              </a:p>
              <a:p>
                <a:r>
                  <a:rPr lang="en-US" sz="3600" dirty="0">
                    <a:sym typeface="Wingdings" pitchFamily="2" charset="2"/>
                  </a:rPr>
                  <a:t>            </a:t>
                </a:r>
                <a:r>
                  <a:rPr lang="en-US" sz="3600" dirty="0" err="1">
                    <a:sym typeface="Wingdings" pitchFamily="2" charset="2"/>
                  </a:rPr>
                  <a:t>loc_a</a:t>
                </a:r>
                <a:r>
                  <a:rPr lang="en-US" sz="3600" dirty="0">
                    <a:sym typeface="Wingdings" pitchFamily="2" charset="2"/>
                  </a:rPr>
                  <a:t> = </a:t>
                </a:r>
              </a:p>
              <a:p>
                <a:r>
                  <a:rPr lang="en-US" sz="3600" dirty="0">
                    <a:sym typeface="Wingdings" pitchFamily="2" charset="2"/>
                  </a:rPr>
                  <a:t>            </a:t>
                </a:r>
                <a:r>
                  <a:rPr lang="en-US" sz="3600" dirty="0" err="1">
                    <a:sym typeface="Wingdings" pitchFamily="2" charset="2"/>
                  </a:rPr>
                  <a:t>loc_b</a:t>
                </a:r>
                <a:r>
                  <a:rPr lang="en-US" sz="3600" dirty="0">
                    <a:sym typeface="Wingdings" pitchFamily="2" charset="2"/>
                  </a:rPr>
                  <a:t> =</a:t>
                </a:r>
              </a:p>
              <a:p>
                <a:r>
                  <a:rPr lang="en-US" sz="3600" dirty="0">
                    <a:sym typeface="Wingdings" pitchFamily="2" charset="2"/>
                  </a:rPr>
                  <a:t>            C[</a:t>
                </a:r>
                <a:r>
                  <a:rPr lang="en-US" sz="3600" dirty="0" err="1">
                    <a:sym typeface="Wingdings" pitchFamily="2" charset="2"/>
                  </a:rPr>
                  <a:t>loc_c</a:t>
                </a:r>
                <a:r>
                  <a:rPr lang="en-US" sz="3600" dirty="0">
                    <a:sym typeface="Wingdings" pitchFamily="2" charset="2"/>
                  </a:rPr>
                  <a:t>] += A[</a:t>
                </a:r>
                <a:r>
                  <a:rPr lang="en-US" sz="3600" dirty="0" err="1">
                    <a:sym typeface="Wingdings" pitchFamily="2" charset="2"/>
                  </a:rPr>
                  <a:t>loc_a</a:t>
                </a:r>
                <a:r>
                  <a:rPr lang="en-US" sz="3600" dirty="0">
                    <a:sym typeface="Wingdings" pitchFamily="2" charset="2"/>
                  </a:rPr>
                  <a:t>] * B[</a:t>
                </a:r>
                <a:r>
                  <a:rPr lang="en-US" sz="3600" dirty="0" err="1">
                    <a:sym typeface="Wingdings" pitchFamily="2" charset="2"/>
                  </a:rPr>
                  <a:t>loc_b</a:t>
                </a:r>
                <a:r>
                  <a:rPr lang="en-US" sz="3600" dirty="0">
                    <a:sym typeface="Wingdings" pitchFamily="2" charset="2"/>
                  </a:rPr>
                  <a:t>] </a:t>
                </a:r>
                <a:endParaRPr lang="en-U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6B97838-3F04-C24E-84A1-12B5A5E6C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381" y="1414562"/>
                <a:ext cx="7237879" cy="5078313"/>
              </a:xfrm>
              <a:prstGeom prst="rect">
                <a:avLst/>
              </a:prstGeom>
              <a:blipFill>
                <a:blip r:embed="rId2"/>
                <a:stretch>
                  <a:fillRect l="-2632" t="-1746" r="-1754" b="-3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4909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D8D2C-6962-3240-AD96-CCBF56A72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MP6 Game of Life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5E49B-54DB-2344-9977-B8C15B52F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54968"/>
          </a:xfrm>
        </p:spPr>
        <p:txBody>
          <a:bodyPr/>
          <a:lstStyle/>
          <a:p>
            <a:r>
              <a:rPr lang="en-US" dirty="0"/>
              <a:t>N x M grid, each cell is live/dead </a:t>
            </a:r>
          </a:p>
          <a:p>
            <a:r>
              <a:rPr lang="en-US" dirty="0"/>
              <a:t>Update rule</a:t>
            </a:r>
          </a:p>
          <a:p>
            <a:pPr lvl="1"/>
            <a:r>
              <a:rPr lang="en-US" dirty="0"/>
              <a:t>Live cell with &lt; 2 live neighbors  </a:t>
            </a:r>
            <a:r>
              <a:rPr lang="en-US" dirty="0">
                <a:sym typeface="Wingdings" pitchFamily="2" charset="2"/>
              </a:rPr>
              <a:t> dead</a:t>
            </a:r>
          </a:p>
          <a:p>
            <a:pPr lvl="1"/>
            <a:r>
              <a:rPr lang="en-US" dirty="0">
                <a:sym typeface="Wingdings" pitchFamily="2" charset="2"/>
              </a:rPr>
              <a:t>Live cell with 2 or 3 live neighbors  live</a:t>
            </a:r>
          </a:p>
          <a:p>
            <a:pPr lvl="1"/>
            <a:r>
              <a:rPr lang="en-US" dirty="0">
                <a:sym typeface="Wingdings" pitchFamily="2" charset="2"/>
              </a:rPr>
              <a:t>Live cell with &gt; 3 live neighbors  dead</a:t>
            </a:r>
          </a:p>
          <a:p>
            <a:pPr lvl="1"/>
            <a:r>
              <a:rPr lang="en-US" dirty="0">
                <a:sym typeface="Wingdings" pitchFamily="2" charset="2"/>
              </a:rPr>
              <a:t>Dead cell with 3 live neighbors  live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E7D1FAB-40A6-674F-B0DF-C6B88085B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487991"/>
              </p:ext>
            </p:extLst>
          </p:nvPr>
        </p:nvGraphicFramePr>
        <p:xfrm>
          <a:off x="7867290" y="681037"/>
          <a:ext cx="3741945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8389">
                  <a:extLst>
                    <a:ext uri="{9D8B030D-6E8A-4147-A177-3AD203B41FA5}">
                      <a16:colId xmlns:a16="http://schemas.microsoft.com/office/drawing/2014/main" val="1149947868"/>
                    </a:ext>
                  </a:extLst>
                </a:gridCol>
                <a:gridCol w="748389">
                  <a:extLst>
                    <a:ext uri="{9D8B030D-6E8A-4147-A177-3AD203B41FA5}">
                      <a16:colId xmlns:a16="http://schemas.microsoft.com/office/drawing/2014/main" val="601075785"/>
                    </a:ext>
                  </a:extLst>
                </a:gridCol>
                <a:gridCol w="748389">
                  <a:extLst>
                    <a:ext uri="{9D8B030D-6E8A-4147-A177-3AD203B41FA5}">
                      <a16:colId xmlns:a16="http://schemas.microsoft.com/office/drawing/2014/main" val="1218028442"/>
                    </a:ext>
                  </a:extLst>
                </a:gridCol>
                <a:gridCol w="748389">
                  <a:extLst>
                    <a:ext uri="{9D8B030D-6E8A-4147-A177-3AD203B41FA5}">
                      <a16:colId xmlns:a16="http://schemas.microsoft.com/office/drawing/2014/main" val="1752752544"/>
                    </a:ext>
                  </a:extLst>
                </a:gridCol>
                <a:gridCol w="748389">
                  <a:extLst>
                    <a:ext uri="{9D8B030D-6E8A-4147-A177-3AD203B41FA5}">
                      <a16:colId xmlns:a16="http://schemas.microsoft.com/office/drawing/2014/main" val="1748716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3325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535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5079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009249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910588E-0B40-2649-90AF-1B563ECEF83A}"/>
                  </a:ext>
                </a:extLst>
              </p:cNvPr>
              <p:cNvSpPr txBox="1"/>
              <p:nvPr/>
            </p:nvSpPr>
            <p:spPr>
              <a:xfrm>
                <a:off x="582765" y="4615530"/>
                <a:ext cx="2886046" cy="19533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910588E-0B40-2649-90AF-1B563ECEF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65" y="4615530"/>
                <a:ext cx="2886046" cy="1953355"/>
              </a:xfrm>
              <a:prstGeom prst="rect">
                <a:avLst/>
              </a:prstGeom>
              <a:blipFill>
                <a:blip r:embed="rId2"/>
                <a:stretch>
                  <a:fillRect t="-645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825D10-DA7E-4041-B46F-92D73FBCA533}"/>
                  </a:ext>
                </a:extLst>
              </p:cNvPr>
              <p:cNvSpPr txBox="1"/>
              <p:nvPr/>
            </p:nvSpPr>
            <p:spPr>
              <a:xfrm>
                <a:off x="4307982" y="4586066"/>
                <a:ext cx="2886046" cy="19533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825D10-DA7E-4041-B46F-92D73FBCA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982" y="4586066"/>
                <a:ext cx="2886046" cy="1953355"/>
              </a:xfrm>
              <a:prstGeom prst="rect">
                <a:avLst/>
              </a:prstGeom>
              <a:blipFill>
                <a:blip r:embed="rId3"/>
                <a:stretch>
                  <a:fillRect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95D5DE-1F38-2A4B-BCA1-6BB52A41DFEC}"/>
                  </a:ext>
                </a:extLst>
              </p:cNvPr>
              <p:cNvSpPr txBox="1"/>
              <p:nvPr/>
            </p:nvSpPr>
            <p:spPr>
              <a:xfrm>
                <a:off x="8632692" y="4586066"/>
                <a:ext cx="3559308" cy="2012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95D5DE-1F38-2A4B-BCA1-6BB52A41D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2692" y="4586066"/>
                <a:ext cx="3559308" cy="2012282"/>
              </a:xfrm>
              <a:prstGeom prst="rect">
                <a:avLst/>
              </a:prstGeom>
              <a:blipFill>
                <a:blip r:embed="rId4"/>
                <a:stretch>
                  <a:fillRect t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71372F-802F-FA48-A760-F725AF234BC9}"/>
              </a:ext>
            </a:extLst>
          </p:cNvPr>
          <p:cNvCxnSpPr>
            <a:stCxn id="6" idx="3"/>
          </p:cNvCxnSpPr>
          <p:nvPr/>
        </p:nvCxnSpPr>
        <p:spPr>
          <a:xfrm flipV="1">
            <a:off x="3468811" y="5592207"/>
            <a:ext cx="689121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9B1CA7-BAF9-3D42-8FB6-F3F624D3661D}"/>
              </a:ext>
            </a:extLst>
          </p:cNvPr>
          <p:cNvCxnSpPr/>
          <p:nvPr/>
        </p:nvCxnSpPr>
        <p:spPr>
          <a:xfrm flipV="1">
            <a:off x="8017340" y="5592207"/>
            <a:ext cx="689121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686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78939-CFCE-9645-9D66-04CCCA69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pic>
        <p:nvPicPr>
          <p:cNvPr id="11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910DCA3-4C91-1B48-B944-E00DCF43E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4241800"/>
            <a:ext cx="11074400" cy="2616200"/>
          </a:xfrm>
          <a:prstGeom prst="rect">
            <a:avLst/>
          </a:prstGeom>
        </p:spPr>
      </p:pic>
      <p:pic>
        <p:nvPicPr>
          <p:cNvPr id="13" name="Picture 1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D22783C-05AE-9D44-A62F-F4F037905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00" y="1492623"/>
            <a:ext cx="110363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66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FBFE-91CE-0443-9BAB-E986F8061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F27A2-C84D-DF44-AEDC-15EDD29F3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FC01C9F-510A-844F-9770-7012FC474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20" y="1933202"/>
            <a:ext cx="117475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984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F4191-3990-774F-B5A9-77BD1EB57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Worksheet</a:t>
            </a: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F3BAE89F-7237-8943-BC87-A096F4406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45" y="2136963"/>
            <a:ext cx="12025110" cy="16685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9FBCC0-5E1A-EB43-8981-B73B267BD3DB}"/>
              </a:ext>
            </a:extLst>
          </p:cNvPr>
          <p:cNvSpPr txBox="1"/>
          <p:nvPr/>
        </p:nvSpPr>
        <p:spPr>
          <a:xfrm>
            <a:off x="838200" y="4251794"/>
            <a:ext cx="2827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game_board</a:t>
            </a:r>
            <a:r>
              <a:rPr lang="en-US" sz="3600" dirty="0"/>
              <a:t>[]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0C9FF2-9573-AF41-BC1D-ED79E0670B62}"/>
              </a:ext>
            </a:extLst>
          </p:cNvPr>
          <p:cNvSpPr txBox="1"/>
          <p:nvPr/>
        </p:nvSpPr>
        <p:spPr>
          <a:xfrm>
            <a:off x="592394" y="5344400"/>
            <a:ext cx="2827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game_board</a:t>
            </a:r>
            <a:r>
              <a:rPr lang="en-US" sz="3600" dirty="0"/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3549590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21379</TotalTime>
  <Words>367</Words>
  <Application>Microsoft Macintosh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ECE220 LAB6</vt:lpstr>
      <vt:lpstr>Lab 6 Matrix Multiplication</vt:lpstr>
      <vt:lpstr>PowerPoint Presentation</vt:lpstr>
      <vt:lpstr>Matrix multiplication</vt:lpstr>
      <vt:lpstr>Matrix multiplication</vt:lpstr>
      <vt:lpstr>MP6 Game of Life</vt:lpstr>
      <vt:lpstr>Functions</vt:lpstr>
      <vt:lpstr>Functions</vt:lpstr>
      <vt:lpstr>Worksheet</vt:lpstr>
      <vt:lpstr>Worksheet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ECE220 LAB6</dc:title>
  <dc:creator>Liu, Iou-Jen</dc:creator>
  <cp:lastModifiedBy>Liu, Iou-Jen</cp:lastModifiedBy>
  <cp:revision>11</cp:revision>
  <dcterms:created xsi:type="dcterms:W3CDTF">2020-10-09T03:25:12Z</dcterms:created>
  <dcterms:modified xsi:type="dcterms:W3CDTF">2022-03-04T23:40:30Z</dcterms:modified>
</cp:coreProperties>
</file>