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89" r:id="rId5"/>
    <p:sldId id="258" r:id="rId6"/>
    <p:sldId id="259" r:id="rId7"/>
    <p:sldId id="260" r:id="rId8"/>
    <p:sldId id="261" r:id="rId9"/>
    <p:sldId id="264" r:id="rId10"/>
    <p:sldId id="265" r:id="rId11"/>
    <p:sldId id="290" r:id="rId12"/>
    <p:sldId id="262" r:id="rId13"/>
    <p:sldId id="266" r:id="rId14"/>
    <p:sldId id="267" r:id="rId15"/>
    <p:sldId id="268" r:id="rId16"/>
    <p:sldId id="275" r:id="rId17"/>
    <p:sldId id="269" r:id="rId18"/>
    <p:sldId id="271" r:id="rId19"/>
    <p:sldId id="272" r:id="rId20"/>
    <p:sldId id="273" r:id="rId21"/>
    <p:sldId id="286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84" r:id="rId31"/>
    <p:sldId id="292" r:id="rId32"/>
    <p:sldId id="295" r:id="rId33"/>
    <p:sldId id="293" r:id="rId34"/>
    <p:sldId id="294" r:id="rId35"/>
    <p:sldId id="287" r:id="rId36"/>
    <p:sldId id="28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72D"/>
    <a:srgbClr val="0A72DA"/>
    <a:srgbClr val="281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DB09B-51C8-4002-BC85-FF75D0B3076B}" v="122" dt="2020-04-03T03:43:34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67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1144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7AEE-8452-4A46-9AD0-3C606BD2D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58047-E8DC-4AD2-B57B-72A3B3CB2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7D81E-C353-4CA9-A140-48BDD895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C37A-1F5F-4FC4-BA4A-FFB2DE1B1C51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92767-2A21-477B-845B-E2B65419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AFA71-5904-4050-B177-30956287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421E-34FE-4916-945D-D579A1E9C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9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8081-382B-4538-BB26-1ACD58ED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3BC4F-0B54-483C-835F-0F13D348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4BF4-430A-4F62-B4D1-F0A8D408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C37A-1F5F-4FC4-BA4A-FFB2DE1B1C51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B6A-27F4-44CF-8164-100CF3CA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AAC5E-D3F0-4A1C-9A60-4663B011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421E-34FE-4916-945D-D579A1E9C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9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87998D-C909-45C4-AA99-865B222D0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4F7D1-7331-40F0-B0A9-CC70BFC4B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E75A3-2834-4D59-A1BF-31678369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C37A-1F5F-4FC4-BA4A-FFB2DE1B1C51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39D7D-889B-4147-8BD6-20026A10E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83B64-4086-4799-9915-7418C605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421E-34FE-4916-945D-D579A1E9C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1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94F6-C42D-4AF5-BE2F-7D9B8F7D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A916-B40A-4964-A559-856952226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08DAE-C141-4ED1-9018-A06B8076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C37A-1F5F-4FC4-BA4A-FFB2DE1B1C51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3DF98-2E63-40E3-B6C1-6617490F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D4250-0760-484F-8054-D8CA97D9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421E-34FE-4916-945D-D579A1E9C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2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D712-AEA1-4B56-864E-77167641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A3EE3-1F9A-4BEC-B425-5F38A8AE0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2DAD3-9BFB-4835-B731-7C336402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C37A-1F5F-4FC4-BA4A-FFB2DE1B1C51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CF620-9D93-4110-BB76-677C01AE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BE0D4-11D8-4840-9A1F-0BEEF961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421E-34FE-4916-945D-D579A1E9C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8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A77C-626C-4B3D-BCD7-30208F37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FD05-DE2F-41BB-BBC2-441A43833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9CD03-BE3E-4794-8755-9D8408ED1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AF331-85D4-4FD2-977A-F4E54AFC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C37A-1F5F-4FC4-BA4A-FFB2DE1B1C51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86140-2D1E-49FC-98DF-D4E905C3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BB960-176D-4227-927E-C657A169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421E-34FE-4916-945D-D579A1E9C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07F7-9BAA-44A0-9960-55EFBDE9A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C89A7-AD19-400A-8AB9-8F6B08256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1B0C4-8CB8-4B72-890C-F7558E2DB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1C772-B903-48A5-9957-F9DC3120C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0E878-F792-46F1-A41A-2FACEE8F4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53178E-3666-450C-BD27-546C4A9F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C37A-1F5F-4FC4-BA4A-FFB2DE1B1C51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DAAC6-1376-45A8-8731-0C356970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58E7D8-5696-4E6C-A2D8-EB4DB3B7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421E-34FE-4916-945D-D579A1E9C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2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760E-CFF9-470F-B042-3896FA95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952C6-E2B7-40B4-BD87-42E6C7CD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C37A-1F5F-4FC4-BA4A-FFB2DE1B1C51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1C0F1-E4DD-4CE2-8298-18C80E09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F14C8-7B4D-4A0D-ACD8-605C879D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421E-34FE-4916-945D-D579A1E9C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3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B294FD-2EFB-4912-B002-A3C8807A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C37A-1F5F-4FC4-BA4A-FFB2DE1B1C51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455C1-F815-4686-BADF-CC0CFD1D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ADFBD-96D1-40D0-B1C0-FA6EE5A1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421E-34FE-4916-945D-D579A1E9C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6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3990-68B5-4725-8537-24FD94A4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2042E-4974-485E-B9A1-F2F2E142F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B8FD7-CB99-4E15-8437-9BBA7E1B1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BA72F-E98C-4E4C-900B-8C7E4AC1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C37A-1F5F-4FC4-BA4A-FFB2DE1B1C51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BED94-43C6-4040-BCD9-95C784E8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71997-0D0E-492E-81CF-FC57E296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421E-34FE-4916-945D-D579A1E9C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1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A2F7-3680-4688-8ACE-731DAAE1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89825-9404-4186-BF3E-59FF34AEC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2BD41-A7BB-4872-9772-E566CB922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22A3F-06D8-406B-A7CB-4DFD0712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C37A-1F5F-4FC4-BA4A-FFB2DE1B1C51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5EBC6-442C-4753-888E-AE662218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0DCE9-72AB-4874-ACDD-4724A218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421E-34FE-4916-945D-D579A1E9C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5F467-5574-4810-A626-24ECE0D2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1FDBD-A54A-4F6E-A4CE-98FC946E7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A9E1-B0CE-4081-B9D7-C16B11E61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4C37A-1F5F-4FC4-BA4A-FFB2DE1B1C51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0C3D3-445E-425A-BE57-F3CF60356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CD55E-7EA1-40AF-97C5-AA6B77231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9421E-34FE-4916-945D-D579A1E9C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3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3324-3752-4D0C-9166-377A0B58C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C2284-A73E-4E7F-A051-62D8C5ECF9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Maze</a:t>
            </a:r>
          </a:p>
        </p:txBody>
      </p:sp>
    </p:spTree>
    <p:extLst>
      <p:ext uri="{BB962C8B-B14F-4D97-AF65-F5344CB8AC3E}">
        <p14:creationId xmlns:p14="http://schemas.microsoft.com/office/powerpoint/2010/main" val="283573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2363555-FCEC-40B4-A927-10AD31ADC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322820"/>
              </p:ext>
            </p:extLst>
          </p:nvPr>
        </p:nvGraphicFramePr>
        <p:xfrm>
          <a:off x="345243" y="1287834"/>
          <a:ext cx="3596445" cy="3586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289">
                  <a:extLst>
                    <a:ext uri="{9D8B030D-6E8A-4147-A177-3AD203B41FA5}">
                      <a16:colId xmlns:a16="http://schemas.microsoft.com/office/drawing/2014/main" val="4105801388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22296017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381123596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2816351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4105649719"/>
                    </a:ext>
                  </a:extLst>
                </a:gridCol>
              </a:tblGrid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57473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79054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4438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A72DA"/>
                          </a:solidFill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40316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776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2C6D0F-1634-4A22-B632-0F89F1A4BA78}"/>
              </a:ext>
            </a:extLst>
          </p:cNvPr>
          <p:cNvSpPr txBox="1"/>
          <p:nvPr/>
        </p:nvSpPr>
        <p:spPr>
          <a:xfrm>
            <a:off x="4114261" y="233903"/>
            <a:ext cx="792775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Maze Solve (Maze, col, row)</a:t>
            </a:r>
          </a:p>
          <a:p>
            <a:r>
              <a:rPr lang="en-US" sz="2800" dirty="0"/>
              <a:t>    if  Maze[c, r] invalid</a:t>
            </a:r>
          </a:p>
          <a:p>
            <a:r>
              <a:rPr lang="en-US" sz="2800" dirty="0"/>
              <a:t>                return 0</a:t>
            </a:r>
          </a:p>
          <a:p>
            <a:r>
              <a:rPr lang="en-US" sz="2800" dirty="0"/>
              <a:t>    if Maze[c, r] is END</a:t>
            </a:r>
          </a:p>
          <a:p>
            <a:r>
              <a:rPr lang="en-US" sz="2800" dirty="0"/>
              <a:t>                return 1</a:t>
            </a:r>
          </a:p>
          <a:p>
            <a:r>
              <a:rPr lang="en-US" sz="2800" dirty="0"/>
              <a:t>    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PATH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if (Maze Solve(Maze, left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right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top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down of (c, r)) = = 1) return 1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VISITED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return 0</a:t>
            </a:r>
            <a:endParaRPr lang="en-US" sz="28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240A2F-C927-4DBD-BA9C-3CCDAB75E97E}"/>
              </a:ext>
            </a:extLst>
          </p:cNvPr>
          <p:cNvSpPr/>
          <p:nvPr/>
        </p:nvSpPr>
        <p:spPr>
          <a:xfrm>
            <a:off x="3230880" y="3429000"/>
            <a:ext cx="710808" cy="72644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26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2363555-FCEC-40B4-A927-10AD31ADC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830255"/>
              </p:ext>
            </p:extLst>
          </p:nvPr>
        </p:nvGraphicFramePr>
        <p:xfrm>
          <a:off x="345243" y="1287834"/>
          <a:ext cx="3596445" cy="3586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289">
                  <a:extLst>
                    <a:ext uri="{9D8B030D-6E8A-4147-A177-3AD203B41FA5}">
                      <a16:colId xmlns:a16="http://schemas.microsoft.com/office/drawing/2014/main" val="4105801388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22296017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381123596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2816351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4105649719"/>
                    </a:ext>
                  </a:extLst>
                </a:gridCol>
              </a:tblGrid>
              <a:tr h="717201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57473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79054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4438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40316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A72DA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776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2C6D0F-1634-4A22-B632-0F89F1A4BA78}"/>
              </a:ext>
            </a:extLst>
          </p:cNvPr>
          <p:cNvSpPr txBox="1"/>
          <p:nvPr/>
        </p:nvSpPr>
        <p:spPr>
          <a:xfrm>
            <a:off x="4128116" y="435578"/>
            <a:ext cx="792775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Maze Solve (Maze, col, row)</a:t>
            </a:r>
          </a:p>
          <a:p>
            <a:r>
              <a:rPr lang="en-US" sz="2800" dirty="0"/>
              <a:t>    if  Maze[c, r] invalid</a:t>
            </a:r>
          </a:p>
          <a:p>
            <a:r>
              <a:rPr lang="en-US" sz="2800" dirty="0"/>
              <a:t>                return 0</a:t>
            </a:r>
          </a:p>
          <a:p>
            <a:r>
              <a:rPr lang="en-US" sz="2800" dirty="0"/>
              <a:t>    if Maze[c, r] is END</a:t>
            </a:r>
          </a:p>
          <a:p>
            <a:r>
              <a:rPr lang="en-US" sz="2800" dirty="0"/>
              <a:t>                return 1</a:t>
            </a:r>
          </a:p>
          <a:p>
            <a:r>
              <a:rPr lang="en-US" sz="2800" dirty="0"/>
              <a:t>    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PATH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if (Maze Solve(Maze, left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right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top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down of (c, r)) = = 1) return 1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VISITED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return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291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2363555-FCEC-40B4-A927-10AD31ADC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01774"/>
              </p:ext>
            </p:extLst>
          </p:nvPr>
        </p:nvGraphicFramePr>
        <p:xfrm>
          <a:off x="345243" y="1287834"/>
          <a:ext cx="3596445" cy="3586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289">
                  <a:extLst>
                    <a:ext uri="{9D8B030D-6E8A-4147-A177-3AD203B41FA5}">
                      <a16:colId xmlns:a16="http://schemas.microsoft.com/office/drawing/2014/main" val="4105801388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22296017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381123596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2816351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4105649719"/>
                    </a:ext>
                  </a:extLst>
                </a:gridCol>
              </a:tblGrid>
              <a:tr h="717201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57473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79054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4438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40316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A72DA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776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2C6D0F-1634-4A22-B632-0F89F1A4BA78}"/>
              </a:ext>
            </a:extLst>
          </p:cNvPr>
          <p:cNvSpPr txBox="1"/>
          <p:nvPr/>
        </p:nvSpPr>
        <p:spPr>
          <a:xfrm>
            <a:off x="4128116" y="435578"/>
            <a:ext cx="792775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Maze Solve (Maze, col, row)</a:t>
            </a:r>
          </a:p>
          <a:p>
            <a:r>
              <a:rPr lang="en-US" sz="2800" dirty="0"/>
              <a:t>    if  Maze[c, r] invalid</a:t>
            </a:r>
          </a:p>
          <a:p>
            <a:r>
              <a:rPr lang="en-US" sz="2800" dirty="0"/>
              <a:t>                return 0</a:t>
            </a:r>
          </a:p>
          <a:p>
            <a:r>
              <a:rPr lang="en-US" sz="2800" dirty="0"/>
              <a:t>    if Maze[c, r] is END</a:t>
            </a:r>
          </a:p>
          <a:p>
            <a:r>
              <a:rPr lang="en-US" sz="2800" dirty="0"/>
              <a:t>                return 1</a:t>
            </a:r>
          </a:p>
          <a:p>
            <a:r>
              <a:rPr lang="en-US" sz="2800" dirty="0"/>
              <a:t>    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PATH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if (Maze Solve(Maze, left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right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top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down of (c, r)) = = 1) return 1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VISITED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return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7808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2363555-FCEC-40B4-A927-10AD31ADC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984053"/>
              </p:ext>
            </p:extLst>
          </p:nvPr>
        </p:nvGraphicFramePr>
        <p:xfrm>
          <a:off x="345243" y="1287834"/>
          <a:ext cx="3596445" cy="3586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289">
                  <a:extLst>
                    <a:ext uri="{9D8B030D-6E8A-4147-A177-3AD203B41FA5}">
                      <a16:colId xmlns:a16="http://schemas.microsoft.com/office/drawing/2014/main" val="4105801388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22296017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381123596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2816351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4105649719"/>
                    </a:ext>
                  </a:extLst>
                </a:gridCol>
              </a:tblGrid>
              <a:tr h="717201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57473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79054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4438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40316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A72DA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776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2C6D0F-1634-4A22-B632-0F89F1A4BA78}"/>
              </a:ext>
            </a:extLst>
          </p:cNvPr>
          <p:cNvSpPr txBox="1"/>
          <p:nvPr/>
        </p:nvSpPr>
        <p:spPr>
          <a:xfrm>
            <a:off x="4128116" y="435578"/>
            <a:ext cx="792775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Maze Solve (Maze, col, row)</a:t>
            </a:r>
          </a:p>
          <a:p>
            <a:r>
              <a:rPr lang="en-US" sz="2800" dirty="0"/>
              <a:t>    if  Maze[c, r] invalid</a:t>
            </a:r>
          </a:p>
          <a:p>
            <a:r>
              <a:rPr lang="en-US" sz="2800" dirty="0"/>
              <a:t>                return 0</a:t>
            </a:r>
          </a:p>
          <a:p>
            <a:r>
              <a:rPr lang="en-US" sz="2800" dirty="0"/>
              <a:t>    if Maze[c, r] is END</a:t>
            </a:r>
          </a:p>
          <a:p>
            <a:r>
              <a:rPr lang="en-US" sz="2800" dirty="0"/>
              <a:t>                return 1</a:t>
            </a:r>
          </a:p>
          <a:p>
            <a:r>
              <a:rPr lang="en-US" sz="2800" dirty="0"/>
              <a:t>    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PATH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if (Maze Solve(Maze, left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right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top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down of (c, r)) = = 1) return 1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VISITED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return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3315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2363555-FCEC-40B4-A927-10AD31ADC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739028"/>
              </p:ext>
            </p:extLst>
          </p:nvPr>
        </p:nvGraphicFramePr>
        <p:xfrm>
          <a:off x="345243" y="1287834"/>
          <a:ext cx="3596445" cy="3586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289">
                  <a:extLst>
                    <a:ext uri="{9D8B030D-6E8A-4147-A177-3AD203B41FA5}">
                      <a16:colId xmlns:a16="http://schemas.microsoft.com/office/drawing/2014/main" val="4105801388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22296017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381123596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2816351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4105649719"/>
                    </a:ext>
                  </a:extLst>
                </a:gridCol>
              </a:tblGrid>
              <a:tr h="717201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57473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79054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4438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40316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A72DA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776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2C6D0F-1634-4A22-B632-0F89F1A4BA78}"/>
              </a:ext>
            </a:extLst>
          </p:cNvPr>
          <p:cNvSpPr txBox="1"/>
          <p:nvPr/>
        </p:nvSpPr>
        <p:spPr>
          <a:xfrm>
            <a:off x="4128116" y="435578"/>
            <a:ext cx="792775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Maze Solve (Maze, col, row)</a:t>
            </a:r>
          </a:p>
          <a:p>
            <a:r>
              <a:rPr lang="en-US" sz="2800" dirty="0"/>
              <a:t>    if  Maze[c, r] invalid</a:t>
            </a:r>
          </a:p>
          <a:p>
            <a:r>
              <a:rPr lang="en-US" sz="2800" dirty="0"/>
              <a:t>                return 0</a:t>
            </a:r>
          </a:p>
          <a:p>
            <a:r>
              <a:rPr lang="en-US" sz="2800" dirty="0"/>
              <a:t>    if Maze[c, r] is END</a:t>
            </a:r>
          </a:p>
          <a:p>
            <a:r>
              <a:rPr lang="en-US" sz="2800" dirty="0"/>
              <a:t>                return 1</a:t>
            </a:r>
          </a:p>
          <a:p>
            <a:r>
              <a:rPr lang="en-US" sz="2800" dirty="0"/>
              <a:t>    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PATH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if (Maze Solve(Maze, left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right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top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down of (c, r)) = = 1) return 1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VISITED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return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4240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2363555-FCEC-40B4-A927-10AD31ADC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741645"/>
              </p:ext>
            </p:extLst>
          </p:nvPr>
        </p:nvGraphicFramePr>
        <p:xfrm>
          <a:off x="345243" y="1287834"/>
          <a:ext cx="3596445" cy="3586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289">
                  <a:extLst>
                    <a:ext uri="{9D8B030D-6E8A-4147-A177-3AD203B41FA5}">
                      <a16:colId xmlns:a16="http://schemas.microsoft.com/office/drawing/2014/main" val="4105801388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22296017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381123596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2816351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4105649719"/>
                    </a:ext>
                  </a:extLst>
                </a:gridCol>
              </a:tblGrid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57473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79054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4438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40316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A72DA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776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2C6D0F-1634-4A22-B632-0F89F1A4BA78}"/>
              </a:ext>
            </a:extLst>
          </p:cNvPr>
          <p:cNvSpPr txBox="1"/>
          <p:nvPr/>
        </p:nvSpPr>
        <p:spPr>
          <a:xfrm>
            <a:off x="4128116" y="435578"/>
            <a:ext cx="792775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Maze Solve (Maze, col, row)</a:t>
            </a:r>
          </a:p>
          <a:p>
            <a:r>
              <a:rPr lang="en-US" sz="2800" dirty="0"/>
              <a:t>    if  Maze[c, r] invalid</a:t>
            </a:r>
          </a:p>
          <a:p>
            <a:r>
              <a:rPr lang="en-US" sz="2800" dirty="0"/>
              <a:t>                return 0</a:t>
            </a:r>
          </a:p>
          <a:p>
            <a:r>
              <a:rPr lang="en-US" sz="2800" dirty="0"/>
              <a:t>    if Maze[c, r] is END</a:t>
            </a:r>
          </a:p>
          <a:p>
            <a:r>
              <a:rPr lang="en-US" sz="2800" dirty="0"/>
              <a:t>                return 1</a:t>
            </a:r>
          </a:p>
          <a:p>
            <a:r>
              <a:rPr lang="en-US" sz="2800" dirty="0"/>
              <a:t>    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PATH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if (Maze Solve(Maze, left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right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top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down of (c, r)) = = 1) return 1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VISITED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return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489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2363555-FCEC-40B4-A927-10AD31ADC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1297"/>
              </p:ext>
            </p:extLst>
          </p:nvPr>
        </p:nvGraphicFramePr>
        <p:xfrm>
          <a:off x="345243" y="1287834"/>
          <a:ext cx="3596445" cy="3586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289">
                  <a:extLst>
                    <a:ext uri="{9D8B030D-6E8A-4147-A177-3AD203B41FA5}">
                      <a16:colId xmlns:a16="http://schemas.microsoft.com/office/drawing/2014/main" val="4105801388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22296017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381123596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2816351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4105649719"/>
                    </a:ext>
                  </a:extLst>
                </a:gridCol>
              </a:tblGrid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57473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79054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4438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40316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A72DA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776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2C6D0F-1634-4A22-B632-0F89F1A4BA78}"/>
              </a:ext>
            </a:extLst>
          </p:cNvPr>
          <p:cNvSpPr txBox="1"/>
          <p:nvPr/>
        </p:nvSpPr>
        <p:spPr>
          <a:xfrm>
            <a:off x="4128116" y="435578"/>
            <a:ext cx="792775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Maze Solve (Maze, col, row)</a:t>
            </a:r>
          </a:p>
          <a:p>
            <a:r>
              <a:rPr lang="en-US" sz="2800" dirty="0"/>
              <a:t>    if  Maze[c, r] invalid</a:t>
            </a:r>
          </a:p>
          <a:p>
            <a:r>
              <a:rPr lang="en-US" sz="2800" dirty="0"/>
              <a:t>                return 0</a:t>
            </a:r>
          </a:p>
          <a:p>
            <a:r>
              <a:rPr lang="en-US" sz="2800" dirty="0"/>
              <a:t>    if Maze[c, r] is END</a:t>
            </a:r>
          </a:p>
          <a:p>
            <a:r>
              <a:rPr lang="en-US" sz="2800" dirty="0"/>
              <a:t>                return 1</a:t>
            </a:r>
          </a:p>
          <a:p>
            <a:r>
              <a:rPr lang="en-US" sz="2800" dirty="0"/>
              <a:t>    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PATH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if (Maze Solve(Maze, left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right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top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down of (c, r)) = = 1) return 1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VISITED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return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8875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2363555-FCEC-40B4-A927-10AD31ADC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06197"/>
              </p:ext>
            </p:extLst>
          </p:nvPr>
        </p:nvGraphicFramePr>
        <p:xfrm>
          <a:off x="345243" y="1287834"/>
          <a:ext cx="3596445" cy="3586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289">
                  <a:extLst>
                    <a:ext uri="{9D8B030D-6E8A-4147-A177-3AD203B41FA5}">
                      <a16:colId xmlns:a16="http://schemas.microsoft.com/office/drawing/2014/main" val="4105801388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22296017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381123596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2816351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4105649719"/>
                    </a:ext>
                  </a:extLst>
                </a:gridCol>
              </a:tblGrid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57473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79054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4438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40316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A72DA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776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2C6D0F-1634-4A22-B632-0F89F1A4BA78}"/>
              </a:ext>
            </a:extLst>
          </p:cNvPr>
          <p:cNvSpPr txBox="1"/>
          <p:nvPr/>
        </p:nvSpPr>
        <p:spPr>
          <a:xfrm>
            <a:off x="4128116" y="435578"/>
            <a:ext cx="792775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Maze Solve (Maze, col, row)</a:t>
            </a:r>
          </a:p>
          <a:p>
            <a:r>
              <a:rPr lang="en-US" sz="2800" dirty="0"/>
              <a:t>    if  Maze[c, r] invalid</a:t>
            </a:r>
          </a:p>
          <a:p>
            <a:r>
              <a:rPr lang="en-US" sz="2800" dirty="0"/>
              <a:t>                return 0</a:t>
            </a:r>
          </a:p>
          <a:p>
            <a:r>
              <a:rPr lang="en-US" sz="2800" dirty="0"/>
              <a:t>    if Maze[c, r] is END</a:t>
            </a:r>
          </a:p>
          <a:p>
            <a:r>
              <a:rPr lang="en-US" sz="2800" dirty="0"/>
              <a:t>                return 1</a:t>
            </a:r>
          </a:p>
          <a:p>
            <a:r>
              <a:rPr lang="en-US" sz="2800" dirty="0"/>
              <a:t>    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PATH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if (Maze Solve(Maze, left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right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top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down of (c, r)) = = 1) return 1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VISITED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return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5606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2363555-FCEC-40B4-A927-10AD31ADC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833989"/>
              </p:ext>
            </p:extLst>
          </p:nvPr>
        </p:nvGraphicFramePr>
        <p:xfrm>
          <a:off x="345243" y="1287834"/>
          <a:ext cx="3596445" cy="3586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289">
                  <a:extLst>
                    <a:ext uri="{9D8B030D-6E8A-4147-A177-3AD203B41FA5}">
                      <a16:colId xmlns:a16="http://schemas.microsoft.com/office/drawing/2014/main" val="4105801388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22296017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381123596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2816351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4105649719"/>
                    </a:ext>
                  </a:extLst>
                </a:gridCol>
              </a:tblGrid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57473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79054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4438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40316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A72DA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776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2C6D0F-1634-4A22-B632-0F89F1A4BA78}"/>
              </a:ext>
            </a:extLst>
          </p:cNvPr>
          <p:cNvSpPr txBox="1"/>
          <p:nvPr/>
        </p:nvSpPr>
        <p:spPr>
          <a:xfrm>
            <a:off x="4128116" y="435578"/>
            <a:ext cx="792775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Maze Solve (Maze, col, row)</a:t>
            </a:r>
          </a:p>
          <a:p>
            <a:r>
              <a:rPr lang="en-US" sz="2800" dirty="0"/>
              <a:t>    if  Maze[c, r] invalid</a:t>
            </a:r>
          </a:p>
          <a:p>
            <a:r>
              <a:rPr lang="en-US" sz="2800" dirty="0"/>
              <a:t>                return 0</a:t>
            </a:r>
          </a:p>
          <a:p>
            <a:r>
              <a:rPr lang="en-US" sz="2800" dirty="0"/>
              <a:t>    if Maze[c, r] is END</a:t>
            </a:r>
          </a:p>
          <a:p>
            <a:r>
              <a:rPr lang="en-US" sz="2800" dirty="0"/>
              <a:t>                return 1</a:t>
            </a:r>
          </a:p>
          <a:p>
            <a:r>
              <a:rPr lang="en-US" sz="2800" dirty="0"/>
              <a:t>    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PATH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if (Maze Solve(Maze, left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right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top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down of (c, r)) = = 1) return 1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VISITED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return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2134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2363555-FCEC-40B4-A927-10AD31ADC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063673"/>
              </p:ext>
            </p:extLst>
          </p:nvPr>
        </p:nvGraphicFramePr>
        <p:xfrm>
          <a:off x="345243" y="1287834"/>
          <a:ext cx="3596445" cy="3586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289">
                  <a:extLst>
                    <a:ext uri="{9D8B030D-6E8A-4147-A177-3AD203B41FA5}">
                      <a16:colId xmlns:a16="http://schemas.microsoft.com/office/drawing/2014/main" val="4105801388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22296017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381123596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2816351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4105649719"/>
                    </a:ext>
                  </a:extLst>
                </a:gridCol>
              </a:tblGrid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57473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79054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4438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40316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A72DA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776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2C6D0F-1634-4A22-B632-0F89F1A4BA78}"/>
              </a:ext>
            </a:extLst>
          </p:cNvPr>
          <p:cNvSpPr txBox="1"/>
          <p:nvPr/>
        </p:nvSpPr>
        <p:spPr>
          <a:xfrm>
            <a:off x="4128116" y="435578"/>
            <a:ext cx="792775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Maze Solve (Maze, col, row)</a:t>
            </a:r>
          </a:p>
          <a:p>
            <a:r>
              <a:rPr lang="en-US" sz="2800" dirty="0"/>
              <a:t>    if  Maze[c, r] invalid</a:t>
            </a:r>
          </a:p>
          <a:p>
            <a:r>
              <a:rPr lang="en-US" sz="2800" dirty="0"/>
              <a:t>                return 0</a:t>
            </a:r>
          </a:p>
          <a:p>
            <a:r>
              <a:rPr lang="en-US" sz="2800" dirty="0"/>
              <a:t>    if Maze[c, r] is END</a:t>
            </a:r>
          </a:p>
          <a:p>
            <a:r>
              <a:rPr lang="en-US" sz="2800" dirty="0"/>
              <a:t>                return 1</a:t>
            </a:r>
          </a:p>
          <a:p>
            <a:r>
              <a:rPr lang="en-US" sz="2800" dirty="0"/>
              <a:t>    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PATH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if (Maze Solve(Maze, left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right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top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down of (c, r)) = = 1) return 1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VISITED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return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580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43DD5-E9FE-48F6-B2D9-2E2FB5908AEE}"/>
              </a:ext>
            </a:extLst>
          </p:cNvPr>
          <p:cNvSpPr txBox="1"/>
          <p:nvPr/>
        </p:nvSpPr>
        <p:spPr>
          <a:xfrm>
            <a:off x="2026920" y="296345"/>
            <a:ext cx="8138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Depth-first Search (DFS)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8E19B0-F9ED-466D-ABA9-D2A1981A2F52}"/>
              </a:ext>
            </a:extLst>
          </p:cNvPr>
          <p:cNvSpPr txBox="1"/>
          <p:nvPr/>
        </p:nvSpPr>
        <p:spPr>
          <a:xfrm>
            <a:off x="1450811" y="4542859"/>
            <a:ext cx="39314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left first       right first</a:t>
            </a:r>
          </a:p>
          <a:p>
            <a:r>
              <a:rPr lang="en-US" sz="3200" dirty="0"/>
              <a:t>ABDEC         ACBED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07F0E-1EA1-4084-BA2D-FDA55D7FADD6}"/>
              </a:ext>
            </a:extLst>
          </p:cNvPr>
          <p:cNvSpPr txBox="1"/>
          <p:nvPr/>
        </p:nvSpPr>
        <p:spPr>
          <a:xfrm>
            <a:off x="5382260" y="1698303"/>
            <a:ext cx="6565900" cy="2844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DFS (G, V)</a:t>
            </a:r>
          </a:p>
          <a:p>
            <a:r>
              <a:rPr lang="en-US" sz="3600" dirty="0"/>
              <a:t>    V </a:t>
            </a:r>
            <a:r>
              <a:rPr lang="en-US" sz="3600" dirty="0">
                <a:sym typeface="Wingdings" panose="05000000000000000000" pitchFamily="2" charset="2"/>
              </a:rPr>
              <a:t>VISITED</a:t>
            </a:r>
            <a:endParaRPr lang="en-US" sz="3600" dirty="0"/>
          </a:p>
          <a:p>
            <a:r>
              <a:rPr lang="en-US" sz="3600" dirty="0"/>
              <a:t>    for all node W ∈ </a:t>
            </a:r>
            <a:r>
              <a:rPr lang="en-US" altLang="zh-TW" sz="3600" dirty="0"/>
              <a:t>Neighbor(v)</a:t>
            </a:r>
          </a:p>
          <a:p>
            <a:r>
              <a:rPr lang="en-US" sz="3600" dirty="0"/>
              <a:t>            if W is not visited</a:t>
            </a:r>
          </a:p>
          <a:p>
            <a:r>
              <a:rPr lang="en-US" sz="3600" dirty="0"/>
              <a:t>                DFS(G, W)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7BAECE-F51F-48BE-B41B-80D027165C01}"/>
              </a:ext>
            </a:extLst>
          </p:cNvPr>
          <p:cNvGrpSpPr/>
          <p:nvPr/>
        </p:nvGrpSpPr>
        <p:grpSpPr>
          <a:xfrm>
            <a:off x="1666240" y="1369152"/>
            <a:ext cx="2865120" cy="2714776"/>
            <a:chOff x="8219440" y="2016373"/>
            <a:chExt cx="2956560" cy="287731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F871662-B530-4173-9B32-8D4E176752AA}"/>
                </a:ext>
              </a:extLst>
            </p:cNvPr>
            <p:cNvSpPr/>
            <p:nvPr/>
          </p:nvSpPr>
          <p:spPr>
            <a:xfrm>
              <a:off x="9682480" y="4144605"/>
              <a:ext cx="731520" cy="74908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B953060-5FBC-4A66-96B1-E636BDA8D169}"/>
                </a:ext>
              </a:extLst>
            </p:cNvPr>
            <p:cNvSpPr/>
            <p:nvPr/>
          </p:nvSpPr>
          <p:spPr>
            <a:xfrm>
              <a:off x="8219440" y="4144606"/>
              <a:ext cx="731520" cy="74908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C9041AE-8202-409B-A9B0-0CDA0F9DA8DB}"/>
                </a:ext>
              </a:extLst>
            </p:cNvPr>
            <p:cNvSpPr/>
            <p:nvPr/>
          </p:nvSpPr>
          <p:spPr>
            <a:xfrm>
              <a:off x="10444480" y="3023295"/>
              <a:ext cx="731520" cy="74908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C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4CACF9A-C697-4C87-B71F-B386BFA5A8AD}"/>
                </a:ext>
              </a:extLst>
            </p:cNvPr>
            <p:cNvSpPr/>
            <p:nvPr/>
          </p:nvSpPr>
          <p:spPr>
            <a:xfrm>
              <a:off x="8950960" y="3023295"/>
              <a:ext cx="731520" cy="74908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B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05AD54-A11D-417E-8184-3945EC5F34CA}"/>
                </a:ext>
              </a:extLst>
            </p:cNvPr>
            <p:cNvSpPr/>
            <p:nvPr/>
          </p:nvSpPr>
          <p:spPr>
            <a:xfrm>
              <a:off x="9682480" y="2016373"/>
              <a:ext cx="731520" cy="74908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A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3525B72-B17F-4674-92C8-996ED08E4D7D}"/>
                </a:ext>
              </a:extLst>
            </p:cNvPr>
            <p:cNvCxnSpPr>
              <a:cxnSpLocks/>
              <a:stCxn id="12" idx="3"/>
              <a:endCxn id="11" idx="0"/>
            </p:cNvCxnSpPr>
            <p:nvPr/>
          </p:nvCxnSpPr>
          <p:spPr>
            <a:xfrm flipH="1">
              <a:off x="9316720" y="2655754"/>
              <a:ext cx="472889" cy="3675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3CFCCE-1378-4013-B5F6-2BE872B17615}"/>
                </a:ext>
              </a:extLst>
            </p:cNvPr>
            <p:cNvCxnSpPr>
              <a:stCxn id="12" idx="5"/>
              <a:endCxn id="10" idx="0"/>
            </p:cNvCxnSpPr>
            <p:nvPr/>
          </p:nvCxnSpPr>
          <p:spPr>
            <a:xfrm>
              <a:off x="10306871" y="2655754"/>
              <a:ext cx="503369" cy="3675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FA9669B-B969-470B-8482-3A485C720EC0}"/>
                </a:ext>
              </a:extLst>
            </p:cNvPr>
            <p:cNvCxnSpPr>
              <a:stCxn id="11" idx="3"/>
              <a:endCxn id="9" idx="0"/>
            </p:cNvCxnSpPr>
            <p:nvPr/>
          </p:nvCxnSpPr>
          <p:spPr>
            <a:xfrm flipH="1">
              <a:off x="8585200" y="3662676"/>
              <a:ext cx="472889" cy="48193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FC1F69-431A-45DF-9F08-93848F3C3F02}"/>
                </a:ext>
              </a:extLst>
            </p:cNvPr>
            <p:cNvCxnSpPr>
              <a:stCxn id="11" idx="5"/>
              <a:endCxn id="8" idx="0"/>
            </p:cNvCxnSpPr>
            <p:nvPr/>
          </p:nvCxnSpPr>
          <p:spPr>
            <a:xfrm>
              <a:off x="9575351" y="3662676"/>
              <a:ext cx="472889" cy="4819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8109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2363555-FCEC-40B4-A927-10AD31ADC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025697"/>
              </p:ext>
            </p:extLst>
          </p:nvPr>
        </p:nvGraphicFramePr>
        <p:xfrm>
          <a:off x="345243" y="1287834"/>
          <a:ext cx="3596445" cy="3586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289">
                  <a:extLst>
                    <a:ext uri="{9D8B030D-6E8A-4147-A177-3AD203B41FA5}">
                      <a16:colId xmlns:a16="http://schemas.microsoft.com/office/drawing/2014/main" val="4105801388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22296017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381123596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2816351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4105649719"/>
                    </a:ext>
                  </a:extLst>
                </a:gridCol>
              </a:tblGrid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57473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79054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4438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40316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A72DA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776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2C6D0F-1634-4A22-B632-0F89F1A4BA78}"/>
              </a:ext>
            </a:extLst>
          </p:cNvPr>
          <p:cNvSpPr txBox="1"/>
          <p:nvPr/>
        </p:nvSpPr>
        <p:spPr>
          <a:xfrm>
            <a:off x="4128116" y="435578"/>
            <a:ext cx="792775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Maze Solve (Maze, col, row)</a:t>
            </a:r>
          </a:p>
          <a:p>
            <a:r>
              <a:rPr lang="en-US" sz="2800" dirty="0"/>
              <a:t>    if  Maze[c, r] invalid</a:t>
            </a:r>
          </a:p>
          <a:p>
            <a:r>
              <a:rPr lang="en-US" sz="2800" dirty="0"/>
              <a:t>                return 0</a:t>
            </a:r>
          </a:p>
          <a:p>
            <a:r>
              <a:rPr lang="en-US" sz="2800" dirty="0"/>
              <a:t>    if Maze[c, r] is END</a:t>
            </a:r>
          </a:p>
          <a:p>
            <a:r>
              <a:rPr lang="en-US" sz="2800" dirty="0"/>
              <a:t>                return 1</a:t>
            </a:r>
          </a:p>
          <a:p>
            <a:r>
              <a:rPr lang="en-US" sz="2800" dirty="0"/>
              <a:t>    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PATH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if (Maze Solve(Maze, left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right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top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down of (c, r)) = = 1) return 1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VISITED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return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6702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2363555-FCEC-40B4-A927-10AD31ADC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016733"/>
              </p:ext>
            </p:extLst>
          </p:nvPr>
        </p:nvGraphicFramePr>
        <p:xfrm>
          <a:off x="345243" y="1287834"/>
          <a:ext cx="3596445" cy="3586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289">
                  <a:extLst>
                    <a:ext uri="{9D8B030D-6E8A-4147-A177-3AD203B41FA5}">
                      <a16:colId xmlns:a16="http://schemas.microsoft.com/office/drawing/2014/main" val="4105801388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22296017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381123596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2816351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4105649719"/>
                    </a:ext>
                  </a:extLst>
                </a:gridCol>
              </a:tblGrid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57473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79054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4438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40316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A72DA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776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2C6D0F-1634-4A22-B632-0F89F1A4BA78}"/>
              </a:ext>
            </a:extLst>
          </p:cNvPr>
          <p:cNvSpPr txBox="1"/>
          <p:nvPr/>
        </p:nvSpPr>
        <p:spPr>
          <a:xfrm>
            <a:off x="4128116" y="435578"/>
            <a:ext cx="792775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Maze Solve (Maze, col, row)</a:t>
            </a:r>
          </a:p>
          <a:p>
            <a:r>
              <a:rPr lang="en-US" sz="2800" dirty="0"/>
              <a:t>    if  Maze[c, r] invalid</a:t>
            </a:r>
          </a:p>
          <a:p>
            <a:r>
              <a:rPr lang="en-US" sz="2800" dirty="0"/>
              <a:t>                return 0</a:t>
            </a:r>
          </a:p>
          <a:p>
            <a:r>
              <a:rPr lang="en-US" sz="2800" dirty="0"/>
              <a:t>    if Maze[c, r] is END</a:t>
            </a:r>
          </a:p>
          <a:p>
            <a:r>
              <a:rPr lang="en-US" sz="2800" dirty="0"/>
              <a:t>                return 1</a:t>
            </a:r>
          </a:p>
          <a:p>
            <a:r>
              <a:rPr lang="en-US" sz="2800" dirty="0"/>
              <a:t>    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PATH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if (Maze Solve(Maze, left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right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top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down of (c, r)) = = 1) return 1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VISITED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return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6361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2363555-FCEC-40B4-A927-10AD31ADC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182729"/>
              </p:ext>
            </p:extLst>
          </p:nvPr>
        </p:nvGraphicFramePr>
        <p:xfrm>
          <a:off x="345243" y="1287834"/>
          <a:ext cx="3596445" cy="3586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289">
                  <a:extLst>
                    <a:ext uri="{9D8B030D-6E8A-4147-A177-3AD203B41FA5}">
                      <a16:colId xmlns:a16="http://schemas.microsoft.com/office/drawing/2014/main" val="4105801388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22296017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381123596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2816351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4105649719"/>
                    </a:ext>
                  </a:extLst>
                </a:gridCol>
              </a:tblGrid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57473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trike="noStrike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79054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trike="noStrike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4438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40316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A72DA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776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2C6D0F-1634-4A22-B632-0F89F1A4BA78}"/>
              </a:ext>
            </a:extLst>
          </p:cNvPr>
          <p:cNvSpPr txBox="1"/>
          <p:nvPr/>
        </p:nvSpPr>
        <p:spPr>
          <a:xfrm>
            <a:off x="4128116" y="435578"/>
            <a:ext cx="792775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Maze Solve (Maze, col, row)</a:t>
            </a:r>
          </a:p>
          <a:p>
            <a:r>
              <a:rPr lang="en-US" sz="2800" dirty="0"/>
              <a:t>    if  Maze[c, r] invalid</a:t>
            </a:r>
          </a:p>
          <a:p>
            <a:r>
              <a:rPr lang="en-US" sz="2800" dirty="0"/>
              <a:t>                return 0</a:t>
            </a:r>
          </a:p>
          <a:p>
            <a:r>
              <a:rPr lang="en-US" sz="2800" dirty="0"/>
              <a:t>    if Maze[c, r] is END</a:t>
            </a:r>
          </a:p>
          <a:p>
            <a:r>
              <a:rPr lang="en-US" sz="2800" dirty="0"/>
              <a:t>                return 1</a:t>
            </a:r>
          </a:p>
          <a:p>
            <a:r>
              <a:rPr lang="en-US" sz="2800" dirty="0"/>
              <a:t>    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PATH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if (Maze Solve(Maze, left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right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top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down of (c, r)) = = 1) return 1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VISITED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return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7738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2363555-FCEC-40B4-A927-10AD31ADC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494457"/>
              </p:ext>
            </p:extLst>
          </p:nvPr>
        </p:nvGraphicFramePr>
        <p:xfrm>
          <a:off x="345243" y="1287834"/>
          <a:ext cx="3596445" cy="3586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289">
                  <a:extLst>
                    <a:ext uri="{9D8B030D-6E8A-4147-A177-3AD203B41FA5}">
                      <a16:colId xmlns:a16="http://schemas.microsoft.com/office/drawing/2014/main" val="4105801388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22296017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381123596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2816351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4105649719"/>
                    </a:ext>
                  </a:extLst>
                </a:gridCol>
              </a:tblGrid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trike="noStrike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57473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trike="noStrike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79054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trike="noStrike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4438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40316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A72DA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776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2C6D0F-1634-4A22-B632-0F89F1A4BA78}"/>
              </a:ext>
            </a:extLst>
          </p:cNvPr>
          <p:cNvSpPr txBox="1"/>
          <p:nvPr/>
        </p:nvSpPr>
        <p:spPr>
          <a:xfrm>
            <a:off x="4128116" y="435578"/>
            <a:ext cx="792775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Maze Solve (Maze, col, row)</a:t>
            </a:r>
          </a:p>
          <a:p>
            <a:r>
              <a:rPr lang="en-US" sz="2800" dirty="0"/>
              <a:t>    if  Maze[c, r] invalid</a:t>
            </a:r>
          </a:p>
          <a:p>
            <a:r>
              <a:rPr lang="en-US" sz="2800" dirty="0"/>
              <a:t>                return 0</a:t>
            </a:r>
          </a:p>
          <a:p>
            <a:r>
              <a:rPr lang="en-US" sz="2800" dirty="0"/>
              <a:t>    if Maze[c, r] is END</a:t>
            </a:r>
          </a:p>
          <a:p>
            <a:r>
              <a:rPr lang="en-US" sz="2800" dirty="0"/>
              <a:t>                return 1</a:t>
            </a:r>
          </a:p>
          <a:p>
            <a:r>
              <a:rPr lang="en-US" sz="2800" dirty="0"/>
              <a:t>    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PATH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if (Maze Solve(Maze, left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right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top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down of (c, r)) = = 1) return 1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VISITED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return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1039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2363555-FCEC-40B4-A927-10AD31ADC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86352"/>
              </p:ext>
            </p:extLst>
          </p:nvPr>
        </p:nvGraphicFramePr>
        <p:xfrm>
          <a:off x="345243" y="1287834"/>
          <a:ext cx="3596445" cy="3586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289">
                  <a:extLst>
                    <a:ext uri="{9D8B030D-6E8A-4147-A177-3AD203B41FA5}">
                      <a16:colId xmlns:a16="http://schemas.microsoft.com/office/drawing/2014/main" val="4105801388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22296017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381123596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2816351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4105649719"/>
                    </a:ext>
                  </a:extLst>
                </a:gridCol>
              </a:tblGrid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trike="noStrike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trike="noStrike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57473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trike="noStrike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79054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trike="noStrike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4438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40316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A72DA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776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2C6D0F-1634-4A22-B632-0F89F1A4BA78}"/>
              </a:ext>
            </a:extLst>
          </p:cNvPr>
          <p:cNvSpPr txBox="1"/>
          <p:nvPr/>
        </p:nvSpPr>
        <p:spPr>
          <a:xfrm>
            <a:off x="4128116" y="435578"/>
            <a:ext cx="792775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Maze Solve (Maze, col, row)</a:t>
            </a:r>
          </a:p>
          <a:p>
            <a:r>
              <a:rPr lang="en-US" sz="2800" dirty="0"/>
              <a:t>    if  Maze[c, r] invalid</a:t>
            </a:r>
          </a:p>
          <a:p>
            <a:r>
              <a:rPr lang="en-US" sz="2800" dirty="0"/>
              <a:t>                return 0</a:t>
            </a:r>
          </a:p>
          <a:p>
            <a:r>
              <a:rPr lang="en-US" sz="2800" dirty="0"/>
              <a:t>    if Maze[c, r] is END</a:t>
            </a:r>
          </a:p>
          <a:p>
            <a:r>
              <a:rPr lang="en-US" sz="2800" dirty="0"/>
              <a:t>                return 1</a:t>
            </a:r>
          </a:p>
          <a:p>
            <a:r>
              <a:rPr lang="en-US" sz="2800" dirty="0"/>
              <a:t>    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PATH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if (Maze Solve(Maze, left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right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top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down of (c, r)) = = 1) return 1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VISITED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return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2293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2363555-FCEC-40B4-A927-10AD31ADC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11346"/>
              </p:ext>
            </p:extLst>
          </p:nvPr>
        </p:nvGraphicFramePr>
        <p:xfrm>
          <a:off x="345243" y="1287834"/>
          <a:ext cx="3596445" cy="3586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289">
                  <a:extLst>
                    <a:ext uri="{9D8B030D-6E8A-4147-A177-3AD203B41FA5}">
                      <a16:colId xmlns:a16="http://schemas.microsoft.com/office/drawing/2014/main" val="4105801388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22296017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381123596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2816351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4105649719"/>
                    </a:ext>
                  </a:extLst>
                </a:gridCol>
              </a:tblGrid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trike="noStrike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trike="noStrike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trike="noStrike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57473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trike="noStrike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79054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trike="noStrike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4438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40316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A72DA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776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2C6D0F-1634-4A22-B632-0F89F1A4BA78}"/>
              </a:ext>
            </a:extLst>
          </p:cNvPr>
          <p:cNvSpPr txBox="1"/>
          <p:nvPr/>
        </p:nvSpPr>
        <p:spPr>
          <a:xfrm>
            <a:off x="4128116" y="435578"/>
            <a:ext cx="792775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Maze Solve (Maze, col, row)</a:t>
            </a:r>
          </a:p>
          <a:p>
            <a:r>
              <a:rPr lang="en-US" sz="2800" dirty="0"/>
              <a:t>    if  Maze[c, r] invalid</a:t>
            </a:r>
          </a:p>
          <a:p>
            <a:r>
              <a:rPr lang="en-US" sz="2800" dirty="0"/>
              <a:t>                return 0</a:t>
            </a:r>
          </a:p>
          <a:p>
            <a:r>
              <a:rPr lang="en-US" sz="2800" dirty="0"/>
              <a:t>    if Maze[c, r] is END</a:t>
            </a:r>
          </a:p>
          <a:p>
            <a:r>
              <a:rPr lang="en-US" sz="2800" dirty="0"/>
              <a:t>                return 1</a:t>
            </a:r>
          </a:p>
          <a:p>
            <a:r>
              <a:rPr lang="en-US" sz="2800" dirty="0"/>
              <a:t>    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PATH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if (Maze Solve(Maze, left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right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top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down of (c, r)) = = 1) return 1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VISITED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return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2071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2363555-FCEC-40B4-A927-10AD31ADC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492695"/>
              </p:ext>
            </p:extLst>
          </p:nvPr>
        </p:nvGraphicFramePr>
        <p:xfrm>
          <a:off x="345243" y="1287834"/>
          <a:ext cx="3596445" cy="3586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289">
                  <a:extLst>
                    <a:ext uri="{9D8B030D-6E8A-4147-A177-3AD203B41FA5}">
                      <a16:colId xmlns:a16="http://schemas.microsoft.com/office/drawing/2014/main" val="4105801388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22296017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381123596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2816351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4105649719"/>
                    </a:ext>
                  </a:extLst>
                </a:gridCol>
              </a:tblGrid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trike="noStrike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trike="noStrike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trike="noStrike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57473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trike="noStrike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79054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trike="noStrike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4438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40316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A72DA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776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2C6D0F-1634-4A22-B632-0F89F1A4BA78}"/>
              </a:ext>
            </a:extLst>
          </p:cNvPr>
          <p:cNvSpPr txBox="1"/>
          <p:nvPr/>
        </p:nvSpPr>
        <p:spPr>
          <a:xfrm>
            <a:off x="4128116" y="435578"/>
            <a:ext cx="792775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Maze Solve (Maze, col, row)</a:t>
            </a:r>
          </a:p>
          <a:p>
            <a:r>
              <a:rPr lang="en-US" sz="2800" dirty="0"/>
              <a:t>    if  Maze[c, r] invalid</a:t>
            </a:r>
          </a:p>
          <a:p>
            <a:r>
              <a:rPr lang="en-US" sz="2800" dirty="0"/>
              <a:t>                return 0</a:t>
            </a:r>
          </a:p>
          <a:p>
            <a:r>
              <a:rPr lang="en-US" sz="2800" dirty="0"/>
              <a:t>    if Maze[c, r] is END</a:t>
            </a:r>
          </a:p>
          <a:p>
            <a:r>
              <a:rPr lang="en-US" sz="2800" dirty="0"/>
              <a:t>                return 1</a:t>
            </a:r>
          </a:p>
          <a:p>
            <a:r>
              <a:rPr lang="en-US" sz="2800" dirty="0"/>
              <a:t>    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PATH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if (Maze Solve(Maze, left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right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top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down of (c, r)) = = 1) return 1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VISITED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return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998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2363555-FCEC-40B4-A927-10AD31ADC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440435"/>
              </p:ext>
            </p:extLst>
          </p:nvPr>
        </p:nvGraphicFramePr>
        <p:xfrm>
          <a:off x="345243" y="1287834"/>
          <a:ext cx="3596445" cy="3586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289">
                  <a:extLst>
                    <a:ext uri="{9D8B030D-6E8A-4147-A177-3AD203B41FA5}">
                      <a16:colId xmlns:a16="http://schemas.microsoft.com/office/drawing/2014/main" val="4105801388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22296017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381123596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2816351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4105649719"/>
                    </a:ext>
                  </a:extLst>
                </a:gridCol>
              </a:tblGrid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trike="noStrike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trike="noStrike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trike="noStrike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57473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trike="noStrike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79054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trike="noStrike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4438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40316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A72DA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776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2C6D0F-1634-4A22-B632-0F89F1A4BA78}"/>
              </a:ext>
            </a:extLst>
          </p:cNvPr>
          <p:cNvSpPr txBox="1"/>
          <p:nvPr/>
        </p:nvSpPr>
        <p:spPr>
          <a:xfrm>
            <a:off x="4128116" y="435578"/>
            <a:ext cx="792775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Maze Solve (Maze, col, row)</a:t>
            </a:r>
          </a:p>
          <a:p>
            <a:r>
              <a:rPr lang="en-US" sz="2800" dirty="0"/>
              <a:t>    if  Maze[c, r] invalid</a:t>
            </a:r>
          </a:p>
          <a:p>
            <a:r>
              <a:rPr lang="en-US" sz="2800" dirty="0"/>
              <a:t>                return 0</a:t>
            </a:r>
          </a:p>
          <a:p>
            <a:r>
              <a:rPr lang="en-US" sz="2800" dirty="0"/>
              <a:t>    if Maze[c, r] is END</a:t>
            </a:r>
          </a:p>
          <a:p>
            <a:r>
              <a:rPr lang="en-US" sz="2800" dirty="0"/>
              <a:t>                return 1</a:t>
            </a:r>
          </a:p>
          <a:p>
            <a:r>
              <a:rPr lang="en-US" sz="2800" dirty="0"/>
              <a:t>    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PATH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if (Maze Solve(Maze, left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right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top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down of (c, r)) = = 1) return 1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VISITED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return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1244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2363555-FCEC-40B4-A927-10AD31ADC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54949"/>
              </p:ext>
            </p:extLst>
          </p:nvPr>
        </p:nvGraphicFramePr>
        <p:xfrm>
          <a:off x="345243" y="1287834"/>
          <a:ext cx="3596445" cy="3586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289">
                  <a:extLst>
                    <a:ext uri="{9D8B030D-6E8A-4147-A177-3AD203B41FA5}">
                      <a16:colId xmlns:a16="http://schemas.microsoft.com/office/drawing/2014/main" val="4105801388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22296017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381123596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2816351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4105649719"/>
                    </a:ext>
                  </a:extLst>
                </a:gridCol>
              </a:tblGrid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trike="noStrike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trike="noStrike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trike="noStrike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57473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trike="noStrike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79054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trike="noStrike" dirty="0">
                          <a:solidFill>
                            <a:srgbClr val="FFC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4438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40316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A72DA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776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2C6D0F-1634-4A22-B632-0F89F1A4BA78}"/>
              </a:ext>
            </a:extLst>
          </p:cNvPr>
          <p:cNvSpPr txBox="1"/>
          <p:nvPr/>
        </p:nvSpPr>
        <p:spPr>
          <a:xfrm>
            <a:off x="4128116" y="435578"/>
            <a:ext cx="792775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Maze Solve (Maze, col, row)</a:t>
            </a:r>
          </a:p>
          <a:p>
            <a:r>
              <a:rPr lang="en-US" sz="2800" dirty="0"/>
              <a:t>    if  Maze[c, r] invalid</a:t>
            </a:r>
          </a:p>
          <a:p>
            <a:r>
              <a:rPr lang="en-US" sz="2800" dirty="0"/>
              <a:t>                return 0</a:t>
            </a:r>
          </a:p>
          <a:p>
            <a:r>
              <a:rPr lang="en-US" sz="2800" dirty="0"/>
              <a:t>    if Maze[c, r] is END</a:t>
            </a:r>
          </a:p>
          <a:p>
            <a:r>
              <a:rPr lang="en-US" sz="2800" dirty="0"/>
              <a:t>                return 1</a:t>
            </a:r>
          </a:p>
          <a:p>
            <a:r>
              <a:rPr lang="en-US" sz="2800" dirty="0"/>
              <a:t>    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PATH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if (Maze Solve(Maze, left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right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top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down of (c, r)) = = 1) return 1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VISITED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return 0</a:t>
            </a:r>
            <a:endParaRPr lang="en-US" sz="2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603FE7-B26A-4BC1-B50F-38DEDDD0674B}"/>
              </a:ext>
            </a:extLst>
          </p:cNvPr>
          <p:cNvSpPr/>
          <p:nvPr/>
        </p:nvSpPr>
        <p:spPr>
          <a:xfrm>
            <a:off x="1076960" y="4147399"/>
            <a:ext cx="710808" cy="72644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1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FA34B6-E86E-4653-8093-52C9A4B83E84}"/>
              </a:ext>
            </a:extLst>
          </p:cNvPr>
          <p:cNvSpPr txBox="1"/>
          <p:nvPr/>
        </p:nvSpPr>
        <p:spPr>
          <a:xfrm>
            <a:off x="457200" y="553720"/>
            <a:ext cx="114503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ym typeface="Wingdings 2" panose="05020102010507070707" pitchFamily="18" charset="2"/>
              </a:rPr>
              <a:t> Malloc</a:t>
            </a:r>
          </a:p>
          <a:p>
            <a:endParaRPr lang="en-US" sz="4400" dirty="0">
              <a:sym typeface="Wingdings 2" panose="05020102010507070707" pitchFamily="18" charset="2"/>
            </a:endParaRPr>
          </a:p>
          <a:p>
            <a:r>
              <a:rPr lang="en-US" sz="4400" dirty="0">
                <a:sym typeface="Wingdings 2" panose="05020102010507070707" pitchFamily="18" charset="2"/>
              </a:rPr>
              <a:t>int *array =</a:t>
            </a:r>
            <a:r>
              <a:rPr lang="zh-TW" altLang="en-US" sz="4400" dirty="0">
                <a:sym typeface="Wingdings 2" panose="05020102010507070707" pitchFamily="18" charset="2"/>
              </a:rPr>
              <a:t> </a:t>
            </a:r>
            <a:r>
              <a:rPr lang="en-US" altLang="zh-TW" sz="4400" dirty="0">
                <a:sym typeface="Wingdings 2" panose="05020102010507070707" pitchFamily="18" charset="2"/>
              </a:rPr>
              <a:t>(int*) malloc (</a:t>
            </a:r>
            <a:r>
              <a:rPr lang="en-US" altLang="zh-TW" sz="4400" dirty="0" err="1">
                <a:sym typeface="Wingdings 2" panose="05020102010507070707" pitchFamily="18" charset="2"/>
              </a:rPr>
              <a:t>sizeof</a:t>
            </a:r>
            <a:r>
              <a:rPr lang="en-US" altLang="zh-TW" sz="4400" dirty="0">
                <a:sym typeface="Wingdings 2" panose="05020102010507070707" pitchFamily="18" charset="2"/>
              </a:rPr>
              <a:t>(int) * n)</a:t>
            </a:r>
          </a:p>
          <a:p>
            <a:endParaRPr lang="en-US" sz="4400" dirty="0">
              <a:sym typeface="Wingdings 2" panose="05020102010507070707" pitchFamily="18" charset="2"/>
            </a:endParaRPr>
          </a:p>
          <a:p>
            <a:endParaRPr lang="en-US" sz="4400" dirty="0">
              <a:sym typeface="Wingdings 2" panose="05020102010507070707" pitchFamily="18" charset="2"/>
            </a:endParaRPr>
          </a:p>
          <a:p>
            <a:r>
              <a:rPr lang="en-US" sz="4400" dirty="0">
                <a:sym typeface="Wingdings 2" panose="05020102010507070707" pitchFamily="18" charset="2"/>
              </a:rPr>
              <a:t>array </a:t>
            </a:r>
            <a:r>
              <a:rPr lang="en-US" sz="4400" dirty="0">
                <a:sym typeface="Wingdings" panose="05000000000000000000" pitchFamily="2" charset="2"/>
              </a:rPr>
              <a:t>                                     </a:t>
            </a:r>
            <a:r>
              <a:rPr lang="en-US" sz="4400" dirty="0">
                <a:sym typeface="Wingdings 2" panose="05020102010507070707" pitchFamily="18" charset="2"/>
              </a:rPr>
              <a:t>array[0], array[1]</a:t>
            </a:r>
          </a:p>
          <a:p>
            <a:endParaRPr lang="en-US" sz="4400" dirty="0">
              <a:sym typeface="Wingdings 2" panose="05020102010507070707" pitchFamily="18" charset="2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3FA36D9-6A37-4031-870A-DF88013B8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14306"/>
              </p:ext>
            </p:extLst>
          </p:nvPr>
        </p:nvGraphicFramePr>
        <p:xfrm>
          <a:off x="2519680" y="4031595"/>
          <a:ext cx="3576320" cy="712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264">
                  <a:extLst>
                    <a:ext uri="{9D8B030D-6E8A-4147-A177-3AD203B41FA5}">
                      <a16:colId xmlns:a16="http://schemas.microsoft.com/office/drawing/2014/main" val="1909441747"/>
                    </a:ext>
                  </a:extLst>
                </a:gridCol>
                <a:gridCol w="715264">
                  <a:extLst>
                    <a:ext uri="{9D8B030D-6E8A-4147-A177-3AD203B41FA5}">
                      <a16:colId xmlns:a16="http://schemas.microsoft.com/office/drawing/2014/main" val="3054657079"/>
                    </a:ext>
                  </a:extLst>
                </a:gridCol>
                <a:gridCol w="715264">
                  <a:extLst>
                    <a:ext uri="{9D8B030D-6E8A-4147-A177-3AD203B41FA5}">
                      <a16:colId xmlns:a16="http://schemas.microsoft.com/office/drawing/2014/main" val="735366353"/>
                    </a:ext>
                  </a:extLst>
                </a:gridCol>
                <a:gridCol w="715264">
                  <a:extLst>
                    <a:ext uri="{9D8B030D-6E8A-4147-A177-3AD203B41FA5}">
                      <a16:colId xmlns:a16="http://schemas.microsoft.com/office/drawing/2014/main" val="4181143492"/>
                    </a:ext>
                  </a:extLst>
                </a:gridCol>
                <a:gridCol w="715264">
                  <a:extLst>
                    <a:ext uri="{9D8B030D-6E8A-4147-A177-3AD203B41FA5}">
                      <a16:colId xmlns:a16="http://schemas.microsoft.com/office/drawing/2014/main" val="4228279591"/>
                    </a:ext>
                  </a:extLst>
                </a:gridCol>
              </a:tblGrid>
              <a:tr h="71289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650760"/>
                  </a:ext>
                </a:extLst>
              </a:tr>
            </a:tbl>
          </a:graphicData>
        </a:graphic>
      </p:graphicFrame>
      <p:sp>
        <p:nvSpPr>
          <p:cNvPr id="5" name="Arc 4">
            <a:extLst>
              <a:ext uri="{FF2B5EF4-FFF2-40B4-BE49-F238E27FC236}">
                <a16:creationId xmlns:a16="http://schemas.microsoft.com/office/drawing/2014/main" id="{9278AB7E-4BAC-4CBB-B5E5-F1BB130EC1D1}"/>
              </a:ext>
            </a:extLst>
          </p:cNvPr>
          <p:cNvSpPr/>
          <p:nvPr/>
        </p:nvSpPr>
        <p:spPr>
          <a:xfrm flipH="1">
            <a:off x="2519680" y="4523509"/>
            <a:ext cx="325120" cy="441960"/>
          </a:xfrm>
          <a:prstGeom prst="arc">
            <a:avLst>
              <a:gd name="adj1" fmla="val 21257877"/>
              <a:gd name="adj2" fmla="val 526784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E797ACDA-606B-4CBA-B3B5-4E7B28F6E459}"/>
              </a:ext>
            </a:extLst>
          </p:cNvPr>
          <p:cNvSpPr/>
          <p:nvPr/>
        </p:nvSpPr>
        <p:spPr>
          <a:xfrm flipH="1">
            <a:off x="5770880" y="4523509"/>
            <a:ext cx="325120" cy="441960"/>
          </a:xfrm>
          <a:prstGeom prst="arc">
            <a:avLst>
              <a:gd name="adj1" fmla="val 5672274"/>
              <a:gd name="adj2" fmla="val 1113722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C3D05-EAA7-4DE2-895C-492F86FE5903}"/>
              </a:ext>
            </a:extLst>
          </p:cNvPr>
          <p:cNvSpPr txBox="1"/>
          <p:nvPr/>
        </p:nvSpPr>
        <p:spPr>
          <a:xfrm>
            <a:off x="4104640" y="4642303"/>
            <a:ext cx="72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42330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2363555-FCEC-40B4-A927-10AD31ADC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637382"/>
              </p:ext>
            </p:extLst>
          </p:nvPr>
        </p:nvGraphicFramePr>
        <p:xfrm>
          <a:off x="345243" y="1287834"/>
          <a:ext cx="3596445" cy="3586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289">
                  <a:extLst>
                    <a:ext uri="{9D8B030D-6E8A-4147-A177-3AD203B41FA5}">
                      <a16:colId xmlns:a16="http://schemas.microsoft.com/office/drawing/2014/main" val="4105801388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22296017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381123596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2816351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4105649719"/>
                    </a:ext>
                  </a:extLst>
                </a:gridCol>
              </a:tblGrid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57473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79054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4438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A72DA"/>
                          </a:solidFill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40316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776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2C6D0F-1634-4A22-B632-0F89F1A4BA78}"/>
              </a:ext>
            </a:extLst>
          </p:cNvPr>
          <p:cNvSpPr txBox="1"/>
          <p:nvPr/>
        </p:nvSpPr>
        <p:spPr>
          <a:xfrm>
            <a:off x="4128116" y="435578"/>
            <a:ext cx="792775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Maze Solve (Maze, col, row)</a:t>
            </a:r>
          </a:p>
          <a:p>
            <a:r>
              <a:rPr lang="en-US" sz="2800" dirty="0"/>
              <a:t>    if  Maze[c, r] invalid</a:t>
            </a:r>
          </a:p>
          <a:p>
            <a:r>
              <a:rPr lang="en-US" sz="2800" dirty="0"/>
              <a:t>                return 0</a:t>
            </a:r>
          </a:p>
          <a:p>
            <a:r>
              <a:rPr lang="en-US" sz="2800" dirty="0"/>
              <a:t>    if Maze[c, r] is END</a:t>
            </a:r>
          </a:p>
          <a:p>
            <a:r>
              <a:rPr lang="en-US" sz="2800" dirty="0"/>
              <a:t>                return 1</a:t>
            </a:r>
          </a:p>
          <a:p>
            <a:r>
              <a:rPr lang="en-US" sz="2800" dirty="0"/>
              <a:t>    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PATH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if (Maze Solve(Maze, left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right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top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down of (c, r)) = = 1) return 1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VISITED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return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6455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B0BB14C-C8F0-4CB5-8584-E3F90EEB2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78863"/>
              </p:ext>
            </p:extLst>
          </p:nvPr>
        </p:nvGraphicFramePr>
        <p:xfrm>
          <a:off x="8524169" y="641903"/>
          <a:ext cx="2651760" cy="2554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940">
                  <a:extLst>
                    <a:ext uri="{9D8B030D-6E8A-4147-A177-3AD203B41FA5}">
                      <a16:colId xmlns:a16="http://schemas.microsoft.com/office/drawing/2014/main" val="895955811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59237203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1254733397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1530417035"/>
                    </a:ext>
                  </a:extLst>
                </a:gridCol>
              </a:tblGrid>
              <a:tr h="6386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142690"/>
                  </a:ext>
                </a:extLst>
              </a:tr>
              <a:tr h="638636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949256"/>
                  </a:ext>
                </a:extLst>
              </a:tr>
              <a:tr h="63863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039548"/>
                  </a:ext>
                </a:extLst>
              </a:tr>
              <a:tr h="6386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611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45E8F48-80AA-44DD-9E63-028EAADB3C3F}"/>
              </a:ext>
            </a:extLst>
          </p:cNvPr>
          <p:cNvSpPr txBox="1"/>
          <p:nvPr/>
        </p:nvSpPr>
        <p:spPr>
          <a:xfrm>
            <a:off x="8020247" y="3596090"/>
            <a:ext cx="342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2Darray[1][2] = </a:t>
            </a:r>
            <a:r>
              <a:rPr lang="en-US" altLang="zh-TW" sz="3200" dirty="0"/>
              <a:t>3</a:t>
            </a:r>
          </a:p>
          <a:p>
            <a:r>
              <a:rPr lang="en-US" sz="3200" dirty="0"/>
              <a:t>2Darray[1][1] = 1</a:t>
            </a:r>
          </a:p>
          <a:p>
            <a:r>
              <a:rPr lang="en-US" sz="3200" dirty="0"/>
              <a:t>2Darray[2][0] = 2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4D17DFA4-00F9-4C46-A8C0-2FC7154B6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57016"/>
              </p:ext>
            </p:extLst>
          </p:nvPr>
        </p:nvGraphicFramePr>
        <p:xfrm>
          <a:off x="1746518" y="3744681"/>
          <a:ext cx="660400" cy="2554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615626343"/>
                    </a:ext>
                  </a:extLst>
                </a:gridCol>
              </a:tblGrid>
              <a:tr h="6386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882453"/>
                  </a:ext>
                </a:extLst>
              </a:tr>
              <a:tr h="6386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30370"/>
                  </a:ext>
                </a:extLst>
              </a:tr>
              <a:tr h="6386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355551"/>
                  </a:ext>
                </a:extLst>
              </a:tr>
              <a:tr h="6386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594568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CA166C-2D74-4076-BBB8-28D3719C8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319128"/>
              </p:ext>
            </p:extLst>
          </p:nvPr>
        </p:nvGraphicFramePr>
        <p:xfrm>
          <a:off x="3600718" y="3447500"/>
          <a:ext cx="2651760" cy="594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940">
                  <a:extLst>
                    <a:ext uri="{9D8B030D-6E8A-4147-A177-3AD203B41FA5}">
                      <a16:colId xmlns:a16="http://schemas.microsoft.com/office/drawing/2014/main" val="2967965301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494289096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1555522443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1095636379"/>
                    </a:ext>
                  </a:extLst>
                </a:gridCol>
              </a:tblGrid>
              <a:tr h="5943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368980"/>
                  </a:ext>
                </a:extLst>
              </a:tr>
            </a:tbl>
          </a:graphicData>
        </a:graphic>
      </p:graphicFrame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FF32D40A-2482-4FDC-8345-856297C72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57392"/>
              </p:ext>
            </p:extLst>
          </p:nvPr>
        </p:nvGraphicFramePr>
        <p:xfrm>
          <a:off x="3600718" y="4238758"/>
          <a:ext cx="2651760" cy="594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940">
                  <a:extLst>
                    <a:ext uri="{9D8B030D-6E8A-4147-A177-3AD203B41FA5}">
                      <a16:colId xmlns:a16="http://schemas.microsoft.com/office/drawing/2014/main" val="2967965301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494289096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1555522443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1095636379"/>
                    </a:ext>
                  </a:extLst>
                </a:gridCol>
              </a:tblGrid>
              <a:tr h="594363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368980"/>
                  </a:ext>
                </a:extLst>
              </a:tr>
            </a:tbl>
          </a:graphicData>
        </a:graphic>
      </p:graphicFrame>
      <p:graphicFrame>
        <p:nvGraphicFramePr>
          <p:cNvPr id="19" name="Table 16">
            <a:extLst>
              <a:ext uri="{FF2B5EF4-FFF2-40B4-BE49-F238E27FC236}">
                <a16:creationId xmlns:a16="http://schemas.microsoft.com/office/drawing/2014/main" id="{951B9224-03C6-4590-AD93-2AA1D5A57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47819"/>
              </p:ext>
            </p:extLst>
          </p:nvPr>
        </p:nvGraphicFramePr>
        <p:xfrm>
          <a:off x="3600718" y="5826850"/>
          <a:ext cx="2651760" cy="594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940">
                  <a:extLst>
                    <a:ext uri="{9D8B030D-6E8A-4147-A177-3AD203B41FA5}">
                      <a16:colId xmlns:a16="http://schemas.microsoft.com/office/drawing/2014/main" val="2967965301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494289096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1555522443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1095636379"/>
                    </a:ext>
                  </a:extLst>
                </a:gridCol>
              </a:tblGrid>
              <a:tr h="5943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368980"/>
                  </a:ext>
                </a:extLst>
              </a:tr>
            </a:tbl>
          </a:graphicData>
        </a:graphic>
      </p:graphicFrame>
      <p:graphicFrame>
        <p:nvGraphicFramePr>
          <p:cNvPr id="20" name="Table 16">
            <a:extLst>
              <a:ext uri="{FF2B5EF4-FFF2-40B4-BE49-F238E27FC236}">
                <a16:creationId xmlns:a16="http://schemas.microsoft.com/office/drawing/2014/main" id="{73717503-54B6-4973-A143-E98FBE7BB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987681"/>
              </p:ext>
            </p:extLst>
          </p:nvPr>
        </p:nvGraphicFramePr>
        <p:xfrm>
          <a:off x="3600718" y="5035704"/>
          <a:ext cx="2651760" cy="594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940">
                  <a:extLst>
                    <a:ext uri="{9D8B030D-6E8A-4147-A177-3AD203B41FA5}">
                      <a16:colId xmlns:a16="http://schemas.microsoft.com/office/drawing/2014/main" val="2967965301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494289096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1555522443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1095636379"/>
                    </a:ext>
                  </a:extLst>
                </a:gridCol>
              </a:tblGrid>
              <a:tr h="5943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368980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29EEC2-6587-4482-BF4E-002CB3F2203F}"/>
              </a:ext>
            </a:extLst>
          </p:cNvPr>
          <p:cNvCxnSpPr/>
          <p:nvPr/>
        </p:nvCxnSpPr>
        <p:spPr>
          <a:xfrm flipV="1">
            <a:off x="2274838" y="3744681"/>
            <a:ext cx="1178560" cy="2971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F13EB4-7556-4AD5-AC7A-E9F51A9B1D7D}"/>
              </a:ext>
            </a:extLst>
          </p:cNvPr>
          <p:cNvCxnSpPr>
            <a:cxnSpLocks/>
          </p:cNvCxnSpPr>
          <p:nvPr/>
        </p:nvCxnSpPr>
        <p:spPr>
          <a:xfrm>
            <a:off x="2274838" y="6000352"/>
            <a:ext cx="1178560" cy="1236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4EE5BF-9AD6-4AE6-8FFF-BBF6EE38F748}"/>
              </a:ext>
            </a:extLst>
          </p:cNvPr>
          <p:cNvCxnSpPr>
            <a:cxnSpLocks/>
          </p:cNvCxnSpPr>
          <p:nvPr/>
        </p:nvCxnSpPr>
        <p:spPr>
          <a:xfrm flipV="1">
            <a:off x="2274838" y="5332885"/>
            <a:ext cx="1178560" cy="511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0306A0-214A-4E95-B04A-3434084D16BB}"/>
              </a:ext>
            </a:extLst>
          </p:cNvPr>
          <p:cNvCxnSpPr>
            <a:cxnSpLocks/>
          </p:cNvCxnSpPr>
          <p:nvPr/>
        </p:nvCxnSpPr>
        <p:spPr>
          <a:xfrm flipV="1">
            <a:off x="2274838" y="4542592"/>
            <a:ext cx="1178560" cy="1958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46939E-A034-42D3-AA06-F15341F88312}"/>
              </a:ext>
            </a:extLst>
          </p:cNvPr>
          <p:cNvSpPr txBox="1"/>
          <p:nvPr/>
        </p:nvSpPr>
        <p:spPr>
          <a:xfrm>
            <a:off x="1228358" y="4729565"/>
            <a:ext cx="66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CA7497-C771-4D18-B4F4-8F951E137C5A}"/>
              </a:ext>
            </a:extLst>
          </p:cNvPr>
          <p:cNvSpPr txBox="1"/>
          <p:nvPr/>
        </p:nvSpPr>
        <p:spPr>
          <a:xfrm>
            <a:off x="8020247" y="1626787"/>
            <a:ext cx="66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C4E8DA-293B-4B18-B49C-D6879F00647D}"/>
              </a:ext>
            </a:extLst>
          </p:cNvPr>
          <p:cNvSpPr txBox="1"/>
          <p:nvPr/>
        </p:nvSpPr>
        <p:spPr>
          <a:xfrm>
            <a:off x="4692918" y="2953423"/>
            <a:ext cx="66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223F9C-C4A9-44F0-A239-8C7F3ACAEA2C}"/>
              </a:ext>
            </a:extLst>
          </p:cNvPr>
          <p:cNvSpPr txBox="1"/>
          <p:nvPr/>
        </p:nvSpPr>
        <p:spPr>
          <a:xfrm>
            <a:off x="9641769" y="141174"/>
            <a:ext cx="66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B0399D-7840-4605-A0D5-8BFBA5B1A049}"/>
              </a:ext>
            </a:extLst>
          </p:cNvPr>
          <p:cNvCxnSpPr/>
          <p:nvPr/>
        </p:nvCxnSpPr>
        <p:spPr>
          <a:xfrm>
            <a:off x="1055638" y="3447500"/>
            <a:ext cx="599440" cy="2971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DB1973D-55E9-413B-846C-223C4B04ACE0}"/>
              </a:ext>
            </a:extLst>
          </p:cNvPr>
          <p:cNvSpPr/>
          <p:nvPr/>
        </p:nvSpPr>
        <p:spPr>
          <a:xfrm>
            <a:off x="355529" y="3076533"/>
            <a:ext cx="1166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2Darray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B60B5C-D745-D946-8476-22B581873179}"/>
              </a:ext>
            </a:extLst>
          </p:cNvPr>
          <p:cNvSpPr/>
          <p:nvPr/>
        </p:nvSpPr>
        <p:spPr>
          <a:xfrm>
            <a:off x="156478" y="342514"/>
            <a:ext cx="726955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ym typeface="Wingdings 2" panose="05020102010507070707" pitchFamily="18" charset="2"/>
              </a:rPr>
              <a:t>int *array =</a:t>
            </a:r>
            <a:r>
              <a:rPr lang="zh-TW" altLang="en-US" sz="2800" dirty="0">
                <a:sym typeface="Wingdings 2" panose="05020102010507070707" pitchFamily="18" charset="2"/>
              </a:rPr>
              <a:t> </a:t>
            </a:r>
            <a:r>
              <a:rPr lang="en-US" altLang="zh-TW" sz="2800" dirty="0">
                <a:sym typeface="Wingdings 2" panose="05020102010507070707" pitchFamily="18" charset="2"/>
              </a:rPr>
              <a:t>(int*) malloc (</a:t>
            </a:r>
            <a:r>
              <a:rPr lang="en-US" altLang="zh-TW" sz="2800" dirty="0" err="1">
                <a:sym typeface="Wingdings 2" panose="05020102010507070707" pitchFamily="18" charset="2"/>
              </a:rPr>
              <a:t>sizeof</a:t>
            </a:r>
            <a:r>
              <a:rPr lang="en-US" altLang="zh-TW" sz="2800" dirty="0">
                <a:sym typeface="Wingdings 2" panose="05020102010507070707" pitchFamily="18" charset="2"/>
              </a:rPr>
              <a:t>(int)*n)</a:t>
            </a:r>
          </a:p>
          <a:p>
            <a:endParaRPr lang="en-US" sz="2800" dirty="0">
              <a:sym typeface="Wingdings 2" panose="05020102010507070707" pitchFamily="18" charset="2"/>
            </a:endParaRPr>
          </a:p>
          <a:p>
            <a:r>
              <a:rPr lang="en-US" sz="2800" dirty="0">
                <a:sym typeface="Wingdings 2" panose="05020102010507070707" pitchFamily="18" charset="2"/>
              </a:rPr>
              <a:t>int ** 2Darray = (int**) malloc (</a:t>
            </a:r>
            <a:r>
              <a:rPr lang="en-US" sz="2800" dirty="0" err="1">
                <a:sym typeface="Wingdings 2" panose="05020102010507070707" pitchFamily="18" charset="2"/>
              </a:rPr>
              <a:t>sizeof</a:t>
            </a:r>
            <a:r>
              <a:rPr lang="en-US" sz="2800" dirty="0">
                <a:sym typeface="Wingdings 2" panose="05020102010507070707" pitchFamily="18" charset="2"/>
              </a:rPr>
              <a:t>(int*)h)</a:t>
            </a:r>
          </a:p>
          <a:p>
            <a:r>
              <a:rPr lang="en-US" sz="2800" dirty="0">
                <a:sym typeface="Wingdings 2" panose="05020102010507070707" pitchFamily="18" charset="2"/>
              </a:rPr>
              <a:t>for </a:t>
            </a:r>
            <a:r>
              <a:rPr lang="en-US" sz="2800" dirty="0" err="1">
                <a:sym typeface="Wingdings 2" panose="05020102010507070707" pitchFamily="18" charset="2"/>
              </a:rPr>
              <a:t>i</a:t>
            </a:r>
            <a:r>
              <a:rPr lang="en-US" sz="2800" dirty="0">
                <a:sym typeface="Wingdings 2" panose="05020102010507070707" pitchFamily="18" charset="2"/>
              </a:rPr>
              <a:t> = 0 </a:t>
            </a:r>
            <a:r>
              <a:rPr lang="en-US" sz="2800" dirty="0">
                <a:sym typeface="Wingdings" panose="05000000000000000000" pitchFamily="2" charset="2"/>
              </a:rPr>
              <a:t> h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2Darray[</a:t>
            </a:r>
            <a:r>
              <a:rPr lang="en-US" sz="2800" dirty="0" err="1">
                <a:sym typeface="Wingdings" panose="05000000000000000000" pitchFamily="2" charset="2"/>
              </a:rPr>
              <a:t>i</a:t>
            </a:r>
            <a:r>
              <a:rPr lang="en-US" sz="2800" dirty="0">
                <a:sym typeface="Wingdings" panose="05000000000000000000" pitchFamily="2" charset="2"/>
              </a:rPr>
              <a:t>] = (int*) malloc (</a:t>
            </a:r>
            <a:r>
              <a:rPr lang="en-US" sz="2800" dirty="0" err="1">
                <a:sym typeface="Wingdings" panose="05000000000000000000" pitchFamily="2" charset="2"/>
              </a:rPr>
              <a:t>sizeof</a:t>
            </a:r>
            <a:r>
              <a:rPr lang="en-US" sz="2800" dirty="0">
                <a:sym typeface="Wingdings" panose="05000000000000000000" pitchFamily="2" charset="2"/>
              </a:rPr>
              <a:t>(int)</a:t>
            </a:r>
            <a:r>
              <a:rPr lang="en-US" sz="2800" dirty="0">
                <a:sym typeface="Wingdings 2" panose="05020102010507070707" pitchFamily="18" charset="2"/>
              </a:rPr>
              <a:t></a:t>
            </a:r>
            <a:r>
              <a:rPr lang="en-US" sz="2800" dirty="0">
                <a:sym typeface="Wingdings" panose="05000000000000000000" pitchFamily="2" charset="2"/>
              </a:rPr>
              <a:t>w)</a:t>
            </a:r>
            <a:endParaRPr lang="en-US" sz="2800" dirty="0">
              <a:sym typeface="Wingdings 2" panose="05020102010507070707" pitchFamily="18" charset="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383158-9C06-7C4D-A974-C63C90F789D8}"/>
              </a:ext>
            </a:extLst>
          </p:cNvPr>
          <p:cNvSpPr/>
          <p:nvPr/>
        </p:nvSpPr>
        <p:spPr>
          <a:xfrm>
            <a:off x="7190509" y="5231213"/>
            <a:ext cx="3560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*(*(solution+3)+4) = ’a’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27AFFC-E663-DC47-A2BA-1C68B006C9E8}"/>
              </a:ext>
            </a:extLst>
          </p:cNvPr>
          <p:cNvSpPr txBox="1"/>
          <p:nvPr/>
        </p:nvSpPr>
        <p:spPr>
          <a:xfrm>
            <a:off x="7065818" y="6000352"/>
            <a:ext cx="200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*(*(2Darray+1) + 2)</a:t>
            </a:r>
          </a:p>
        </p:txBody>
      </p:sp>
    </p:spTree>
    <p:extLst>
      <p:ext uri="{BB962C8B-B14F-4D97-AF65-F5344CB8AC3E}">
        <p14:creationId xmlns:p14="http://schemas.microsoft.com/office/powerpoint/2010/main" val="440271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3A24-114E-ED49-A893-529C2C44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9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84FE9-5C35-C047-A496-9EBE69896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Vectors are dynamically allocated arrays used to store elements.</a:t>
            </a:r>
          </a:p>
          <a:p>
            <a:r>
              <a:rPr lang="en-US" dirty="0"/>
              <a:t> Just like arrays, vectors use contiguous storage locations for their elements</a:t>
            </a:r>
          </a:p>
          <a:p>
            <a:r>
              <a:rPr lang="en-US" dirty="0"/>
              <a:t>But unlike arrays, Vectors’ size can change dynamically</a:t>
            </a:r>
          </a:p>
          <a:p>
            <a:endParaRPr lang="en-US" dirty="0"/>
          </a:p>
          <a:p>
            <a:r>
              <a:rPr lang="en-US" dirty="0"/>
              <a:t>typedef struct {</a:t>
            </a:r>
            <a:br>
              <a:rPr lang="en-US" dirty="0"/>
            </a:br>
            <a:r>
              <a:rPr lang="en-US" dirty="0"/>
              <a:t>    int size;      // The current number of elements within the array</a:t>
            </a:r>
            <a:br>
              <a:rPr lang="en-US" dirty="0"/>
            </a:br>
            <a:r>
              <a:rPr lang="en-US" dirty="0"/>
              <a:t>    int </a:t>
            </a:r>
            <a:r>
              <a:rPr lang="en-US" dirty="0" err="1"/>
              <a:t>maxSize</a:t>
            </a:r>
            <a:r>
              <a:rPr lang="en-US" dirty="0"/>
              <a:t>;   // The maximum number of elements that can be in the array</a:t>
            </a:r>
            <a:br>
              <a:rPr lang="en-US" dirty="0"/>
            </a:br>
            <a:r>
              <a:rPr lang="en-US" dirty="0"/>
              <a:t>    int * array;   // The actual array that will change in size</a:t>
            </a:r>
            <a:br>
              <a:rPr lang="en-US" dirty="0"/>
            </a:br>
            <a:r>
              <a:rPr lang="en-US" dirty="0"/>
              <a:t>} </a:t>
            </a:r>
            <a:r>
              <a:rPr lang="en-US" dirty="0" err="1"/>
              <a:t>vector_t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40064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447C-E21A-D44D-B159-40DC9191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to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43D5D-F882-6C4D-8FFE-AA67C52A4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vector_t</a:t>
            </a:r>
            <a:r>
              <a:rPr lang="en-US" dirty="0"/>
              <a:t> * </a:t>
            </a:r>
            <a:r>
              <a:rPr lang="en-US" dirty="0" err="1"/>
              <a:t>createVector</a:t>
            </a:r>
            <a:r>
              <a:rPr lang="en-US" dirty="0"/>
              <a:t>(int </a:t>
            </a:r>
            <a:r>
              <a:rPr lang="en-US" dirty="0" err="1"/>
              <a:t>initialSize</a:t>
            </a:r>
            <a:r>
              <a:rPr lang="en-US" dirty="0"/>
              <a:t>);</a:t>
            </a:r>
          </a:p>
          <a:p>
            <a:r>
              <a:rPr lang="en-US" dirty="0"/>
              <a:t>void </a:t>
            </a:r>
            <a:r>
              <a:rPr lang="en-US" dirty="0" err="1"/>
              <a:t>destroyVector</a:t>
            </a:r>
            <a:r>
              <a:rPr lang="en-US" dirty="0"/>
              <a:t>(</a:t>
            </a:r>
            <a:r>
              <a:rPr lang="en-US" dirty="0" err="1"/>
              <a:t>vector_t</a:t>
            </a:r>
            <a:r>
              <a:rPr lang="en-US" dirty="0"/>
              <a:t> * vector);</a:t>
            </a:r>
          </a:p>
          <a:p>
            <a:r>
              <a:rPr lang="en-US" dirty="0"/>
              <a:t>void resize(</a:t>
            </a:r>
            <a:r>
              <a:rPr lang="en-US" dirty="0" err="1"/>
              <a:t>vector_t</a:t>
            </a:r>
            <a:r>
              <a:rPr lang="en-US" dirty="0"/>
              <a:t> * vector);</a:t>
            </a:r>
          </a:p>
          <a:p>
            <a:r>
              <a:rPr lang="en-US" dirty="0"/>
              <a:t>void </a:t>
            </a:r>
            <a:r>
              <a:rPr lang="en-US" dirty="0" err="1"/>
              <a:t>push_back</a:t>
            </a:r>
            <a:r>
              <a:rPr lang="en-US" dirty="0"/>
              <a:t>(</a:t>
            </a:r>
            <a:r>
              <a:rPr lang="en-US" dirty="0" err="1"/>
              <a:t>vector_t</a:t>
            </a:r>
            <a:r>
              <a:rPr lang="en-US" dirty="0"/>
              <a:t> * vector, int element);</a:t>
            </a:r>
          </a:p>
          <a:p>
            <a:r>
              <a:rPr lang="en-US" dirty="0"/>
              <a:t>int </a:t>
            </a:r>
            <a:r>
              <a:rPr lang="en-US" dirty="0" err="1"/>
              <a:t>pop_back</a:t>
            </a:r>
            <a:r>
              <a:rPr lang="en-US" dirty="0"/>
              <a:t>(</a:t>
            </a:r>
            <a:r>
              <a:rPr lang="en-US" dirty="0" err="1"/>
              <a:t>vector_t</a:t>
            </a:r>
            <a:r>
              <a:rPr lang="en-US" dirty="0"/>
              <a:t> * vector);</a:t>
            </a:r>
          </a:p>
          <a:p>
            <a:r>
              <a:rPr lang="en-US" dirty="0"/>
              <a:t>int access(</a:t>
            </a:r>
            <a:r>
              <a:rPr lang="en-US" dirty="0" err="1"/>
              <a:t>vector_t</a:t>
            </a:r>
            <a:r>
              <a:rPr lang="en-US" dirty="0"/>
              <a:t> * vector, int index);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E3475-7FBB-EF4C-A346-FF4195909A94}"/>
              </a:ext>
            </a:extLst>
          </p:cNvPr>
          <p:cNvSpPr txBox="1"/>
          <p:nvPr/>
        </p:nvSpPr>
        <p:spPr>
          <a:xfrm>
            <a:off x="7897092" y="1295837"/>
            <a:ext cx="33250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typedef struct {</a:t>
            </a:r>
            <a:br>
              <a:rPr lang="en-US" dirty="0"/>
            </a:br>
            <a:r>
              <a:rPr lang="en-US" dirty="0"/>
              <a:t>    int size;     </a:t>
            </a:r>
            <a:br>
              <a:rPr lang="en-US" dirty="0"/>
            </a:br>
            <a:r>
              <a:rPr lang="en-US" dirty="0"/>
              <a:t>    int </a:t>
            </a:r>
            <a:r>
              <a:rPr lang="en-US" dirty="0" err="1"/>
              <a:t>maxSize</a:t>
            </a:r>
            <a:r>
              <a:rPr lang="en-US" dirty="0"/>
              <a:t>;  </a:t>
            </a:r>
            <a:br>
              <a:rPr lang="en-US" dirty="0"/>
            </a:br>
            <a:r>
              <a:rPr lang="en-US" dirty="0"/>
              <a:t>    int * array;  </a:t>
            </a:r>
            <a:br>
              <a:rPr lang="en-US" dirty="0"/>
            </a:br>
            <a:r>
              <a:rPr lang="en-US" dirty="0"/>
              <a:t>} </a:t>
            </a:r>
            <a:r>
              <a:rPr lang="en-US" dirty="0" err="1"/>
              <a:t>vector_t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15241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E185-A00D-4D47-B62F-A7A1C915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37" y="731116"/>
            <a:ext cx="10515600" cy="4351338"/>
          </a:xfrm>
        </p:spPr>
        <p:txBody>
          <a:bodyPr/>
          <a:lstStyle/>
          <a:p>
            <a:r>
              <a:rPr lang="en-US" dirty="0" err="1"/>
              <a:t>vector_t</a:t>
            </a:r>
            <a:r>
              <a:rPr lang="en-US" dirty="0"/>
              <a:t> * </a:t>
            </a:r>
            <a:r>
              <a:rPr lang="en-US" dirty="0" err="1"/>
              <a:t>createVector</a:t>
            </a:r>
            <a:r>
              <a:rPr lang="en-US" dirty="0"/>
              <a:t>(int </a:t>
            </a:r>
            <a:r>
              <a:rPr lang="en-US" dirty="0" err="1"/>
              <a:t>initialSize</a:t>
            </a:r>
            <a:r>
              <a:rPr lang="en-US" dirty="0"/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06582-DCC2-2641-84AD-F37BCB765F8D}"/>
              </a:ext>
            </a:extLst>
          </p:cNvPr>
          <p:cNvSpPr txBox="1"/>
          <p:nvPr/>
        </p:nvSpPr>
        <p:spPr>
          <a:xfrm>
            <a:off x="4350329" y="4205291"/>
            <a:ext cx="69134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typedef struct {</a:t>
            </a:r>
            <a:br>
              <a:rPr lang="en-US" dirty="0"/>
            </a:br>
            <a:r>
              <a:rPr lang="en-US" dirty="0"/>
              <a:t>    int size;           // The current number of elements within the array</a:t>
            </a:r>
            <a:br>
              <a:rPr lang="en-US" dirty="0"/>
            </a:br>
            <a:r>
              <a:rPr lang="en-US" dirty="0"/>
              <a:t>    int </a:t>
            </a:r>
            <a:r>
              <a:rPr lang="en-US" dirty="0" err="1"/>
              <a:t>maxSize</a:t>
            </a:r>
            <a:r>
              <a:rPr lang="en-US" dirty="0"/>
              <a:t>;   // The maximum number of elements that can be in the array</a:t>
            </a:r>
            <a:br>
              <a:rPr lang="en-US" dirty="0"/>
            </a:br>
            <a:r>
              <a:rPr lang="en-US" dirty="0"/>
              <a:t>    int * array;     // The actual array that will change in size</a:t>
            </a:r>
            <a:br>
              <a:rPr lang="en-US" dirty="0"/>
            </a:br>
            <a:r>
              <a:rPr lang="en-US" dirty="0"/>
              <a:t>} </a:t>
            </a:r>
            <a:r>
              <a:rPr lang="en-US" dirty="0" err="1"/>
              <a:t>vector_t</a:t>
            </a:r>
            <a:r>
              <a:rPr lang="en-US" dirty="0"/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50BBB-2559-E14D-AD1E-07BC3A68D22D}"/>
              </a:ext>
            </a:extLst>
          </p:cNvPr>
          <p:cNvSpPr txBox="1"/>
          <p:nvPr/>
        </p:nvSpPr>
        <p:spPr>
          <a:xfrm>
            <a:off x="568037" y="1397722"/>
            <a:ext cx="106957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D7923"/>
                </a:solidFill>
                <a:effectLst/>
                <a:latin typeface="Monaco" pitchFamily="2" charset="77"/>
              </a:rPr>
              <a:t> </a:t>
            </a:r>
            <a:r>
              <a:rPr lang="en-US" dirty="0">
                <a:effectLst/>
                <a:latin typeface="Monaco" pitchFamily="2" charset="77"/>
              </a:rPr>
              <a:t> </a:t>
            </a:r>
            <a:r>
              <a:rPr lang="en-US" dirty="0" err="1">
                <a:effectLst/>
                <a:latin typeface="Monaco" pitchFamily="2" charset="77"/>
              </a:rPr>
              <a:t>vector_t</a:t>
            </a:r>
            <a:r>
              <a:rPr lang="en-US" dirty="0">
                <a:effectLst/>
                <a:latin typeface="Monaco" pitchFamily="2" charset="77"/>
              </a:rPr>
              <a:t> * </a:t>
            </a:r>
            <a:r>
              <a:rPr lang="en-US" dirty="0" err="1">
                <a:effectLst/>
                <a:latin typeface="Monaco" pitchFamily="2" charset="77"/>
              </a:rPr>
              <a:t>createVector</a:t>
            </a:r>
            <a:r>
              <a:rPr lang="en-US" dirty="0">
                <a:effectLst/>
                <a:latin typeface="Monaco" pitchFamily="2" charset="77"/>
              </a:rPr>
              <a:t>(int </a:t>
            </a:r>
            <a:r>
              <a:rPr lang="en-US" dirty="0" err="1">
                <a:effectLst/>
                <a:latin typeface="Monaco" pitchFamily="2" charset="77"/>
              </a:rPr>
              <a:t>initialSize</a:t>
            </a:r>
            <a:r>
              <a:rPr lang="en-US" dirty="0">
                <a:effectLst/>
                <a:latin typeface="Monaco" pitchFamily="2" charset="77"/>
              </a:rPr>
              <a:t>)</a:t>
            </a:r>
          </a:p>
          <a:p>
            <a:r>
              <a:rPr lang="en-US" dirty="0">
                <a:effectLst/>
                <a:latin typeface="Monaco" pitchFamily="2" charset="77"/>
              </a:rPr>
              <a:t>  {</a:t>
            </a:r>
          </a:p>
          <a:p>
            <a:r>
              <a:rPr lang="en-US" dirty="0">
                <a:effectLst/>
                <a:latin typeface="Monaco" pitchFamily="2" charset="77"/>
              </a:rPr>
              <a:t>       </a:t>
            </a:r>
            <a:r>
              <a:rPr lang="en-US" dirty="0" err="1">
                <a:effectLst/>
                <a:latin typeface="Monaco" pitchFamily="2" charset="77"/>
              </a:rPr>
              <a:t>vector_t</a:t>
            </a:r>
            <a:r>
              <a:rPr lang="en-US" dirty="0">
                <a:effectLst/>
                <a:latin typeface="Monaco" pitchFamily="2" charset="77"/>
              </a:rPr>
              <a:t> * vector = (</a:t>
            </a:r>
            <a:r>
              <a:rPr lang="en-US" dirty="0" err="1">
                <a:effectLst/>
                <a:latin typeface="Monaco" pitchFamily="2" charset="77"/>
              </a:rPr>
              <a:t>vector_t</a:t>
            </a:r>
            <a:r>
              <a:rPr lang="en-US" dirty="0">
                <a:effectLst/>
                <a:latin typeface="Monaco" pitchFamily="2" charset="77"/>
              </a:rPr>
              <a:t> *) malloc(</a:t>
            </a:r>
            <a:r>
              <a:rPr lang="en-US" dirty="0" err="1">
                <a:effectLst/>
                <a:latin typeface="Monaco" pitchFamily="2" charset="77"/>
              </a:rPr>
              <a:t>sizeof</a:t>
            </a:r>
            <a:r>
              <a:rPr lang="en-US" dirty="0">
                <a:effectLst/>
                <a:latin typeface="Monaco" pitchFamily="2" charset="77"/>
              </a:rPr>
              <a:t>(</a:t>
            </a:r>
            <a:r>
              <a:rPr lang="en-US" dirty="0" err="1">
                <a:effectLst/>
                <a:latin typeface="Monaco" pitchFamily="2" charset="77"/>
              </a:rPr>
              <a:t>vector_t</a:t>
            </a:r>
            <a:r>
              <a:rPr lang="en-US" dirty="0">
                <a:effectLst/>
                <a:latin typeface="Monaco" pitchFamily="2" charset="77"/>
              </a:rPr>
              <a:t>));</a:t>
            </a:r>
          </a:p>
          <a:p>
            <a:r>
              <a:rPr lang="en-US" dirty="0">
                <a:effectLst/>
                <a:latin typeface="Monaco" pitchFamily="2" charset="77"/>
              </a:rPr>
              <a:t>       vector-&gt;size = 0;</a:t>
            </a:r>
          </a:p>
          <a:p>
            <a:r>
              <a:rPr lang="en-US" dirty="0">
                <a:effectLst/>
                <a:latin typeface="Monaco" pitchFamily="2" charset="77"/>
              </a:rPr>
              <a:t>       vector-&gt;</a:t>
            </a:r>
            <a:r>
              <a:rPr lang="en-US" dirty="0" err="1">
                <a:effectLst/>
                <a:latin typeface="Monaco" pitchFamily="2" charset="77"/>
              </a:rPr>
              <a:t>maxSize</a:t>
            </a:r>
            <a:r>
              <a:rPr lang="en-US" dirty="0">
                <a:effectLst/>
                <a:latin typeface="Monaco" pitchFamily="2" charset="77"/>
              </a:rPr>
              <a:t> = </a:t>
            </a:r>
            <a:r>
              <a:rPr lang="en-US" dirty="0" err="1">
                <a:effectLst/>
                <a:latin typeface="Monaco" pitchFamily="2" charset="77"/>
              </a:rPr>
              <a:t>initialSize</a:t>
            </a:r>
            <a:r>
              <a:rPr lang="en-US" dirty="0">
                <a:effectLst/>
                <a:latin typeface="Monaco" pitchFamily="2" charset="77"/>
              </a:rPr>
              <a:t>;</a:t>
            </a:r>
          </a:p>
          <a:p>
            <a:r>
              <a:rPr lang="en-US" dirty="0">
                <a:effectLst/>
                <a:latin typeface="Monaco" pitchFamily="2" charset="77"/>
              </a:rPr>
              <a:t> 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>
                <a:effectLst/>
                <a:latin typeface="Monaco" pitchFamily="2" charset="77"/>
              </a:rPr>
              <a:t>     vector-&gt;array = (int *) malloc(</a:t>
            </a:r>
            <a:r>
              <a:rPr lang="en-US" dirty="0" err="1">
                <a:effectLst/>
                <a:latin typeface="Monaco" pitchFamily="2" charset="77"/>
              </a:rPr>
              <a:t>initialSize</a:t>
            </a:r>
            <a:r>
              <a:rPr lang="en-US" dirty="0">
                <a:effectLst/>
                <a:latin typeface="Monaco" pitchFamily="2" charset="77"/>
              </a:rPr>
              <a:t> * </a:t>
            </a:r>
            <a:r>
              <a:rPr lang="en-US" dirty="0" err="1">
                <a:effectLst/>
                <a:latin typeface="Monaco" pitchFamily="2" charset="77"/>
              </a:rPr>
              <a:t>sizeof</a:t>
            </a:r>
            <a:r>
              <a:rPr lang="en-US" dirty="0">
                <a:effectLst/>
                <a:latin typeface="Monaco" pitchFamily="2" charset="77"/>
              </a:rPr>
              <a:t>(int));</a:t>
            </a:r>
          </a:p>
          <a:p>
            <a:r>
              <a:rPr lang="en-US" dirty="0">
                <a:effectLst/>
                <a:latin typeface="Monaco" pitchFamily="2" charset="77"/>
              </a:rPr>
              <a:t> 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>
                <a:effectLst/>
                <a:latin typeface="Monaco" pitchFamily="2" charset="77"/>
              </a:rPr>
              <a:t>     return vector;</a:t>
            </a:r>
          </a:p>
          <a:p>
            <a:r>
              <a:rPr lang="en-US" dirty="0">
                <a:effectLst/>
                <a:latin typeface="Monaco" pitchFamily="2" charset="77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968046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B6B7D-2ED3-C94F-9CAB-85C9CAD8B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298"/>
            <a:ext cx="10515600" cy="4351338"/>
          </a:xfrm>
        </p:spPr>
        <p:txBody>
          <a:bodyPr/>
          <a:lstStyle/>
          <a:p>
            <a:r>
              <a:rPr lang="en-US" dirty="0"/>
              <a:t>void resize(</a:t>
            </a:r>
            <a:r>
              <a:rPr lang="en-US" dirty="0" err="1"/>
              <a:t>vector_t</a:t>
            </a:r>
            <a:r>
              <a:rPr lang="en-US" dirty="0"/>
              <a:t> * vector);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025BE-FAAC-EC42-A438-5B2B1F363E22}"/>
              </a:ext>
            </a:extLst>
          </p:cNvPr>
          <p:cNvSpPr txBox="1"/>
          <p:nvPr/>
        </p:nvSpPr>
        <p:spPr>
          <a:xfrm>
            <a:off x="0" y="1221639"/>
            <a:ext cx="126076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Monaco" pitchFamily="2" charset="77"/>
              </a:rPr>
              <a:t> void resize(</a:t>
            </a:r>
            <a:r>
              <a:rPr lang="en-US" dirty="0" err="1">
                <a:effectLst/>
                <a:latin typeface="Monaco" pitchFamily="2" charset="77"/>
              </a:rPr>
              <a:t>vector_t</a:t>
            </a:r>
            <a:r>
              <a:rPr lang="en-US" dirty="0">
                <a:effectLst/>
                <a:latin typeface="Monaco" pitchFamily="2" charset="77"/>
              </a:rPr>
              <a:t> * vector)</a:t>
            </a:r>
          </a:p>
          <a:p>
            <a:r>
              <a:rPr lang="en-US" dirty="0">
                <a:effectLst/>
                <a:latin typeface="Monaco" pitchFamily="2" charset="77"/>
              </a:rPr>
              <a:t> {</a:t>
            </a:r>
          </a:p>
          <a:p>
            <a:r>
              <a:rPr lang="en-US" dirty="0">
                <a:effectLst/>
                <a:latin typeface="Monaco" pitchFamily="2" charset="77"/>
              </a:rPr>
              <a:t>      vector-&gt;array = (int *) </a:t>
            </a:r>
            <a:r>
              <a:rPr lang="en-US" dirty="0" err="1">
                <a:effectLst/>
                <a:latin typeface="Monaco" pitchFamily="2" charset="77"/>
              </a:rPr>
              <a:t>realloc</a:t>
            </a:r>
            <a:r>
              <a:rPr lang="en-US" dirty="0">
                <a:effectLst/>
                <a:latin typeface="Monaco" pitchFamily="2" charset="77"/>
              </a:rPr>
              <a:t>(vector-&gt;array, vector-&gt;</a:t>
            </a:r>
            <a:r>
              <a:rPr lang="en-US" dirty="0" err="1">
                <a:effectLst/>
                <a:latin typeface="Monaco" pitchFamily="2" charset="77"/>
              </a:rPr>
              <a:t>maxSize</a:t>
            </a:r>
            <a:r>
              <a:rPr lang="en-US" dirty="0">
                <a:effectLst/>
                <a:latin typeface="Monaco" pitchFamily="2" charset="77"/>
              </a:rPr>
              <a:t> * 2 * </a:t>
            </a:r>
            <a:r>
              <a:rPr lang="en-US" dirty="0" err="1">
                <a:effectLst/>
                <a:latin typeface="Monaco" pitchFamily="2" charset="77"/>
              </a:rPr>
              <a:t>sizeof</a:t>
            </a:r>
            <a:r>
              <a:rPr lang="en-US" dirty="0">
                <a:effectLst/>
                <a:latin typeface="Monaco" pitchFamily="2" charset="77"/>
              </a:rPr>
              <a:t>(int));</a:t>
            </a:r>
          </a:p>
          <a:p>
            <a:r>
              <a:rPr lang="en-US" dirty="0">
                <a:effectLst/>
                <a:latin typeface="Monaco" pitchFamily="2" charset="77"/>
              </a:rPr>
              <a:t>      vector-&gt;</a:t>
            </a:r>
            <a:r>
              <a:rPr lang="en-US" dirty="0" err="1">
                <a:effectLst/>
                <a:latin typeface="Monaco" pitchFamily="2" charset="77"/>
              </a:rPr>
              <a:t>maxSize</a:t>
            </a:r>
            <a:r>
              <a:rPr lang="en-US" dirty="0">
                <a:effectLst/>
                <a:latin typeface="Monaco" pitchFamily="2" charset="77"/>
              </a:rPr>
              <a:t> *= 2;</a:t>
            </a:r>
          </a:p>
          <a:p>
            <a:r>
              <a:rPr lang="en-US" dirty="0">
                <a:effectLst/>
                <a:latin typeface="Monaco" pitchFamily="2" charset="77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177474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090A53CF-5AD7-D244-87BD-E16F08CD3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63" y="541175"/>
            <a:ext cx="11683096" cy="235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441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3ECF80-7045-CA4B-8BA3-28109C1ED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77" y="597158"/>
            <a:ext cx="11727446" cy="45432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901C097-A73A-9743-AA2B-124F52FCC6B3}"/>
              </a:ext>
            </a:extLst>
          </p:cNvPr>
          <p:cNvSpPr/>
          <p:nvPr/>
        </p:nvSpPr>
        <p:spPr>
          <a:xfrm>
            <a:off x="2733557" y="4572353"/>
            <a:ext cx="1765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*(*(cells+ 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) + j)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64170E-5402-F94B-B955-D7E557DCC81E}"/>
              </a:ext>
            </a:extLst>
          </p:cNvPr>
          <p:cNvSpPr/>
          <p:nvPr/>
        </p:nvSpPr>
        <p:spPr>
          <a:xfrm>
            <a:off x="4077448" y="5542340"/>
            <a:ext cx="149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*(garbage+ j)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28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2363555-FCEC-40B4-A927-10AD31ADC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170490"/>
              </p:ext>
            </p:extLst>
          </p:nvPr>
        </p:nvGraphicFramePr>
        <p:xfrm>
          <a:off x="345243" y="1287834"/>
          <a:ext cx="3596445" cy="3586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289">
                  <a:extLst>
                    <a:ext uri="{9D8B030D-6E8A-4147-A177-3AD203B41FA5}">
                      <a16:colId xmlns:a16="http://schemas.microsoft.com/office/drawing/2014/main" val="4105801388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22296017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381123596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2816351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4105649719"/>
                    </a:ext>
                  </a:extLst>
                </a:gridCol>
              </a:tblGrid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57473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79054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4438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A72DA"/>
                          </a:solidFill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40316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776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2C6D0F-1634-4A22-B632-0F89F1A4BA78}"/>
              </a:ext>
            </a:extLst>
          </p:cNvPr>
          <p:cNvSpPr txBox="1"/>
          <p:nvPr/>
        </p:nvSpPr>
        <p:spPr>
          <a:xfrm>
            <a:off x="4128116" y="435578"/>
            <a:ext cx="792775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Maze Solve (Maze, col, row)</a:t>
            </a:r>
          </a:p>
          <a:p>
            <a:r>
              <a:rPr lang="en-US" sz="2800" dirty="0"/>
              <a:t>    if  Maze[c, r] invalid</a:t>
            </a:r>
          </a:p>
          <a:p>
            <a:r>
              <a:rPr lang="en-US" sz="2800" dirty="0"/>
              <a:t>                return 0</a:t>
            </a:r>
          </a:p>
          <a:p>
            <a:r>
              <a:rPr lang="en-US" sz="2800" dirty="0"/>
              <a:t>    if Maze[c, r] is END</a:t>
            </a:r>
          </a:p>
          <a:p>
            <a:r>
              <a:rPr lang="en-US" sz="2800" dirty="0"/>
              <a:t>                return 1</a:t>
            </a:r>
          </a:p>
          <a:p>
            <a:r>
              <a:rPr lang="en-US" sz="2800" dirty="0"/>
              <a:t>    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PATH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if (Maze Solve(Maze, left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right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top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down of (c, r)) = = 1) return 1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VISITED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return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2363555-FCEC-40B4-A927-10AD31ADC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94421"/>
              </p:ext>
            </p:extLst>
          </p:nvPr>
        </p:nvGraphicFramePr>
        <p:xfrm>
          <a:off x="345243" y="1287834"/>
          <a:ext cx="3596445" cy="3586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289">
                  <a:extLst>
                    <a:ext uri="{9D8B030D-6E8A-4147-A177-3AD203B41FA5}">
                      <a16:colId xmlns:a16="http://schemas.microsoft.com/office/drawing/2014/main" val="4105801388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22296017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381123596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2816351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4105649719"/>
                    </a:ext>
                  </a:extLst>
                </a:gridCol>
              </a:tblGrid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57473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79054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4438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A72DA"/>
                          </a:solidFill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40316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776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2C6D0F-1634-4A22-B632-0F89F1A4BA78}"/>
              </a:ext>
            </a:extLst>
          </p:cNvPr>
          <p:cNvSpPr txBox="1"/>
          <p:nvPr/>
        </p:nvSpPr>
        <p:spPr>
          <a:xfrm>
            <a:off x="4128116" y="435578"/>
            <a:ext cx="792775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Maze Solve (Maze, col, row)</a:t>
            </a:r>
          </a:p>
          <a:p>
            <a:r>
              <a:rPr lang="en-US" sz="2800" dirty="0"/>
              <a:t>    if  Maze[c, r] invalid</a:t>
            </a:r>
          </a:p>
          <a:p>
            <a:r>
              <a:rPr lang="en-US" sz="2800" dirty="0"/>
              <a:t>                return 0</a:t>
            </a:r>
          </a:p>
          <a:p>
            <a:r>
              <a:rPr lang="en-US" sz="2800" dirty="0"/>
              <a:t>    if Maze[c, r] is END</a:t>
            </a:r>
          </a:p>
          <a:p>
            <a:r>
              <a:rPr lang="en-US" sz="2800" dirty="0"/>
              <a:t>                return 1</a:t>
            </a:r>
          </a:p>
          <a:p>
            <a:r>
              <a:rPr lang="en-US" sz="2800" dirty="0"/>
              <a:t>    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PATH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if (Maze Solve(Maze, left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right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top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down of (c, r)) = = 1) return 1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VISITED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return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216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2363555-FCEC-40B4-A927-10AD31ADC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89035"/>
              </p:ext>
            </p:extLst>
          </p:nvPr>
        </p:nvGraphicFramePr>
        <p:xfrm>
          <a:off x="345243" y="1287834"/>
          <a:ext cx="3596445" cy="3586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289">
                  <a:extLst>
                    <a:ext uri="{9D8B030D-6E8A-4147-A177-3AD203B41FA5}">
                      <a16:colId xmlns:a16="http://schemas.microsoft.com/office/drawing/2014/main" val="4105801388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22296017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381123596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2816351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4105649719"/>
                    </a:ext>
                  </a:extLst>
                </a:gridCol>
              </a:tblGrid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57473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79054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4438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A72DA"/>
                          </a:solidFill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40316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776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2C6D0F-1634-4A22-B632-0F89F1A4BA78}"/>
              </a:ext>
            </a:extLst>
          </p:cNvPr>
          <p:cNvSpPr txBox="1"/>
          <p:nvPr/>
        </p:nvSpPr>
        <p:spPr>
          <a:xfrm>
            <a:off x="4128116" y="435578"/>
            <a:ext cx="792775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Maze Solve (Maze, col, row)</a:t>
            </a:r>
          </a:p>
          <a:p>
            <a:r>
              <a:rPr lang="en-US" sz="2800" dirty="0"/>
              <a:t>    if  Maze[c, r] invalid</a:t>
            </a:r>
          </a:p>
          <a:p>
            <a:r>
              <a:rPr lang="en-US" sz="2800" dirty="0"/>
              <a:t>                return 0</a:t>
            </a:r>
          </a:p>
          <a:p>
            <a:r>
              <a:rPr lang="en-US" sz="2800" dirty="0"/>
              <a:t>    if Maze[c, r] is END</a:t>
            </a:r>
          </a:p>
          <a:p>
            <a:r>
              <a:rPr lang="en-US" sz="2800" dirty="0"/>
              <a:t>                return 1</a:t>
            </a:r>
          </a:p>
          <a:p>
            <a:r>
              <a:rPr lang="en-US" sz="2800" dirty="0"/>
              <a:t>    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PATH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if (Maze Solve(Maze, left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right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top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down of (c, r)) = = 1) return 1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VISITED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return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31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2363555-FCEC-40B4-A927-10AD31ADC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880944"/>
              </p:ext>
            </p:extLst>
          </p:nvPr>
        </p:nvGraphicFramePr>
        <p:xfrm>
          <a:off x="345243" y="1287834"/>
          <a:ext cx="3596445" cy="3586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289">
                  <a:extLst>
                    <a:ext uri="{9D8B030D-6E8A-4147-A177-3AD203B41FA5}">
                      <a16:colId xmlns:a16="http://schemas.microsoft.com/office/drawing/2014/main" val="4105801388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22296017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381123596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2816351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4105649719"/>
                    </a:ext>
                  </a:extLst>
                </a:gridCol>
              </a:tblGrid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57473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79054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4438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A72DA"/>
                          </a:solidFill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40316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776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2C6D0F-1634-4A22-B632-0F89F1A4BA78}"/>
              </a:ext>
            </a:extLst>
          </p:cNvPr>
          <p:cNvSpPr txBox="1"/>
          <p:nvPr/>
        </p:nvSpPr>
        <p:spPr>
          <a:xfrm>
            <a:off x="4128116" y="435578"/>
            <a:ext cx="792775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Maze Solve (Maze, col, row)</a:t>
            </a:r>
          </a:p>
          <a:p>
            <a:r>
              <a:rPr lang="en-US" sz="2800" dirty="0"/>
              <a:t>    if  Maze[c, r] invalid</a:t>
            </a:r>
          </a:p>
          <a:p>
            <a:r>
              <a:rPr lang="en-US" sz="2800" dirty="0"/>
              <a:t>                return 0</a:t>
            </a:r>
          </a:p>
          <a:p>
            <a:r>
              <a:rPr lang="en-US" sz="2800" dirty="0"/>
              <a:t>    if Maze[c, r] is END</a:t>
            </a:r>
          </a:p>
          <a:p>
            <a:r>
              <a:rPr lang="en-US" sz="2800" dirty="0"/>
              <a:t>                return 1</a:t>
            </a:r>
          </a:p>
          <a:p>
            <a:r>
              <a:rPr lang="en-US" sz="2800" dirty="0"/>
              <a:t>    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PATH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if (Maze Solve(Maze, left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right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top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down of (c, r)) = = 1) return 1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VISITED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return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953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2363555-FCEC-40B4-A927-10AD31ADC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875327"/>
              </p:ext>
            </p:extLst>
          </p:nvPr>
        </p:nvGraphicFramePr>
        <p:xfrm>
          <a:off x="345243" y="1287834"/>
          <a:ext cx="3596445" cy="3586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289">
                  <a:extLst>
                    <a:ext uri="{9D8B030D-6E8A-4147-A177-3AD203B41FA5}">
                      <a16:colId xmlns:a16="http://schemas.microsoft.com/office/drawing/2014/main" val="4105801388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22296017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381123596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2816351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4105649719"/>
                    </a:ext>
                  </a:extLst>
                </a:gridCol>
              </a:tblGrid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57473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79054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4438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A72DA"/>
                          </a:solidFill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40316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776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2C6D0F-1634-4A22-B632-0F89F1A4BA78}"/>
              </a:ext>
            </a:extLst>
          </p:cNvPr>
          <p:cNvSpPr txBox="1"/>
          <p:nvPr/>
        </p:nvSpPr>
        <p:spPr>
          <a:xfrm>
            <a:off x="4128116" y="435578"/>
            <a:ext cx="792775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Maze Solve (Maze, col, row)</a:t>
            </a:r>
          </a:p>
          <a:p>
            <a:r>
              <a:rPr lang="en-US" sz="2800" dirty="0"/>
              <a:t>    if  Maze[c, r] invalid</a:t>
            </a:r>
          </a:p>
          <a:p>
            <a:r>
              <a:rPr lang="en-US" sz="2800" dirty="0"/>
              <a:t>                return 0</a:t>
            </a:r>
          </a:p>
          <a:p>
            <a:r>
              <a:rPr lang="en-US" sz="2800" dirty="0"/>
              <a:t>    if Maze[c, r] is END</a:t>
            </a:r>
          </a:p>
          <a:p>
            <a:r>
              <a:rPr lang="en-US" sz="2800" dirty="0"/>
              <a:t>                return 1</a:t>
            </a:r>
          </a:p>
          <a:p>
            <a:r>
              <a:rPr lang="en-US" sz="2800" dirty="0"/>
              <a:t>    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PATH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if (Maze Solve(Maze, left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right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top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down of (c, r)) = = 1) return 1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VISITED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return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073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2363555-FCEC-40B4-A927-10AD31ADC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876829"/>
              </p:ext>
            </p:extLst>
          </p:nvPr>
        </p:nvGraphicFramePr>
        <p:xfrm>
          <a:off x="345243" y="1287834"/>
          <a:ext cx="3596445" cy="3586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289">
                  <a:extLst>
                    <a:ext uri="{9D8B030D-6E8A-4147-A177-3AD203B41FA5}">
                      <a16:colId xmlns:a16="http://schemas.microsoft.com/office/drawing/2014/main" val="4105801388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22296017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381123596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328163511"/>
                    </a:ext>
                  </a:extLst>
                </a:gridCol>
                <a:gridCol w="719289">
                  <a:extLst>
                    <a:ext uri="{9D8B030D-6E8A-4147-A177-3AD203B41FA5}">
                      <a16:colId xmlns:a16="http://schemas.microsoft.com/office/drawing/2014/main" val="4105649719"/>
                    </a:ext>
                  </a:extLst>
                </a:gridCol>
              </a:tblGrid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57473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79054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4438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A72DA"/>
                          </a:solidFill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40316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776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2C6D0F-1634-4A22-B632-0F89F1A4BA78}"/>
              </a:ext>
            </a:extLst>
          </p:cNvPr>
          <p:cNvSpPr txBox="1"/>
          <p:nvPr/>
        </p:nvSpPr>
        <p:spPr>
          <a:xfrm>
            <a:off x="4128116" y="435578"/>
            <a:ext cx="792775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Maze Solve (Maze, col, row)</a:t>
            </a:r>
          </a:p>
          <a:p>
            <a:r>
              <a:rPr lang="en-US" sz="2800" dirty="0"/>
              <a:t>    if  Maze[c, r] invalid</a:t>
            </a:r>
          </a:p>
          <a:p>
            <a:r>
              <a:rPr lang="en-US" sz="2800" dirty="0"/>
              <a:t>                return 0</a:t>
            </a:r>
          </a:p>
          <a:p>
            <a:r>
              <a:rPr lang="en-US" sz="2800" dirty="0"/>
              <a:t>    if Maze[c, r] is END</a:t>
            </a:r>
          </a:p>
          <a:p>
            <a:r>
              <a:rPr lang="en-US" sz="2800" dirty="0"/>
              <a:t>                return 1</a:t>
            </a:r>
          </a:p>
          <a:p>
            <a:r>
              <a:rPr lang="en-US" sz="2800" dirty="0"/>
              <a:t>    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PATH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if (Maze Solve(Maze, left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right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top of (c, r)) = = 1) return 1</a:t>
            </a:r>
          </a:p>
          <a:p>
            <a:r>
              <a:rPr lang="en-US" sz="2800" dirty="0"/>
              <a:t>    </a:t>
            </a:r>
            <a:r>
              <a:rPr lang="en-US" sz="2800" dirty="0">
                <a:sym typeface="Wingdings" panose="05000000000000000000" pitchFamily="2" charset="2"/>
              </a:rPr>
              <a:t>if (Maze Solve(Maze, down of (c, r)) = = 1) return 1</a:t>
            </a:r>
          </a:p>
          <a:p>
            <a:r>
              <a:rPr lang="en-US" sz="2800" dirty="0"/>
              <a:t>    Maze[c, r] </a:t>
            </a:r>
            <a:r>
              <a:rPr lang="en-US" sz="2800" dirty="0">
                <a:sym typeface="Wingdings" panose="05000000000000000000" pitchFamily="2" charset="2"/>
              </a:rPr>
              <a:t>VISITED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return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349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3656</TotalTime>
  <Words>4826</Words>
  <Application>Microsoft Macintosh PowerPoint</Application>
  <PresentationFormat>Widescreen</PresentationFormat>
  <Paragraphs>959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Monaco</vt:lpstr>
      <vt:lpstr>Times New Roman</vt:lpstr>
      <vt:lpstr>Office Theme</vt:lpstr>
      <vt:lpstr>MP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 9 vectors</vt:lpstr>
      <vt:lpstr>Functions to implement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Iou-Jen</dc:creator>
  <cp:lastModifiedBy>Liu, Iou-Jen</cp:lastModifiedBy>
  <cp:revision>14</cp:revision>
  <dcterms:created xsi:type="dcterms:W3CDTF">2020-04-03T01:30:50Z</dcterms:created>
  <dcterms:modified xsi:type="dcterms:W3CDTF">2021-10-31T14:02:03Z</dcterms:modified>
</cp:coreProperties>
</file>