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5600"/>
    <a:srgbClr val="1C9D77"/>
    <a:srgbClr val="615D94"/>
    <a:srgbClr val="EA1C1A"/>
    <a:srgbClr val="7D7D81"/>
    <a:srgbClr val="2A1F81"/>
    <a:srgbClr val="F9BBC1"/>
    <a:srgbClr val="CC8C1C"/>
    <a:srgbClr val="FBFB00"/>
    <a:srgbClr val="FFB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>
        <p:scale>
          <a:sx n="110" d="100"/>
          <a:sy n="110" d="100"/>
        </p:scale>
        <p:origin x="-42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0F63-14AD-446C-86EF-5C0079DC7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1BA17-09F0-42F8-91E1-3794CBEBD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0B09-5C1D-4F6F-AE9A-83C61884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2D372-C7A8-46E0-B0D8-53A7A9DD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8F2B-A164-40F5-B120-D538D22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5CA8-5A7A-4ECE-A4E8-A5FEF15C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AD730-2188-4CC3-A573-5ED013469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363E-5ABC-41C5-A906-E096BD26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3F967-066A-45DE-B38E-0A04DC81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C5785-48F4-42CC-A2EB-C3082F24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4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D6AA5-B88D-4867-AC1D-E9A3918BC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A7451-A3C9-442D-A384-E2ED044FF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6BE22-671F-4898-8FD9-076D2BF8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DF903-1F72-4C18-8402-A986681D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66BE-1ABC-4DA9-B439-41A38854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68A7-25C0-46B6-805B-28869218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41E2-F187-4F51-8DCF-5D377A40B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3360-E568-4779-90DA-C83E93089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27197-99C3-4ACC-8EDA-B51FBCFC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92DB-D750-4DB8-A7BB-15C4C95D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98F-BB78-450C-9CE2-EFE7EBEE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0F24C-2F7A-45F5-8588-61661403B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F5E6-9FAF-4F5C-816E-7E44496D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8CB3B-EE4D-4807-B2E7-9A174FAC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E02C2-7F55-4C9A-888E-E41BCB0E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7D79-156F-4C30-BAF5-87E03283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A984-03BA-4D5B-B7D8-086581E59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2FEC5-0414-4A48-96D4-D3E9EBD8C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A0BD2-1F1C-4589-919E-7F39F98F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38F36-42A5-4AD5-B259-97760E31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E163-CA71-437C-B5A8-EBBFB5AD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2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923-8C97-4FE1-A3DF-FF0455C6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55EAF-4790-4092-9BD0-DAF4BE28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C1A1F-77B8-4E60-BB16-BDE7C80DD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A27F2-696A-4039-B0BF-A0CF47F1F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0525A2-B129-4C54-A8A9-25817D9AC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87096-5979-47B2-92E4-1B09D5F2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416E5-DEB3-41F8-B6AF-0051A557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162BB-A8DD-4F9B-AA45-E7AF9224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9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B2BD-7248-4044-8DA9-0DCD4267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6DA14-5CD7-456A-85AE-D1701EE1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DD81A-D632-4248-B05C-D5EDE139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4F2DE-E5BA-4412-8224-B0861FF7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1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DBEE8-F5A0-48B4-8C07-1A243017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62A565-FFFF-49E3-8E3A-600A5A47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E4A3B-C49B-42AA-B521-2E68E097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4259-C4FF-49F0-8ADC-85AF399B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27D9-6976-48C7-9A9A-8A79E42B8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A1C30-081A-4E8A-89A8-B8DFEC784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2A21-BC01-4059-A7E2-47842633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91404-A94B-4428-B0D3-F183F1E6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BA56-0797-4B7B-9823-6EEDC899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8D0A-2CFA-4EE6-984B-D0CE1E72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1920D-D138-46AA-B14E-F467DB04C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3AAA-0212-41BC-9E0F-2F089AFF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1E203-47E1-463B-95B9-8AE10C49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8750C-A11D-4D4E-82CE-BE0475734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DC48-51E3-4EBB-9C27-74C67F6B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7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7F59D-1A75-425C-A0D3-5158DD31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00769-849F-429C-A71E-B3238E3D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50BE1-E40D-4F49-938B-037080963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9600-5756-467D-BC52-A375B0F769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03AFF-F24F-49D4-B864-A6E103675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35A1F-B079-42E2-B1E4-C9479134A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EB120-73BE-404E-B2E0-DC82D73E7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5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653FCC-373E-4364-9355-13596E2E2106}"/>
              </a:ext>
            </a:extLst>
          </p:cNvPr>
          <p:cNvSpPr/>
          <p:nvPr/>
        </p:nvSpPr>
        <p:spPr>
          <a:xfrm rot="5400000">
            <a:off x="2226588" y="3944034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32CA040-AF00-43E2-9386-145DC329A58C}"/>
              </a:ext>
            </a:extLst>
          </p:cNvPr>
          <p:cNvSpPr/>
          <p:nvPr/>
        </p:nvSpPr>
        <p:spPr>
          <a:xfrm>
            <a:off x="2235270" y="4415593"/>
            <a:ext cx="390241" cy="355725"/>
          </a:xfrm>
          <a:prstGeom prst="triangle">
            <a:avLst/>
          </a:prstGeom>
          <a:solidFill>
            <a:srgbClr val="8C2A8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6E378-14A9-472E-9554-FE72F0AE93A0}"/>
              </a:ext>
            </a:extLst>
          </p:cNvPr>
          <p:cNvGrpSpPr/>
          <p:nvPr/>
        </p:nvGrpSpPr>
        <p:grpSpPr>
          <a:xfrm>
            <a:off x="2251301" y="4925895"/>
            <a:ext cx="347732" cy="355724"/>
            <a:chOff x="10567358" y="4666873"/>
            <a:chExt cx="444262" cy="4207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FA4B15-BA0D-43C1-B393-8BA5DFB7E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68F256-9BDC-4DE8-A058-3CA31307D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9A35D-BCB1-4234-9261-22FFD61AD3E9}"/>
              </a:ext>
            </a:extLst>
          </p:cNvPr>
          <p:cNvSpPr/>
          <p:nvPr/>
        </p:nvSpPr>
        <p:spPr>
          <a:xfrm>
            <a:off x="2629894" y="3059667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C2F26D-CF14-4FC9-BB6F-F099F5F2AD40}"/>
              </a:ext>
            </a:extLst>
          </p:cNvPr>
          <p:cNvSpPr/>
          <p:nvPr/>
        </p:nvSpPr>
        <p:spPr>
          <a:xfrm>
            <a:off x="2295088" y="6040936"/>
            <a:ext cx="260158" cy="260381"/>
          </a:xfrm>
          <a:prstGeom prst="ellipse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02594-2380-40B2-A966-3DD20615740B}"/>
              </a:ext>
            </a:extLst>
          </p:cNvPr>
          <p:cNvSpPr/>
          <p:nvPr/>
        </p:nvSpPr>
        <p:spPr>
          <a:xfrm>
            <a:off x="2258484" y="3535201"/>
            <a:ext cx="307731" cy="298938"/>
          </a:xfrm>
          <a:prstGeom prst="rect">
            <a:avLst/>
          </a:prstGeom>
          <a:solidFill>
            <a:srgbClr val="758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2B34E0-D507-4541-9DEE-09CF3959E1E0}"/>
              </a:ext>
            </a:extLst>
          </p:cNvPr>
          <p:cNvSpPr/>
          <p:nvPr/>
        </p:nvSpPr>
        <p:spPr>
          <a:xfrm>
            <a:off x="2286799" y="5531087"/>
            <a:ext cx="260158" cy="260381"/>
          </a:xfrm>
          <a:prstGeom prst="ellipse">
            <a:avLst/>
          </a:prstGeom>
          <a:solidFill>
            <a:srgbClr val="EA1C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835577A-8D59-4EE0-9DB6-ABD5BF94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79801"/>
              </p:ext>
            </p:extLst>
          </p:nvPr>
        </p:nvGraphicFramePr>
        <p:xfrm>
          <a:off x="2625511" y="3529105"/>
          <a:ext cx="8128000" cy="282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43107341"/>
                    </a:ext>
                  </a:extLst>
                </a:gridCol>
              </a:tblGrid>
              <a:tr h="47287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On-Premise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831935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dirty="0"/>
                        <a:t>Off-Premise</a:t>
                      </a: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7789"/>
                  </a:ext>
                </a:extLst>
              </a:tr>
              <a:tr h="570016">
                <a:tc>
                  <a:txBody>
                    <a:bodyPr/>
                    <a:lstStyle/>
                    <a:p>
                      <a:r>
                        <a:rPr lang="en-US" dirty="0"/>
                        <a:t>Schools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46873"/>
                  </a:ext>
                </a:extLst>
              </a:tr>
              <a:tr h="403761">
                <a:tc>
                  <a:txBody>
                    <a:bodyPr/>
                    <a:lstStyle/>
                    <a:p>
                      <a:r>
                        <a:rPr lang="en-US" dirty="0"/>
                        <a:t>OWI Crashes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806888"/>
                  </a:ext>
                </a:extLst>
              </a:tr>
              <a:tr h="455155">
                <a:tc>
                  <a:txBody>
                    <a:bodyPr/>
                    <a:lstStyle/>
                    <a:p>
                      <a:r>
                        <a:rPr lang="en-US" dirty="0"/>
                        <a:t>Tobacco Retailer: </a:t>
                      </a:r>
                    </a:p>
                    <a:p>
                      <a:r>
                        <a:rPr lang="en-US" dirty="0"/>
                        <a:t>Sale to Minor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4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Tobacco Retailer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717130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ABE9DB5A-6696-4EC9-81F7-B74A3133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8" r="6821"/>
          <a:stretch/>
        </p:blipFill>
        <p:spPr>
          <a:xfrm>
            <a:off x="5248894" y="2023866"/>
            <a:ext cx="179317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32CA040-AF00-43E2-9386-145DC329A58C}"/>
              </a:ext>
            </a:extLst>
          </p:cNvPr>
          <p:cNvSpPr/>
          <p:nvPr/>
        </p:nvSpPr>
        <p:spPr>
          <a:xfrm>
            <a:off x="2686078" y="2833305"/>
            <a:ext cx="323281" cy="286266"/>
          </a:xfrm>
          <a:prstGeom prst="triangle">
            <a:avLst/>
          </a:prstGeom>
          <a:solidFill>
            <a:srgbClr val="8C2A8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96E378-14A9-472E-9554-FE72F0AE93A0}"/>
              </a:ext>
            </a:extLst>
          </p:cNvPr>
          <p:cNvGrpSpPr/>
          <p:nvPr/>
        </p:nvGrpSpPr>
        <p:grpSpPr>
          <a:xfrm>
            <a:off x="2714171" y="3221114"/>
            <a:ext cx="284053" cy="286267"/>
            <a:chOff x="10567358" y="4666873"/>
            <a:chExt cx="444262" cy="4207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FA4B15-BA0D-43C1-B393-8BA5DFB7EE39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368F256-9BDC-4DE8-A058-3CA31307D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CF9A35D-BCB1-4234-9261-22FFD61AD3E9}"/>
              </a:ext>
            </a:extLst>
          </p:cNvPr>
          <p:cNvSpPr/>
          <p:nvPr/>
        </p:nvSpPr>
        <p:spPr>
          <a:xfrm>
            <a:off x="3061903" y="547748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C02594-2380-40B2-A966-3DD20615740B}"/>
              </a:ext>
            </a:extLst>
          </p:cNvPr>
          <p:cNvSpPr/>
          <p:nvPr/>
        </p:nvSpPr>
        <p:spPr>
          <a:xfrm>
            <a:off x="2690493" y="1023282"/>
            <a:ext cx="307731" cy="298938"/>
          </a:xfrm>
          <a:prstGeom prst="rect">
            <a:avLst/>
          </a:prstGeom>
          <a:solidFill>
            <a:srgbClr val="758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835577A-8D59-4EE0-9DB6-ABD5BF94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28775"/>
              </p:ext>
            </p:extLst>
          </p:nvPr>
        </p:nvGraphicFramePr>
        <p:xfrm>
          <a:off x="6430113" y="319440"/>
          <a:ext cx="8128000" cy="4539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4431073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Alcohol Retailer:</a:t>
                      </a:r>
                    </a:p>
                    <a:p>
                      <a:r>
                        <a:rPr lang="en-US" sz="1050" b="0" dirty="0">
                          <a:solidFill>
                            <a:sysClr val="windowText" lastClr="000000"/>
                          </a:solidFill>
                        </a:rPr>
                        <a:t>On-Premise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831935"/>
                  </a:ext>
                </a:extLst>
              </a:tr>
              <a:tr h="368135">
                <a:tc>
                  <a:txBody>
                    <a:bodyPr/>
                    <a:lstStyle/>
                    <a:p>
                      <a:r>
                        <a:rPr lang="en-US" sz="1050" dirty="0"/>
                        <a:t>Alcohol Retailer: </a:t>
                      </a:r>
                    </a:p>
                    <a:p>
                      <a:r>
                        <a:rPr lang="en-US" sz="1050" dirty="0"/>
                        <a:t>Off-Premise</a:t>
                      </a:r>
                    </a:p>
                  </a:txBody>
                  <a:tcPr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7789"/>
                  </a:ext>
                </a:extLst>
              </a:tr>
              <a:tr h="570016">
                <a:tc>
                  <a:txBody>
                    <a:bodyPr/>
                    <a:lstStyle/>
                    <a:p>
                      <a:r>
                        <a:rPr lang="en-US" dirty="0"/>
                        <a:t>Schools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346873"/>
                  </a:ext>
                </a:extLst>
              </a:tr>
              <a:tr h="403761">
                <a:tc>
                  <a:txBody>
                    <a:bodyPr/>
                    <a:lstStyle/>
                    <a:p>
                      <a:r>
                        <a:rPr lang="en-US" dirty="0"/>
                        <a:t>OWI Crashes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806888"/>
                  </a:ext>
                </a:extLst>
              </a:tr>
              <a:tr h="533820">
                <a:tc>
                  <a:txBody>
                    <a:bodyPr/>
                    <a:lstStyle/>
                    <a:p>
                      <a:r>
                        <a:rPr lang="en-US" dirty="0"/>
                        <a:t>Tobacco Retailer: </a:t>
                      </a:r>
                    </a:p>
                    <a:p>
                      <a:r>
                        <a:rPr lang="en-US" dirty="0"/>
                        <a:t>Sale to Minor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242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Tobacco Retailer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Violence CFS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Family CFS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Substance CFS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=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7171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588015-C2FA-4B2D-98AB-2CCDA549C758}"/>
              </a:ext>
            </a:extLst>
          </p:cNvPr>
          <p:cNvSpPr txBox="1"/>
          <p:nvPr/>
        </p:nvSpPr>
        <p:spPr>
          <a:xfrm>
            <a:off x="356260" y="344384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Jones Legend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855770-D015-4FB4-BE31-EB7F959A0CD3}"/>
              </a:ext>
            </a:extLst>
          </p:cNvPr>
          <p:cNvSpPr/>
          <p:nvPr/>
        </p:nvSpPr>
        <p:spPr>
          <a:xfrm>
            <a:off x="2720912" y="3622752"/>
            <a:ext cx="260158" cy="260381"/>
          </a:xfrm>
          <a:prstGeom prst="ellipse">
            <a:avLst/>
          </a:prstGeom>
          <a:solidFill>
            <a:srgbClr val="1C9D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119002-6C50-4CA7-84FA-975EB1D65190}"/>
              </a:ext>
            </a:extLst>
          </p:cNvPr>
          <p:cNvSpPr/>
          <p:nvPr/>
        </p:nvSpPr>
        <p:spPr>
          <a:xfrm>
            <a:off x="2724589" y="3968458"/>
            <a:ext cx="260158" cy="260381"/>
          </a:xfrm>
          <a:prstGeom prst="ellipse">
            <a:avLst/>
          </a:prstGeom>
          <a:solidFill>
            <a:srgbClr val="615D9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3C6D38-D056-4A8D-A5F0-3ECEEC152F61}"/>
              </a:ext>
            </a:extLst>
          </p:cNvPr>
          <p:cNvSpPr/>
          <p:nvPr/>
        </p:nvSpPr>
        <p:spPr>
          <a:xfrm>
            <a:off x="2728943" y="4304668"/>
            <a:ext cx="260158" cy="260381"/>
          </a:xfrm>
          <a:prstGeom prst="ellipse">
            <a:avLst/>
          </a:prstGeom>
          <a:solidFill>
            <a:srgbClr val="CC5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29B5D-7122-444E-A0CA-7129F49171F6}"/>
              </a:ext>
            </a:extLst>
          </p:cNvPr>
          <p:cNvSpPr txBox="1"/>
          <p:nvPr/>
        </p:nvSpPr>
        <p:spPr>
          <a:xfrm>
            <a:off x="3064961" y="917080"/>
            <a:ext cx="1721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ysClr val="windowText" lastClr="000000"/>
                </a:solidFill>
              </a:rPr>
              <a:t>Alcohol Retailer: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On-Premise</a:t>
            </a:r>
          </a:p>
          <a:p>
            <a:endParaRPr lang="en-US" sz="2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Alcohol Retailer: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Off-Premise</a:t>
            </a:r>
          </a:p>
          <a:p>
            <a:endParaRPr lang="en-US" sz="4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Tobacco Retailer</a:t>
            </a:r>
          </a:p>
          <a:p>
            <a:endParaRPr lang="en-US" sz="4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Tobacco Violation: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Sale to Minor</a:t>
            </a:r>
          </a:p>
          <a:p>
            <a:endParaRPr lang="en-US" sz="6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Schools</a:t>
            </a:r>
            <a:endParaRPr lang="en-US" sz="600" dirty="0">
              <a:solidFill>
                <a:sysClr val="windowText" lastClr="000000"/>
              </a:solidFill>
            </a:endParaRPr>
          </a:p>
          <a:p>
            <a:endParaRPr lang="en-US" sz="6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OWI Crashes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Violence CFS</a:t>
            </a:r>
          </a:p>
          <a:p>
            <a:endParaRPr lang="en-US" sz="6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Family CFS</a:t>
            </a:r>
          </a:p>
          <a:p>
            <a:endParaRPr lang="en-US" sz="500" dirty="0">
              <a:solidFill>
                <a:sysClr val="windowText" lastClr="000000"/>
              </a:solidFill>
            </a:endParaRPr>
          </a:p>
          <a:p>
            <a:r>
              <a:rPr lang="en-US" sz="1600" dirty="0">
                <a:solidFill>
                  <a:sysClr val="windowText" lastClr="000000"/>
                </a:solidFill>
              </a:rPr>
              <a:t>Substance CFS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B34F1-20B2-4B3A-B6FD-39CEF922AA7F}"/>
              </a:ext>
            </a:extLst>
          </p:cNvPr>
          <p:cNvSpPr/>
          <p:nvPr/>
        </p:nvSpPr>
        <p:spPr>
          <a:xfrm>
            <a:off x="2700644" y="1553331"/>
            <a:ext cx="307731" cy="298938"/>
          </a:xfrm>
          <a:prstGeom prst="rect">
            <a:avLst/>
          </a:prstGeom>
          <a:solidFill>
            <a:srgbClr val="2A1F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857248-0BF3-4A0D-8838-4658A4754B8B}"/>
              </a:ext>
            </a:extLst>
          </p:cNvPr>
          <p:cNvSpPr/>
          <p:nvPr/>
        </p:nvSpPr>
        <p:spPr>
          <a:xfrm rot="18872133">
            <a:off x="2747982" y="2054184"/>
            <a:ext cx="228600" cy="228600"/>
          </a:xfrm>
          <a:prstGeom prst="rect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40C9D4-D020-4FC7-AA4B-A5E155326D09}"/>
              </a:ext>
            </a:extLst>
          </p:cNvPr>
          <p:cNvSpPr/>
          <p:nvPr/>
        </p:nvSpPr>
        <p:spPr>
          <a:xfrm rot="18872133">
            <a:off x="2747981" y="2468704"/>
            <a:ext cx="228600" cy="228600"/>
          </a:xfrm>
          <a:prstGeom prst="rect">
            <a:avLst/>
          </a:prstGeom>
          <a:solidFill>
            <a:srgbClr val="EA1C1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50ED3C-39ED-40A5-B908-D596F13BD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035" y="620580"/>
            <a:ext cx="3115110" cy="1962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5C4F7F-8718-4AE5-BA98-0B14419866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5"/>
          <a:stretch/>
        </p:blipFill>
        <p:spPr>
          <a:xfrm>
            <a:off x="4476206" y="0"/>
            <a:ext cx="3465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DD85D-1F4D-4797-BBA8-C2EB092E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r="2022"/>
          <a:stretch/>
        </p:blipFill>
        <p:spPr>
          <a:xfrm rot="16200000">
            <a:off x="4210061" y="3248018"/>
            <a:ext cx="4219576" cy="9048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962517" y="1746762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962517" y="5310660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676775" y="3491383"/>
            <a:ext cx="119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4876800" y="1104900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Density Values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0FAE30-159F-42EF-AF36-D944CF919124}"/>
              </a:ext>
            </a:extLst>
          </p:cNvPr>
          <p:cNvSpPr/>
          <p:nvPr/>
        </p:nvSpPr>
        <p:spPr>
          <a:xfrm>
            <a:off x="2209800" y="2413869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1313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389DF-E403-4F77-B4C6-9B3B294AA63D}"/>
              </a:ext>
            </a:extLst>
          </p:cNvPr>
          <p:cNvSpPr/>
          <p:nvPr/>
        </p:nvSpPr>
        <p:spPr>
          <a:xfrm>
            <a:off x="2209800" y="1957728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F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67389E-F6BE-4243-96B9-1E43CD9BD8C6}"/>
              </a:ext>
            </a:extLst>
          </p:cNvPr>
          <p:cNvSpPr txBox="1"/>
          <p:nvPr/>
        </p:nvSpPr>
        <p:spPr>
          <a:xfrm>
            <a:off x="2676517" y="2424034"/>
            <a:ext cx="200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 Premise Outlet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27937C-A33A-40F6-BBB0-02A92E983AD1}"/>
              </a:ext>
            </a:extLst>
          </p:cNvPr>
          <p:cNvSpPr/>
          <p:nvPr/>
        </p:nvSpPr>
        <p:spPr>
          <a:xfrm>
            <a:off x="2667106" y="1909657"/>
            <a:ext cx="2019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 Premise Outlet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1F4AF-056B-4A5C-B456-F6117A597C99}"/>
              </a:ext>
            </a:extLst>
          </p:cNvPr>
          <p:cNvSpPr txBox="1"/>
          <p:nvPr/>
        </p:nvSpPr>
        <p:spPr>
          <a:xfrm>
            <a:off x="2644685" y="2931779"/>
            <a:ext cx="23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 Related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F2CEA-3812-47DE-AF16-34A45F320DBD}"/>
              </a:ext>
            </a:extLst>
          </p:cNvPr>
          <p:cNvSpPr txBox="1"/>
          <p:nvPr/>
        </p:nvSpPr>
        <p:spPr>
          <a:xfrm>
            <a:off x="2676517" y="3447922"/>
            <a:ext cx="231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F950EE-7631-4173-8955-BFC0277190C4}"/>
              </a:ext>
            </a:extLst>
          </p:cNvPr>
          <p:cNvSpPr/>
          <p:nvPr/>
        </p:nvSpPr>
        <p:spPr>
          <a:xfrm>
            <a:off x="2114549" y="3507583"/>
            <a:ext cx="453705" cy="460909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9CAF98-A6F1-494F-8F9F-FB67A28C5099}"/>
              </a:ext>
            </a:extLst>
          </p:cNvPr>
          <p:cNvSpPr/>
          <p:nvPr/>
        </p:nvSpPr>
        <p:spPr>
          <a:xfrm>
            <a:off x="2114549" y="2922158"/>
            <a:ext cx="453705" cy="46090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FAD602-414B-44EF-9B14-0BA78A88A27B}"/>
              </a:ext>
            </a:extLst>
          </p:cNvPr>
          <p:cNvSpPr/>
          <p:nvPr/>
        </p:nvSpPr>
        <p:spPr>
          <a:xfrm>
            <a:off x="1128623" y="1159375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rgbClr val="F5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4F3EB8-C34C-4B4F-BB14-960C32F12826}"/>
              </a:ext>
            </a:extLst>
          </p:cNvPr>
          <p:cNvSpPr/>
          <p:nvPr/>
        </p:nvSpPr>
        <p:spPr>
          <a:xfrm>
            <a:off x="1128623" y="1590673"/>
            <a:ext cx="263205" cy="260381"/>
          </a:xfrm>
          <a:prstGeom prst="rect">
            <a:avLst/>
          </a:prstGeom>
          <a:solidFill>
            <a:schemeClr val="accent3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E58F5BD-3873-4428-B485-44328A488928}"/>
              </a:ext>
            </a:extLst>
          </p:cNvPr>
          <p:cNvSpPr/>
          <p:nvPr/>
        </p:nvSpPr>
        <p:spPr>
          <a:xfrm>
            <a:off x="1079070" y="2015967"/>
            <a:ext cx="362310" cy="308452"/>
          </a:xfrm>
          <a:prstGeom prst="triangl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4574E9-8F27-4901-9B94-F3EB062EC739}"/>
              </a:ext>
            </a:extLst>
          </p:cNvPr>
          <p:cNvSpPr/>
          <p:nvPr/>
        </p:nvSpPr>
        <p:spPr>
          <a:xfrm>
            <a:off x="8750853" y="2657016"/>
            <a:ext cx="263205" cy="260381"/>
          </a:xfrm>
          <a:prstGeom prst="ellipse">
            <a:avLst/>
          </a:prstGeom>
          <a:solidFill>
            <a:srgbClr val="BE030B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BCAC51-7314-4725-80BE-8D32EFA77C5B}"/>
              </a:ext>
            </a:extLst>
          </p:cNvPr>
          <p:cNvSpPr/>
          <p:nvPr/>
        </p:nvSpPr>
        <p:spPr>
          <a:xfrm>
            <a:off x="8759290" y="3114212"/>
            <a:ext cx="263205" cy="260381"/>
          </a:xfrm>
          <a:prstGeom prst="ellipse">
            <a:avLst/>
          </a:prstGeom>
          <a:solidFill>
            <a:srgbClr val="7D7D8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3467A7-BC16-4915-B477-6D532EB1D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5310660"/>
            <a:ext cx="914528" cy="66684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B2C8A3F-406F-4489-91AE-41E6DCD42948}"/>
              </a:ext>
            </a:extLst>
          </p:cNvPr>
          <p:cNvSpPr/>
          <p:nvPr/>
        </p:nvSpPr>
        <p:spPr>
          <a:xfrm rot="5400000">
            <a:off x="9636439" y="3829850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1A33A5-D983-4390-AE56-C043A600F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642" y="880497"/>
            <a:ext cx="8316486" cy="5801535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A4D8BA0-4ADF-4575-BDC2-864C60641ECA}"/>
              </a:ext>
            </a:extLst>
          </p:cNvPr>
          <p:cNvSpPr/>
          <p:nvPr/>
        </p:nvSpPr>
        <p:spPr>
          <a:xfrm>
            <a:off x="9627078" y="4295351"/>
            <a:ext cx="444262" cy="371521"/>
          </a:xfrm>
          <a:prstGeom prst="triangle">
            <a:avLst/>
          </a:prstGeom>
          <a:solidFill>
            <a:srgbClr val="8C2A8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8EC0FC-481F-4107-9374-977A0C64BC88}"/>
              </a:ext>
            </a:extLst>
          </p:cNvPr>
          <p:cNvGrpSpPr/>
          <p:nvPr/>
        </p:nvGrpSpPr>
        <p:grpSpPr>
          <a:xfrm>
            <a:off x="9614370" y="4751492"/>
            <a:ext cx="444262" cy="420754"/>
            <a:chOff x="10567358" y="4666873"/>
            <a:chExt cx="444262" cy="42075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1E26C8-589B-4D49-8152-98C91771DF63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6DE5D1-15F6-495F-8153-DD3CDE924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8F9FE-B4C1-4D5A-BDF6-6DAF8778C6AE}"/>
              </a:ext>
            </a:extLst>
          </p:cNvPr>
          <p:cNvSpPr txBox="1"/>
          <p:nvPr/>
        </p:nvSpPr>
        <p:spPr>
          <a:xfrm>
            <a:off x="9506309" y="5408762"/>
            <a:ext cx="660384" cy="584775"/>
          </a:xfrm>
          <a:prstGeom prst="rect">
            <a:avLst/>
          </a:prstGeom>
          <a:noFill/>
          <a:ln>
            <a:solidFill>
              <a:srgbClr val="860E86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Eras Light ITC" panose="020B04020305040208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986A8-ACCE-4EC9-9030-4A79F51FB100}"/>
              </a:ext>
            </a:extLst>
          </p:cNvPr>
          <p:cNvSpPr txBox="1"/>
          <p:nvPr/>
        </p:nvSpPr>
        <p:spPr>
          <a:xfrm>
            <a:off x="10166692" y="3368705"/>
            <a:ext cx="22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On-Premise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EE8DF1-6297-405F-B138-D18362F22707}"/>
              </a:ext>
            </a:extLst>
          </p:cNvPr>
          <p:cNvSpPr/>
          <p:nvPr/>
        </p:nvSpPr>
        <p:spPr>
          <a:xfrm>
            <a:off x="10209988" y="3839210"/>
            <a:ext cx="129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Off-Premise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A7C44D-592B-4533-9679-037938A6FE8E}"/>
              </a:ext>
            </a:extLst>
          </p:cNvPr>
          <p:cNvSpPr/>
          <p:nvPr/>
        </p:nvSpPr>
        <p:spPr>
          <a:xfrm>
            <a:off x="10209988" y="4295351"/>
            <a:ext cx="896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Schools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D34FD9-A8BF-4540-93ED-D9300FCE9160}"/>
              </a:ext>
            </a:extLst>
          </p:cNvPr>
          <p:cNvSpPr/>
          <p:nvPr/>
        </p:nvSpPr>
        <p:spPr>
          <a:xfrm>
            <a:off x="10246010" y="4777203"/>
            <a:ext cx="137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OWI Crashes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0BF513-99D3-490A-B85B-76D084F0302B}"/>
              </a:ext>
            </a:extLst>
          </p:cNvPr>
          <p:cNvSpPr/>
          <p:nvPr/>
        </p:nvSpPr>
        <p:spPr>
          <a:xfrm>
            <a:off x="10092200" y="2950295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6CDC24F-86E4-46F3-9F3D-59558DE93D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88"/>
            <a:ext cx="7891153" cy="6858000"/>
          </a:xfrm>
          <a:prstGeom prst="rect">
            <a:avLst/>
          </a:prstGeom>
        </p:spPr>
      </p:pic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24639B3F-2399-449E-8296-6B5EF158B09A}"/>
              </a:ext>
            </a:extLst>
          </p:cNvPr>
          <p:cNvSpPr/>
          <p:nvPr/>
        </p:nvSpPr>
        <p:spPr>
          <a:xfrm>
            <a:off x="8642838" y="457200"/>
            <a:ext cx="307731" cy="298938"/>
          </a:xfrm>
          <a:prstGeom prst="flowChartDecision">
            <a:avLst/>
          </a:prstGeom>
          <a:solidFill>
            <a:srgbClr val="8D1D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ecision 36">
            <a:extLst>
              <a:ext uri="{FF2B5EF4-FFF2-40B4-BE49-F238E27FC236}">
                <a16:creationId xmlns:a16="http://schemas.microsoft.com/office/drawing/2014/main" id="{8E6B3CE4-35AF-4E0A-AB2C-3EB2549DCF1F}"/>
              </a:ext>
            </a:extLst>
          </p:cNvPr>
          <p:cNvSpPr/>
          <p:nvPr/>
        </p:nvSpPr>
        <p:spPr>
          <a:xfrm>
            <a:off x="9336421" y="2063009"/>
            <a:ext cx="307731" cy="298938"/>
          </a:xfrm>
          <a:prstGeom prst="flowChartDecision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5E01BFB-773F-45AB-8B91-3BDC830F8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3" y="974926"/>
            <a:ext cx="7576747" cy="478755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C564AE4-78FA-4CD5-A266-4A69319433CB}"/>
              </a:ext>
            </a:extLst>
          </p:cNvPr>
          <p:cNvSpPr txBox="1"/>
          <p:nvPr/>
        </p:nvSpPr>
        <p:spPr>
          <a:xfrm>
            <a:off x="9004340" y="393727"/>
            <a:ext cx="28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Sale to Minor Violation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44F3FA-57FB-4396-9B2C-654132F829A6}"/>
              </a:ext>
            </a:extLst>
          </p:cNvPr>
          <p:cNvSpPr/>
          <p:nvPr/>
        </p:nvSpPr>
        <p:spPr>
          <a:xfrm>
            <a:off x="9047636" y="1128696"/>
            <a:ext cx="2846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Inspection without Violation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E987EA8-CA12-4EE4-9F82-6758EE3EA59C}"/>
              </a:ext>
            </a:extLst>
          </p:cNvPr>
          <p:cNvSpPr/>
          <p:nvPr/>
        </p:nvSpPr>
        <p:spPr>
          <a:xfrm>
            <a:off x="9777978" y="79076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CCBE2F-B461-4DD1-8217-4999A98E3162}"/>
              </a:ext>
            </a:extLst>
          </p:cNvPr>
          <p:cNvSpPr/>
          <p:nvPr/>
        </p:nvSpPr>
        <p:spPr>
          <a:xfrm rot="2664720">
            <a:off x="10330312" y="2156604"/>
            <a:ext cx="474647" cy="440849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AED21F-2176-497C-A89E-3E8C412C3553}"/>
              </a:ext>
            </a:extLst>
          </p:cNvPr>
          <p:cNvSpPr txBox="1"/>
          <p:nvPr/>
        </p:nvSpPr>
        <p:spPr>
          <a:xfrm>
            <a:off x="9014058" y="747215"/>
            <a:ext cx="289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Violation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B824931-CBC5-4E98-B310-9858056AA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147" y="2413869"/>
            <a:ext cx="1914792" cy="372479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973A8CC-5A4E-41EE-9515-187D4C405AAA}"/>
              </a:ext>
            </a:extLst>
          </p:cNvPr>
          <p:cNvSpPr/>
          <p:nvPr/>
        </p:nvSpPr>
        <p:spPr>
          <a:xfrm>
            <a:off x="8676342" y="1202733"/>
            <a:ext cx="260158" cy="260381"/>
          </a:xfrm>
          <a:prstGeom prst="ellipse">
            <a:avLst/>
          </a:prstGeom>
          <a:solidFill>
            <a:srgbClr val="7D7D8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D5C8A2-8559-47D6-BC2C-A32C0BEC5CF2}"/>
              </a:ext>
            </a:extLst>
          </p:cNvPr>
          <p:cNvSpPr/>
          <p:nvPr/>
        </p:nvSpPr>
        <p:spPr>
          <a:xfrm>
            <a:off x="9654371" y="3429000"/>
            <a:ext cx="307731" cy="298938"/>
          </a:xfrm>
          <a:prstGeom prst="rect">
            <a:avLst/>
          </a:prstGeom>
          <a:solidFill>
            <a:srgbClr val="758C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614950" y="1663866"/>
            <a:ext cx="119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614950" y="5256251"/>
            <a:ext cx="904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063042" y="3423462"/>
            <a:ext cx="1804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3180827" y="340427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Neighborhood-Level Density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6B5585-02F2-4579-BB8D-0400591A2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23" y="1439195"/>
            <a:ext cx="588396" cy="44331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58ED4-AC06-4627-86B8-2D346C8FD4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69"/>
          <a:stretch/>
        </p:blipFill>
        <p:spPr>
          <a:xfrm>
            <a:off x="7990702" y="2253849"/>
            <a:ext cx="3253947" cy="28854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8DEE47-FE51-465E-B493-A654B813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072" y="3072116"/>
            <a:ext cx="190526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26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4614950" y="1663866"/>
            <a:ext cx="11906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High</a:t>
            </a:r>
            <a:r>
              <a:rPr 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4614950" y="5256251"/>
            <a:ext cx="904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4063042" y="3423462"/>
            <a:ext cx="1804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3466569" y="385075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County-Level Population Size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1DA07-CEC4-4847-80A9-047AF95B0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03" y="1663866"/>
            <a:ext cx="506619" cy="429293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9021CB9-D1CC-4ED5-823B-46791C5317A1}"/>
              </a:ext>
            </a:extLst>
          </p:cNvPr>
          <p:cNvSpPr/>
          <p:nvPr/>
        </p:nvSpPr>
        <p:spPr>
          <a:xfrm>
            <a:off x="8744989" y="2395191"/>
            <a:ext cx="2111890" cy="2056541"/>
          </a:xfrm>
          <a:prstGeom prst="ellipse">
            <a:avLst/>
          </a:prstGeom>
          <a:solidFill>
            <a:srgbClr val="07800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6EC97-88B2-4463-84AA-B48C638F61D8}"/>
              </a:ext>
            </a:extLst>
          </p:cNvPr>
          <p:cNvSpPr txBox="1"/>
          <p:nvPr/>
        </p:nvSpPr>
        <p:spPr>
          <a:xfrm>
            <a:off x="7513978" y="385074"/>
            <a:ext cx="4678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Sales per 10,000 Gallons</a:t>
            </a:r>
          </a:p>
        </p:txBody>
      </p:sp>
    </p:spTree>
    <p:extLst>
      <p:ext uri="{BB962C8B-B14F-4D97-AF65-F5344CB8AC3E}">
        <p14:creationId xmlns:p14="http://schemas.microsoft.com/office/powerpoint/2010/main" val="152166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9DD85D-1F4D-4797-BBA8-C2EB092E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" r="2022"/>
          <a:stretch/>
        </p:blipFill>
        <p:spPr>
          <a:xfrm>
            <a:off x="2352675" y="6153143"/>
            <a:ext cx="8696325" cy="389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6C158-4BD6-4519-89F5-E56F23DE7789}"/>
              </a:ext>
            </a:extLst>
          </p:cNvPr>
          <p:cNvSpPr txBox="1"/>
          <p:nvPr/>
        </p:nvSpPr>
        <p:spPr>
          <a:xfrm>
            <a:off x="10048867" y="5769998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15BDF-4D0C-47F1-94EA-847C22E00CBB}"/>
              </a:ext>
            </a:extLst>
          </p:cNvPr>
          <p:cNvSpPr txBox="1"/>
          <p:nvPr/>
        </p:nvSpPr>
        <p:spPr>
          <a:xfrm>
            <a:off x="2466986" y="5784747"/>
            <a:ext cx="90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D39F9-607B-41AF-8911-07F33601A8EF}"/>
              </a:ext>
            </a:extLst>
          </p:cNvPr>
          <p:cNvSpPr txBox="1"/>
          <p:nvPr/>
        </p:nvSpPr>
        <p:spPr>
          <a:xfrm>
            <a:off x="5924559" y="5756185"/>
            <a:ext cx="119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Moderate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2B245-1261-4FAE-885A-60AA5DA243B1}"/>
              </a:ext>
            </a:extLst>
          </p:cNvPr>
          <p:cNvSpPr txBox="1"/>
          <p:nvPr/>
        </p:nvSpPr>
        <p:spPr>
          <a:xfrm>
            <a:off x="5334005" y="5316829"/>
            <a:ext cx="215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Density Values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CFE04F-0C94-443F-B685-40F18B9898FA}"/>
              </a:ext>
            </a:extLst>
          </p:cNvPr>
          <p:cNvSpPr/>
          <p:nvPr/>
        </p:nvSpPr>
        <p:spPr>
          <a:xfrm rot="5400000">
            <a:off x="1398046" y="2291196"/>
            <a:ext cx="371521" cy="390241"/>
          </a:xfrm>
          <a:prstGeom prst="ellipse">
            <a:avLst/>
          </a:prstGeom>
          <a:solidFill>
            <a:srgbClr val="2A1F8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EEBF6A-AD4F-491C-B2B4-EF17682C7AD2}"/>
              </a:ext>
            </a:extLst>
          </p:cNvPr>
          <p:cNvSpPr/>
          <p:nvPr/>
        </p:nvSpPr>
        <p:spPr>
          <a:xfrm rot="5400000">
            <a:off x="1398046" y="1835055"/>
            <a:ext cx="371521" cy="390241"/>
          </a:xfrm>
          <a:prstGeom prst="ellipse">
            <a:avLst/>
          </a:prstGeom>
          <a:solidFill>
            <a:srgbClr val="307E2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382167-7EEA-4844-8057-BAE774B4D5E9}"/>
              </a:ext>
            </a:extLst>
          </p:cNvPr>
          <p:cNvGrpSpPr/>
          <p:nvPr/>
        </p:nvGrpSpPr>
        <p:grpSpPr>
          <a:xfrm>
            <a:off x="1375977" y="3212838"/>
            <a:ext cx="444262" cy="420754"/>
            <a:chOff x="10567358" y="4666873"/>
            <a:chExt cx="444262" cy="42075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7CDAF-090D-4AE0-8F2A-144A045D4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D373C9-BCC4-497D-89E0-221E66118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7358" y="4666873"/>
              <a:ext cx="444262" cy="420754"/>
            </a:xfrm>
            <a:prstGeom prst="line">
              <a:avLst/>
            </a:prstGeom>
            <a:ln w="28575">
              <a:solidFill>
                <a:srgbClr val="8E070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25D5E62-F3D7-44AF-94B9-CEF2CFBBEDAB}"/>
              </a:ext>
            </a:extLst>
          </p:cNvPr>
          <p:cNvSpPr txBox="1"/>
          <p:nvPr/>
        </p:nvSpPr>
        <p:spPr>
          <a:xfrm>
            <a:off x="1928299" y="1830051"/>
            <a:ext cx="2200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On-Premise Clusters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7AB4D-D0EB-41D6-98E2-4536F3FC62EC}"/>
              </a:ext>
            </a:extLst>
          </p:cNvPr>
          <p:cNvSpPr/>
          <p:nvPr/>
        </p:nvSpPr>
        <p:spPr>
          <a:xfrm>
            <a:off x="1971595" y="2300556"/>
            <a:ext cx="2093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Off-Premise Clusters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BF4E11-CB84-4375-98F2-809CF25A4D16}"/>
              </a:ext>
            </a:extLst>
          </p:cNvPr>
          <p:cNvSpPr/>
          <p:nvPr/>
        </p:nvSpPr>
        <p:spPr>
          <a:xfrm>
            <a:off x="1971595" y="2756697"/>
            <a:ext cx="1374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K-12 Schools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D6EBFB-B41B-439B-9943-EB5B9D442AD9}"/>
              </a:ext>
            </a:extLst>
          </p:cNvPr>
          <p:cNvSpPr/>
          <p:nvPr/>
        </p:nvSpPr>
        <p:spPr>
          <a:xfrm>
            <a:off x="2007617" y="3238549"/>
            <a:ext cx="1376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OWI Crashes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EB6D67-18E7-4E51-AB5C-8D678BB046DF}"/>
              </a:ext>
            </a:extLst>
          </p:cNvPr>
          <p:cNvSpPr/>
          <p:nvPr/>
        </p:nvSpPr>
        <p:spPr>
          <a:xfrm>
            <a:off x="2226632" y="1393125"/>
            <a:ext cx="864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B0FD829-B9D4-4415-819F-A2F2CBDAAA17}"/>
              </a:ext>
            </a:extLst>
          </p:cNvPr>
          <p:cNvSpPr/>
          <p:nvPr/>
        </p:nvSpPr>
        <p:spPr>
          <a:xfrm>
            <a:off x="5046785" y="1160585"/>
            <a:ext cx="1119849" cy="624340"/>
          </a:xfrm>
          <a:custGeom>
            <a:avLst/>
            <a:gdLst>
              <a:gd name="connsiteX0" fmla="*/ 0 w 1119849"/>
              <a:gd name="connsiteY0" fmla="*/ 0 h 624340"/>
              <a:gd name="connsiteX1" fmla="*/ 1081453 w 1119849"/>
              <a:gd name="connsiteY1" fmla="*/ 483577 h 624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9849" h="624340">
                <a:moveTo>
                  <a:pt x="0" y="0"/>
                </a:moveTo>
                <a:cubicBezTo>
                  <a:pt x="642570" y="426427"/>
                  <a:pt x="1285141" y="852854"/>
                  <a:pt x="1081453" y="4835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87A171-9FE6-4238-A9ED-D85FCE2CA216}"/>
              </a:ext>
            </a:extLst>
          </p:cNvPr>
          <p:cNvCxnSpPr>
            <a:cxnSpLocks/>
          </p:cNvCxnSpPr>
          <p:nvPr/>
        </p:nvCxnSpPr>
        <p:spPr>
          <a:xfrm flipV="1">
            <a:off x="4299438" y="606669"/>
            <a:ext cx="0" cy="316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7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128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Eras Light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Selous, Kelsey R [HD FS]</dc:creator>
  <cp:lastModifiedBy>Van Selous, Kelsey R [HD FS]</cp:lastModifiedBy>
  <cp:revision>44</cp:revision>
  <dcterms:created xsi:type="dcterms:W3CDTF">2021-12-08T15:24:56Z</dcterms:created>
  <dcterms:modified xsi:type="dcterms:W3CDTF">2024-09-10T14:24:21Z</dcterms:modified>
</cp:coreProperties>
</file>