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Multithreading will be useful to let the subject continue with its processing instead of blocking it.</a:t>
            </a:r>
          </a:p>
          <a:p>
            <a:pPr indent="-298450" lvl="0" marL="457200">
              <a:spcBef>
                <a:spcPts val="0"/>
              </a:spcBef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Evaluates to Unit type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Evaluates to Unit type</a:t>
            </a:r>
          </a:p>
          <a:p>
            <a:pPr indent="-298450" lvl="0" marL="457200">
              <a:spcBef>
                <a:spcPts val="0"/>
              </a:spcBef>
              <a:buSzPts val="1100"/>
              <a:buAutoNum type="arabicPeriod"/>
            </a:pPr>
            <a:r>
              <a:rPr lang="en"/>
              <a:t>Evaluates to last event i.e. 2 + 3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Inclass exercise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Sheet of paper write down a program with more than one observer. What happens when we call announce?</a:t>
            </a:r>
          </a:p>
          <a:p>
            <a:pPr indent="-298450" lvl="0" marL="457200">
              <a:spcBef>
                <a:spcPts val="0"/>
              </a:spcBef>
              <a:buSzPts val="1100"/>
              <a:buChar char="●"/>
            </a:pPr>
            <a:r>
              <a:rPr lang="en"/>
              <a:t>Demo - In Intellij or Pycharm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EventLang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Derrick Lockwood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Implicit Invocation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Founded on a Subject and Observer model.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subject throws an event (completion, button press) and observers are watching for this event and react accordingly.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Normally this is done asynchronously so that the subject can continue with execution.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The communication between subjects and observers is through events (can be completed on an event bus)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200" y="3817250"/>
            <a:ext cx="1828200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Implicit Invocation (con’t)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the example it doesn’t use multithreading.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Advantages of multithreading the observer implementation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 sz="1800"/>
              <a:t>To make this modification, the EventHandler (also known as a EventBus) will be used to create separate threads by which the observers execute.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EventLang (Implicit Invocation)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Expressions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Declaration of event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Announcement of event from subject</a:t>
            </a:r>
          </a:p>
          <a:p>
            <a:pPr indent="-342900" lvl="1" marL="914400">
              <a:lnSpc>
                <a:spcPct val="150000"/>
              </a:lnSpc>
              <a:spcBef>
                <a:spcPts val="0"/>
              </a:spcBef>
              <a:buSzPts val="1800"/>
              <a:buChar char="○"/>
            </a:pPr>
            <a:r>
              <a:rPr lang="en" sz="1800"/>
              <a:t>Subscription on event from observer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EventLang Syntax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Event declaration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‘(‘ </a:t>
            </a:r>
            <a:r>
              <a:rPr b="1" lang="en" sz="1800"/>
              <a:t>event ‘(‘</a:t>
            </a:r>
            <a:r>
              <a:rPr lang="en" sz="1800"/>
              <a:t> Identifier* ‘)’ ‘)’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Event Definition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Declares an anonymous event supplied the parameters of the event as the identifiers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Evaluates to Unit Value</a:t>
            </a:r>
          </a:p>
          <a:p>
            <a:pPr indent="-342900" lvl="1" marL="914400">
              <a:lnSpc>
                <a:spcPct val="115000"/>
              </a:lnSpc>
              <a:spcBef>
                <a:spcPts val="0"/>
              </a:spcBef>
              <a:buSzPts val="1800"/>
              <a:buChar char="○"/>
            </a:pPr>
            <a:r>
              <a:rPr lang="en" sz="1800"/>
              <a:t>Context variable names are shared between subjects and observers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EventLang Syntax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declaration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‘(‘ </a:t>
            </a:r>
            <a:r>
              <a:rPr b="1" lang="en" sz="1800"/>
              <a:t>when</a:t>
            </a:r>
            <a:r>
              <a:rPr lang="en" sz="1800"/>
              <a:t> eventexp </a:t>
            </a:r>
            <a:r>
              <a:rPr b="1" lang="en" sz="1800"/>
              <a:t>do</a:t>
            </a:r>
            <a:r>
              <a:rPr lang="en" sz="1800"/>
              <a:t> exp ‘)’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definition</a:t>
            </a:r>
          </a:p>
          <a:p>
            <a:pPr indent="-342900" lvl="1" marL="914400">
              <a:spcBef>
                <a:spcPts val="0"/>
              </a:spcBef>
              <a:buSzPts val="1800"/>
              <a:buChar char="○"/>
            </a:pPr>
            <a:r>
              <a:rPr lang="en" sz="1800"/>
              <a:t>Subscribes observer to the event and evaluates exp with the shared context variables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EventLang Syntax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Announce declaration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‘(‘ </a:t>
            </a:r>
            <a:r>
              <a:rPr b="1" lang="en" sz="1800"/>
              <a:t>announce </a:t>
            </a:r>
            <a:r>
              <a:rPr lang="en" sz="1800"/>
              <a:t>eventexp ‘(‘ exp* ‘)’ ‘)’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Announce definition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Announces an event exp with the supplied values of the context variables as exp*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observers evaluate with the context variables in the event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Evaluates to last observer value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EventLang Examples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$ (define ev (event (a b)))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$ (when ev do (+ a b))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$ (announce ev ( 2 3))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052550" y="555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Inclass </a:t>
            </a:r>
            <a:r>
              <a:rPr lang="en"/>
              <a:t>Exercise </a:t>
            </a:r>
            <a:r>
              <a:rPr lang="en"/>
              <a:t>/ Demo / Questions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00" y="1469850"/>
            <a:ext cx="6872599" cy="316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Event driven style of programming.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I.e. “Do something and call back when complete”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Programming flow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Events are thrown to other programs / processes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algorithm: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Input (args, event_handlers):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Run algorithm</a:t>
            </a:r>
          </a:p>
          <a:p>
            <a:pPr indent="-342900" lvl="2" marL="1371600" rtl="0">
              <a:spcBef>
                <a:spcPts val="0"/>
              </a:spcBef>
              <a:buSzPts val="1800"/>
              <a:buChar char="■"/>
            </a:pPr>
            <a:r>
              <a:rPr lang="en" sz="1800"/>
              <a:t>Call event_handlers(eargs)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Usages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Usage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Mouse actions, Keyboard input (keypress)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Sensors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Multithreading and inter process communication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Reactive Programming (ReactiveX)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25" y="3179425"/>
            <a:ext cx="1701550" cy="17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849" y="3091926"/>
            <a:ext cx="1321276" cy="187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Invocation Types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Explicit Invocation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Caller invokes EXPLICIT (known) Callee(s)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I.e. (let ((x (fac 5))) (+ x 2))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let expression (caller) invokes the expression (fac 5) which is supplied to the the let expression.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Implicit Invocation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Caller invokes IMPLICIT (unknown) Callee(s)</a:t>
            </a:r>
          </a:p>
          <a:p>
            <a:pPr indent="-342900" lvl="1" marL="914400">
              <a:spcBef>
                <a:spcPts val="0"/>
              </a:spcBef>
              <a:buSzPts val="1800"/>
              <a:buChar char="○"/>
            </a:pPr>
            <a:r>
              <a:rPr lang="en" sz="1800"/>
              <a:t>Observable vs Observer Pattern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Explicit Invocation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Caller has to know about callee.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Python Example.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500" y="2581627"/>
            <a:ext cx="5254702" cy="226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Explicit Invocation Diagram</a:t>
            </a:r>
          </a:p>
        </p:txBody>
      </p:sp>
      <p:sp>
        <p:nvSpPr>
          <p:cNvPr id="168" name="Shape 168"/>
          <p:cNvSpPr/>
          <p:nvPr/>
        </p:nvSpPr>
        <p:spPr>
          <a:xfrm>
            <a:off x="690350" y="1759875"/>
            <a:ext cx="1429200" cy="11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Caller</a:t>
            </a:r>
          </a:p>
        </p:txBody>
      </p:sp>
      <p:sp>
        <p:nvSpPr>
          <p:cNvPr id="169" name="Shape 169"/>
          <p:cNvSpPr/>
          <p:nvPr/>
        </p:nvSpPr>
        <p:spPr>
          <a:xfrm>
            <a:off x="6581725" y="1176475"/>
            <a:ext cx="1498200" cy="54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Callee</a:t>
            </a:r>
          </a:p>
        </p:txBody>
      </p:sp>
      <p:sp>
        <p:nvSpPr>
          <p:cNvPr id="170" name="Shape 170"/>
          <p:cNvSpPr/>
          <p:nvPr/>
        </p:nvSpPr>
        <p:spPr>
          <a:xfrm>
            <a:off x="6581725" y="2177975"/>
            <a:ext cx="1498200" cy="54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Callee</a:t>
            </a:r>
          </a:p>
        </p:txBody>
      </p:sp>
      <p:cxnSp>
        <p:nvCxnSpPr>
          <p:cNvPr id="171" name="Shape 171"/>
          <p:cNvCxnSpPr>
            <a:endCxn id="168" idx="3"/>
          </p:cNvCxnSpPr>
          <p:nvPr/>
        </p:nvCxnSpPr>
        <p:spPr>
          <a:xfrm flipH="1">
            <a:off x="2119550" y="1448775"/>
            <a:ext cx="4462200" cy="90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72" name="Shape 172"/>
          <p:cNvCxnSpPr>
            <a:stCxn id="170" idx="1"/>
            <a:endCxn id="168" idx="3"/>
          </p:cNvCxnSpPr>
          <p:nvPr/>
        </p:nvCxnSpPr>
        <p:spPr>
          <a:xfrm rot="10800000">
            <a:off x="2119525" y="2353025"/>
            <a:ext cx="4462200" cy="9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73" name="Shape 173"/>
          <p:cNvSpPr/>
          <p:nvPr/>
        </p:nvSpPr>
        <p:spPr>
          <a:xfrm>
            <a:off x="6581725" y="3082275"/>
            <a:ext cx="1498200" cy="54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Callee</a:t>
            </a:r>
          </a:p>
        </p:txBody>
      </p:sp>
      <p:cxnSp>
        <p:nvCxnSpPr>
          <p:cNvPr id="174" name="Shape 174"/>
          <p:cNvCxnSpPr>
            <a:stCxn id="173" idx="1"/>
            <a:endCxn id="168" idx="3"/>
          </p:cNvCxnSpPr>
          <p:nvPr/>
        </p:nvCxnSpPr>
        <p:spPr>
          <a:xfrm rot="10800000">
            <a:off x="2119525" y="2352825"/>
            <a:ext cx="4462200" cy="100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75" name="Shape 175"/>
          <p:cNvSpPr txBox="1"/>
          <p:nvPr>
            <p:ph type="title"/>
          </p:nvPr>
        </p:nvSpPr>
        <p:spPr>
          <a:xfrm>
            <a:off x="690350" y="3443600"/>
            <a:ext cx="45795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Caller is supplied a list of callee’s by which they are called and the Caller EXPLICITLY calls the Callees</a:t>
            </a: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 rot="-678742">
            <a:off x="3481047" y="1539945"/>
            <a:ext cx="1384090" cy="466266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Invokes</a:t>
            </a: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3604297" y="1984013"/>
            <a:ext cx="1384200" cy="46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Invokes</a:t>
            </a: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 rot="777108">
            <a:off x="3604394" y="2387470"/>
            <a:ext cx="1384011" cy="466336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Invokes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Explicit Invocation (con’t)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the python example, the method “caller” needed to be supplied an EXPLICIT “callee” to be called when executed in the program.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Explicit invocation mainly is used in functional programming languages.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One-to-one relation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Dependency of caller is on callee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You can have more than one callee supplied as parameters to the caller and the execution of the callee’s are dependent on when the caller executes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Implicit Invocation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000" y="1177100"/>
            <a:ext cx="5987626" cy="37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Implicit</a:t>
            </a:r>
            <a:r>
              <a:rPr lang="en"/>
              <a:t> Invocation Diagram</a:t>
            </a:r>
          </a:p>
        </p:txBody>
      </p:sp>
      <p:sp>
        <p:nvSpPr>
          <p:cNvPr id="196" name="Shape 196"/>
          <p:cNvSpPr/>
          <p:nvPr/>
        </p:nvSpPr>
        <p:spPr>
          <a:xfrm>
            <a:off x="690325" y="1711250"/>
            <a:ext cx="1429200" cy="11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Subject</a:t>
            </a:r>
          </a:p>
        </p:txBody>
      </p:sp>
      <p:sp>
        <p:nvSpPr>
          <p:cNvPr id="197" name="Shape 197"/>
          <p:cNvSpPr/>
          <p:nvPr/>
        </p:nvSpPr>
        <p:spPr>
          <a:xfrm>
            <a:off x="6581725" y="1176475"/>
            <a:ext cx="1498200" cy="54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Observer</a:t>
            </a:r>
          </a:p>
        </p:txBody>
      </p:sp>
      <p:sp>
        <p:nvSpPr>
          <p:cNvPr id="198" name="Shape 198"/>
          <p:cNvSpPr/>
          <p:nvPr/>
        </p:nvSpPr>
        <p:spPr>
          <a:xfrm>
            <a:off x="6581725" y="2032100"/>
            <a:ext cx="1498200" cy="54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Observer</a:t>
            </a:r>
          </a:p>
        </p:txBody>
      </p:sp>
      <p:sp>
        <p:nvSpPr>
          <p:cNvPr id="199" name="Shape 199"/>
          <p:cNvSpPr/>
          <p:nvPr/>
        </p:nvSpPr>
        <p:spPr>
          <a:xfrm>
            <a:off x="6581725" y="2887725"/>
            <a:ext cx="1498200" cy="54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Observer</a:t>
            </a: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690350" y="3443600"/>
            <a:ext cx="45795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Whenever the subject is ready it announces an event implicitly not knowing about the observers</a:t>
            </a:r>
          </a:p>
        </p:txBody>
      </p:sp>
      <p:sp>
        <p:nvSpPr>
          <p:cNvPr id="201" name="Shape 201"/>
          <p:cNvSpPr/>
          <p:nvPr/>
        </p:nvSpPr>
        <p:spPr>
          <a:xfrm>
            <a:off x="3601525" y="1988903"/>
            <a:ext cx="1498200" cy="63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Event</a:t>
            </a:r>
          </a:p>
        </p:txBody>
      </p:sp>
      <p:cxnSp>
        <p:nvCxnSpPr>
          <p:cNvPr id="202" name="Shape 202"/>
          <p:cNvCxnSpPr>
            <a:stCxn id="197" idx="1"/>
            <a:endCxn id="201" idx="3"/>
          </p:cNvCxnSpPr>
          <p:nvPr/>
        </p:nvCxnSpPr>
        <p:spPr>
          <a:xfrm flipH="1">
            <a:off x="5099725" y="1448725"/>
            <a:ext cx="1482000" cy="85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>
            <a:stCxn id="198" idx="1"/>
            <a:endCxn id="201" idx="3"/>
          </p:cNvCxnSpPr>
          <p:nvPr/>
        </p:nvCxnSpPr>
        <p:spPr>
          <a:xfrm rot="10800000">
            <a:off x="5099725" y="2304350"/>
            <a:ext cx="148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>
            <a:stCxn id="199" idx="1"/>
            <a:endCxn id="201" idx="3"/>
          </p:cNvCxnSpPr>
          <p:nvPr/>
        </p:nvCxnSpPr>
        <p:spPr>
          <a:xfrm rot="10800000">
            <a:off x="5099725" y="2304375"/>
            <a:ext cx="1482000" cy="85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>
            <a:stCxn id="196" idx="3"/>
            <a:endCxn id="201" idx="1"/>
          </p:cNvCxnSpPr>
          <p:nvPr/>
        </p:nvCxnSpPr>
        <p:spPr>
          <a:xfrm>
            <a:off x="2119525" y="2304350"/>
            <a:ext cx="148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6" name="Shape 206"/>
          <p:cNvSpPr txBox="1"/>
          <p:nvPr>
            <p:ph type="title"/>
          </p:nvPr>
        </p:nvSpPr>
        <p:spPr>
          <a:xfrm>
            <a:off x="2168425" y="1779950"/>
            <a:ext cx="1384200" cy="46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Announces</a:t>
            </a:r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 rot="-1826006">
            <a:off x="5171316" y="1494929"/>
            <a:ext cx="1384104" cy="46620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Subscribes</a:t>
            </a:r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 rot="1891178">
            <a:off x="5289553" y="2417896"/>
            <a:ext cx="1384110" cy="46620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Subscribes</a:t>
            </a: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5308753" y="1946161"/>
            <a:ext cx="1384200" cy="46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Subscribes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