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6" r:id="rId19"/>
    <p:sldId id="273" r:id="rId20"/>
    <p:sldId id="274" r:id="rId21"/>
    <p:sldId id="278" r:id="rId22"/>
    <p:sldId id="27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 smtClean="0"/>
              <a:t>Индивидуальное задание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«Длинный корень»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6237312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Ипатов Кирилл, ФИТ-1,2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5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Еще несколько переменных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Немного о переменных, которые пока оставались обделены вниманием:</a:t>
            </a:r>
          </a:p>
          <a:p>
            <a:endParaRPr lang="ru-RU" sz="1600" dirty="0" smtClean="0"/>
          </a:p>
          <a:p>
            <a:r>
              <a:rPr lang="en-US" sz="1600" dirty="0" smtClean="0">
                <a:solidFill>
                  <a:schemeClr val="accent6"/>
                </a:solidFill>
              </a:rPr>
              <a:t>One</a:t>
            </a:r>
            <a:r>
              <a:rPr lang="en-US" sz="1600" dirty="0" smtClean="0"/>
              <a:t> </a:t>
            </a:r>
            <a:r>
              <a:rPr lang="ru-RU" sz="1600" dirty="0" smtClean="0"/>
              <a:t>– переменная типа </a:t>
            </a:r>
            <a:r>
              <a:rPr lang="en-US" sz="1600" dirty="0" smtClean="0"/>
              <a:t>string</a:t>
            </a:r>
            <a:r>
              <a:rPr lang="ru-RU" sz="1600" dirty="0" smtClean="0"/>
              <a:t>, в которой хранится строка, состоящая из единицы. Она нам понадобится для одного небольшого будущего нюанса.</a:t>
            </a:r>
          </a:p>
          <a:p>
            <a:endParaRPr lang="ru-RU" sz="1600" dirty="0" smtClean="0"/>
          </a:p>
          <a:p>
            <a:r>
              <a:rPr lang="en-US" sz="1600" dirty="0">
                <a:solidFill>
                  <a:schemeClr val="accent6"/>
                </a:solidFill>
              </a:rPr>
              <a:t>k</a:t>
            </a:r>
            <a:r>
              <a:rPr lang="en-US" sz="1600" dirty="0"/>
              <a:t> – </a:t>
            </a:r>
            <a:r>
              <a:rPr lang="ru-RU" sz="1600" dirty="0"/>
              <a:t>переменная типа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ru-RU" sz="1600" dirty="0"/>
              <a:t>выполняющая роль счетчика </a:t>
            </a:r>
            <a:r>
              <a:rPr lang="ru-RU" sz="1600" dirty="0" smtClean="0"/>
              <a:t>вычитаний.</a:t>
            </a:r>
          </a:p>
          <a:p>
            <a:endParaRPr lang="ru-RU" sz="1600" dirty="0" smtClean="0"/>
          </a:p>
          <a:p>
            <a:r>
              <a:rPr lang="en-US" sz="1600" dirty="0" err="1" smtClean="0">
                <a:solidFill>
                  <a:schemeClr val="accent6"/>
                </a:solidFill>
              </a:rPr>
              <a:t>kor</a:t>
            </a:r>
            <a:r>
              <a:rPr lang="en-US" sz="1600" dirty="0" smtClean="0"/>
              <a:t> - </a:t>
            </a:r>
            <a:r>
              <a:rPr lang="ru-RU" sz="1600" dirty="0"/>
              <a:t>переменная типа </a:t>
            </a:r>
            <a:r>
              <a:rPr lang="en-US" sz="1600" dirty="0" smtClean="0"/>
              <a:t>string</a:t>
            </a:r>
            <a:r>
              <a:rPr lang="ru-RU" sz="1600" dirty="0" smtClean="0"/>
              <a:t>, куда после каждого цикла вычитаний будет заноситься очередная цифра корня (то есть </a:t>
            </a:r>
            <a:r>
              <a:rPr lang="en-US" sz="1600" dirty="0" smtClean="0">
                <a:solidFill>
                  <a:schemeClr val="accent6"/>
                </a:solidFill>
              </a:rPr>
              <a:t>k + ‘0’</a:t>
            </a:r>
            <a:r>
              <a:rPr lang="en-US" sz="1600" dirty="0" smtClean="0"/>
              <a:t>)</a:t>
            </a:r>
            <a:r>
              <a:rPr lang="ru-RU" sz="1600" dirty="0" smtClean="0"/>
              <a:t>. Итоговый результат будет храниться именно в этой переменной.</a:t>
            </a:r>
          </a:p>
          <a:p>
            <a:endParaRPr lang="ru-RU" sz="1600" dirty="0" smtClean="0"/>
          </a:p>
          <a:p>
            <a:r>
              <a:rPr lang="en-US" sz="1600" dirty="0" err="1" smtClean="0">
                <a:solidFill>
                  <a:schemeClr val="accent6"/>
                </a:solidFill>
              </a:rPr>
              <a:t>i</a:t>
            </a:r>
            <a:r>
              <a:rPr lang="en-US" sz="1600" dirty="0" smtClean="0"/>
              <a:t> – </a:t>
            </a:r>
            <a:r>
              <a:rPr lang="ru-RU" sz="1600" dirty="0" smtClean="0"/>
              <a:t>переменная типа </a:t>
            </a:r>
            <a:r>
              <a:rPr lang="en-US" sz="1600" dirty="0" err="1" smtClean="0"/>
              <a:t>int</a:t>
            </a:r>
            <a:r>
              <a:rPr lang="ru-RU" sz="1600" dirty="0" smtClean="0"/>
              <a:t>. Если число </a:t>
            </a:r>
            <a:r>
              <a:rPr lang="en-US" sz="1600" dirty="0" smtClean="0">
                <a:solidFill>
                  <a:schemeClr val="accent6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ru-RU" sz="1600" dirty="0" smtClean="0"/>
              <a:t>состоит из одной или более цифры, примет значение 0, и на этом все. В противном случае примет значение 1, если в </a:t>
            </a:r>
            <a:r>
              <a:rPr lang="en-US" sz="1600" dirty="0" smtClean="0">
                <a:solidFill>
                  <a:schemeClr val="accent6"/>
                </a:solidFill>
              </a:rPr>
              <a:t>A</a:t>
            </a:r>
            <a:r>
              <a:rPr lang="ru-RU" sz="1600" dirty="0" smtClean="0"/>
              <a:t> нечетное количество цифр, и 2 – если четное. Данная переменная необходима для цикла, в котором мы будем каждый раз брать очередные две цифры числа </a:t>
            </a:r>
            <a:r>
              <a:rPr lang="en-US" sz="1600" dirty="0" smtClean="0">
                <a:solidFill>
                  <a:schemeClr val="accent6"/>
                </a:solidFill>
              </a:rPr>
              <a:t>A</a:t>
            </a:r>
            <a:r>
              <a:rPr lang="en-US" sz="1600" dirty="0" smtClean="0"/>
              <a:t> </a:t>
            </a:r>
            <a:r>
              <a:rPr lang="ru-RU" sz="1600" dirty="0" smtClean="0"/>
              <a:t>и приписывать их к «</a:t>
            </a:r>
            <a:r>
              <a:rPr lang="ru-RU" sz="1600" dirty="0" err="1" smtClean="0"/>
              <a:t>подчислу</a:t>
            </a:r>
            <a:r>
              <a:rPr lang="ru-RU" sz="1600" dirty="0" smtClean="0"/>
              <a:t>»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ru-RU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8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программа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Теперь осталось лишь собрать все воедино. Алгоритм был рассмотрен в самом начале презентации (никто его, конечно же, не успел забыть</a:t>
            </a:r>
            <a:r>
              <a:rPr lang="ru-RU" sz="1600" dirty="0" smtClean="0"/>
              <a:t>). У нас есть все необходимые переменные и функции.</a:t>
            </a:r>
          </a:p>
          <a:p>
            <a:endParaRPr lang="ru-RU" sz="1600" dirty="0"/>
          </a:p>
          <a:p>
            <a:r>
              <a:rPr lang="ru-RU" sz="1600" dirty="0" smtClean="0"/>
              <a:t>Итак, все незначащие нули удалены, пройдена защита «от дурака», к числу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</a:t>
            </a:r>
            <a:r>
              <a:rPr lang="ru-RU" sz="1600" dirty="0" smtClean="0"/>
              <a:t>приписана первая группа цифр числа </a:t>
            </a:r>
            <a:r>
              <a:rPr lang="en-US" sz="1600" dirty="0" smtClean="0">
                <a:solidFill>
                  <a:schemeClr val="accent6"/>
                </a:solidFill>
              </a:rPr>
              <a:t>A</a:t>
            </a:r>
            <a:r>
              <a:rPr lang="ru-RU" sz="1600" dirty="0" smtClean="0"/>
              <a:t>, объявлены все необходимые переменные.</a:t>
            </a:r>
          </a:p>
          <a:p>
            <a:endParaRPr lang="ru-RU" sz="1600" dirty="0" smtClean="0"/>
          </a:p>
          <a:p>
            <a:r>
              <a:rPr lang="ru-RU" sz="1600" dirty="0" smtClean="0"/>
              <a:t>Для напоминания: в начале программы </a:t>
            </a:r>
            <a:r>
              <a:rPr lang="en-US" sz="1600" dirty="0" smtClean="0">
                <a:solidFill>
                  <a:schemeClr val="accent6"/>
                </a:solidFill>
              </a:rPr>
              <a:t>V = “1”, k = 0.</a:t>
            </a:r>
            <a:endParaRPr lang="ru-RU" sz="1600" dirty="0" smtClean="0">
              <a:solidFill>
                <a:schemeClr val="accent6"/>
              </a:solidFill>
            </a:endParaRPr>
          </a:p>
          <a:p>
            <a:endParaRPr lang="ru-RU" sz="1600" dirty="0"/>
          </a:p>
          <a:p>
            <a:r>
              <a:rPr lang="ru-RU" sz="1600" dirty="0" smtClean="0"/>
              <a:t>Начинаем цикл! В этом цикле, пока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&lt;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и длина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меньше или равна длине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ru-RU" sz="1600" dirty="0" smtClean="0"/>
              <a:t>, выполняем следующее:</a:t>
            </a:r>
          </a:p>
          <a:p>
            <a:r>
              <a:rPr lang="ru-RU" sz="1600" dirty="0" smtClean="0"/>
              <a:t>1) С помощью функции </a:t>
            </a:r>
            <a:r>
              <a:rPr lang="en-US" sz="1600" dirty="0" err="1" smtClean="0">
                <a:solidFill>
                  <a:schemeClr val="accent6"/>
                </a:solidFill>
              </a:rPr>
              <a:t>minus_Sub</a:t>
            </a:r>
            <a:r>
              <a:rPr lang="en-US" sz="1600" dirty="0" smtClean="0">
                <a:solidFill>
                  <a:schemeClr val="accent6"/>
                </a:solidFill>
              </a:rPr>
              <a:t>() </a:t>
            </a:r>
            <a:r>
              <a:rPr lang="ru-RU" sz="1600" dirty="0" smtClean="0"/>
              <a:t>вычитаем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из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2) Увеличиваем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на </a:t>
            </a:r>
            <a:r>
              <a:rPr lang="ru-RU" sz="1600" dirty="0" smtClean="0">
                <a:solidFill>
                  <a:schemeClr val="accent6"/>
                </a:solidFill>
              </a:rPr>
              <a:t>2</a:t>
            </a:r>
            <a:r>
              <a:rPr lang="ru-RU" sz="1600" dirty="0" smtClean="0"/>
              <a:t> с помощью функции </a:t>
            </a:r>
            <a:r>
              <a:rPr lang="en-US" sz="1600" dirty="0" err="1" smtClean="0">
                <a:solidFill>
                  <a:schemeClr val="accent6"/>
                </a:solidFill>
              </a:rPr>
              <a:t>plus_Two</a:t>
            </a:r>
            <a:r>
              <a:rPr lang="en-US" sz="1600" dirty="0" smtClean="0">
                <a:solidFill>
                  <a:schemeClr val="accent6"/>
                </a:solidFill>
              </a:rPr>
              <a:t>()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3) Увеличиваем </a:t>
            </a:r>
            <a:r>
              <a:rPr lang="en-US" sz="1600" dirty="0" smtClean="0">
                <a:solidFill>
                  <a:schemeClr val="accent6"/>
                </a:solidFill>
              </a:rPr>
              <a:t>k</a:t>
            </a:r>
            <a:r>
              <a:rPr lang="en-US" sz="1600" dirty="0" smtClean="0"/>
              <a:t> </a:t>
            </a:r>
            <a:r>
              <a:rPr lang="ru-RU" sz="1600" dirty="0" smtClean="0"/>
              <a:t>(счетчик вычитаний) на </a:t>
            </a:r>
            <a:r>
              <a:rPr lang="ru-RU" sz="1600" dirty="0" smtClean="0">
                <a:solidFill>
                  <a:schemeClr val="accent6"/>
                </a:solidFill>
              </a:rPr>
              <a:t>1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00" dirty="0" smtClean="0"/>
              <a:t>По итогу мы получим </a:t>
            </a:r>
            <a:r>
              <a:rPr lang="en-US" sz="1600" dirty="0" smtClean="0">
                <a:solidFill>
                  <a:schemeClr val="accent6"/>
                </a:solidFill>
              </a:rPr>
              <a:t>k</a:t>
            </a:r>
            <a:r>
              <a:rPr lang="en-US" sz="1600" dirty="0" smtClean="0"/>
              <a:t> – </a:t>
            </a:r>
            <a:r>
              <a:rPr lang="ru-RU" sz="1600" dirty="0" smtClean="0"/>
              <a:t>первую цифру корня. Заносим ее в переменную </a:t>
            </a:r>
            <a:r>
              <a:rPr lang="en-US" sz="1600" dirty="0" err="1" smtClean="0">
                <a:solidFill>
                  <a:schemeClr val="accent6"/>
                </a:solidFill>
              </a:rPr>
              <a:t>kor</a:t>
            </a:r>
            <a:r>
              <a:rPr lang="ru-RU" sz="1600" dirty="0" smtClean="0"/>
              <a:t>. А далее переходим к тому самому небольшому нюансу, упоминаемому на предыдущем слайде.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56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389120"/>
          </a:xfrm>
        </p:spPr>
        <p:txBody>
          <a:bodyPr/>
          <a:lstStyle/>
          <a:p>
            <a:r>
              <a:rPr lang="ru-RU" sz="1800" dirty="0" smtClean="0"/>
              <a:t>На самом деле, ничего серьезного. На последнем шаге в цикле </a:t>
            </a:r>
            <a:r>
              <a:rPr lang="en-US" sz="1800" dirty="0" smtClean="0">
                <a:solidFill>
                  <a:schemeClr val="accent6"/>
                </a:solidFill>
              </a:rPr>
              <a:t>V</a:t>
            </a:r>
            <a:r>
              <a:rPr lang="en-US" sz="1800" dirty="0" smtClean="0"/>
              <a:t> </a:t>
            </a:r>
            <a:r>
              <a:rPr lang="ru-RU" sz="1800" dirty="0" smtClean="0"/>
              <a:t>лишний раз увеличивается на 2. Нам же надо, чтобы оно увеличилось на 1 (чтобы затем умножить его на 10 и прибавить еще 1). Решаем это простым вычитанием </a:t>
            </a:r>
            <a:r>
              <a:rPr lang="en-US" sz="1800" dirty="0" smtClean="0">
                <a:solidFill>
                  <a:schemeClr val="accent6"/>
                </a:solidFill>
              </a:rPr>
              <a:t>One</a:t>
            </a:r>
            <a:r>
              <a:rPr lang="en-US" sz="1800" dirty="0" smtClean="0"/>
              <a:t> </a:t>
            </a:r>
            <a:r>
              <a:rPr lang="ru-RU" sz="1800" dirty="0" smtClean="0"/>
              <a:t>из </a:t>
            </a:r>
            <a:r>
              <a:rPr lang="en-US" sz="1800" dirty="0" smtClean="0">
                <a:solidFill>
                  <a:schemeClr val="accent6"/>
                </a:solidFill>
              </a:rPr>
              <a:t>V</a:t>
            </a:r>
            <a:r>
              <a:rPr lang="en-US" sz="1800" dirty="0" smtClean="0"/>
              <a:t> </a:t>
            </a:r>
            <a:r>
              <a:rPr lang="ru-RU" sz="1800" dirty="0" smtClean="0"/>
              <a:t>с помощью функции </a:t>
            </a:r>
            <a:r>
              <a:rPr lang="en-US" sz="1800" dirty="0" err="1" smtClean="0">
                <a:solidFill>
                  <a:schemeClr val="accent6"/>
                </a:solidFill>
              </a:rPr>
              <a:t>minus_Sub</a:t>
            </a:r>
            <a:r>
              <a:rPr lang="en-US" sz="1800" dirty="0" smtClean="0">
                <a:solidFill>
                  <a:schemeClr val="accent6"/>
                </a:solidFill>
              </a:rPr>
              <a:t>()</a:t>
            </a:r>
            <a:r>
              <a:rPr lang="ru-RU" sz="1800" dirty="0" smtClean="0"/>
              <a:t>. Допустим:</a:t>
            </a:r>
          </a:p>
          <a:p>
            <a:pPr marL="0" indent="0" algn="ctr">
              <a:buNone/>
            </a:pPr>
            <a:r>
              <a:rPr lang="ru-RU" sz="1400" dirty="0" smtClean="0">
                <a:solidFill>
                  <a:schemeClr val="accent6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ru-RU" sz="1400" dirty="0" smtClean="0">
                <a:solidFill>
                  <a:schemeClr val="accent6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ru-RU" sz="1400" dirty="0" smtClean="0">
                <a:solidFill>
                  <a:schemeClr val="accent6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ru-RU" sz="1400" dirty="0" smtClean="0">
                <a:solidFill>
                  <a:schemeClr val="accent6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ru-RU" sz="1400" dirty="0">
                <a:solidFill>
                  <a:schemeClr val="accent6"/>
                </a:solidFill>
              </a:rPr>
              <a:t>1</a:t>
            </a:r>
            <a:endParaRPr lang="ru-RU" sz="1400" dirty="0" smtClean="0">
              <a:solidFill>
                <a:schemeClr val="accent6"/>
              </a:solidFill>
            </a:endParaRPr>
          </a:p>
          <a:p>
            <a:r>
              <a:rPr lang="en-US" sz="1800" dirty="0" smtClean="0">
                <a:solidFill>
                  <a:schemeClr val="accent6"/>
                </a:solidFill>
              </a:rPr>
              <a:t>V </a:t>
            </a:r>
            <a:r>
              <a:rPr lang="en-US" sz="1800" dirty="0" smtClean="0"/>
              <a:t>= 5</a:t>
            </a:r>
            <a:r>
              <a:rPr lang="ru-RU" sz="1800" dirty="0" smtClean="0"/>
              <a:t>. Чтобы получить из него теперь 41, вычитаем единицу, а далее</a:t>
            </a:r>
            <a:r>
              <a:rPr lang="ru-RU" sz="1800" dirty="0" smtClean="0">
                <a:solidFill>
                  <a:schemeClr val="accent6"/>
                </a:solidFill>
              </a:rPr>
              <a:t>:</a:t>
            </a:r>
            <a:endParaRPr lang="ru-RU" sz="1800" dirty="0">
              <a:solidFill>
                <a:schemeClr val="accent6"/>
              </a:solidFill>
            </a:endParaRPr>
          </a:p>
          <a:p>
            <a:r>
              <a:rPr lang="ru-RU" sz="1800" dirty="0" smtClean="0"/>
              <a:t>Умножение на 10 и увеличение на 1 реализуем в одно действие – с помощью функции </a:t>
            </a:r>
            <a:r>
              <a:rPr lang="en-US" sz="1800" dirty="0" err="1" smtClean="0">
                <a:solidFill>
                  <a:schemeClr val="accent6"/>
                </a:solidFill>
              </a:rPr>
              <a:t>push_back</a:t>
            </a:r>
            <a:r>
              <a:rPr lang="en-US" sz="1800" dirty="0" smtClean="0">
                <a:solidFill>
                  <a:schemeClr val="accent6"/>
                </a:solidFill>
              </a:rPr>
              <a:t>()</a:t>
            </a:r>
            <a:r>
              <a:rPr lang="en-US" sz="1800" dirty="0" smtClean="0"/>
              <a:t> </a:t>
            </a:r>
            <a:r>
              <a:rPr lang="ru-RU" sz="1800" dirty="0" smtClean="0"/>
              <a:t>приписываем 1 в конец </a:t>
            </a:r>
            <a:r>
              <a:rPr lang="en-US" sz="1800" dirty="0" smtClean="0">
                <a:solidFill>
                  <a:schemeClr val="accent6"/>
                </a:solidFill>
              </a:rPr>
              <a:t>V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en-US" sz="1800" dirty="0" err="1" smtClean="0">
                <a:solidFill>
                  <a:schemeClr val="accent6"/>
                </a:solidFill>
              </a:rPr>
              <a:t>V.push_back</a:t>
            </a:r>
            <a:r>
              <a:rPr lang="en-US" sz="1800" dirty="0" smtClean="0">
                <a:solidFill>
                  <a:schemeClr val="accent6"/>
                </a:solidFill>
              </a:rPr>
              <a:t>(“1”)</a:t>
            </a:r>
            <a:r>
              <a:rPr lang="ru-RU" sz="1800" dirty="0" smtClean="0"/>
              <a:t> = 41</a:t>
            </a:r>
            <a:endParaRPr lang="ru-RU" sz="18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300652" y="2996952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3868956" y="2708920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367021" y="2492896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826920" y="3212976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Длинный корень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Собственно, программа явно создана не для того, чтобы вычислять целочисленные корни лишь из двузначных чисел. Если в </a:t>
            </a:r>
            <a:r>
              <a:rPr lang="en-US" sz="2400" dirty="0" smtClean="0">
                <a:solidFill>
                  <a:schemeClr val="accent6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больше двух разрядов, то заходим в цикл с параметром. В нем на каждом шаге к </a:t>
            </a:r>
            <a:r>
              <a:rPr lang="en-US" sz="2400" dirty="0" smtClean="0">
                <a:solidFill>
                  <a:schemeClr val="accent6"/>
                </a:solidFill>
              </a:rPr>
              <a:t>Sub</a:t>
            </a:r>
            <a:r>
              <a:rPr lang="en-US" sz="2400" dirty="0" smtClean="0"/>
              <a:t> </a:t>
            </a:r>
            <a:r>
              <a:rPr lang="ru-RU" sz="2400" dirty="0" smtClean="0"/>
              <a:t>приписываются очередные две цифры числа </a:t>
            </a:r>
            <a:r>
              <a:rPr lang="en-US" sz="2400" dirty="0" smtClean="0">
                <a:solidFill>
                  <a:schemeClr val="accent6"/>
                </a:solidFill>
              </a:rPr>
              <a:t>A</a:t>
            </a:r>
            <a:r>
              <a:rPr lang="ru-RU" sz="2400" dirty="0" smtClean="0">
                <a:solidFill>
                  <a:schemeClr val="accent6"/>
                </a:solidFill>
              </a:rPr>
              <a:t> </a:t>
            </a:r>
            <a:r>
              <a:rPr lang="ru-RU" sz="2400" dirty="0" smtClean="0"/>
              <a:t>и выполняются абсолютно те же действия, что описаны на двух предыдущих слайдах.</a:t>
            </a:r>
          </a:p>
          <a:p>
            <a:endParaRPr lang="ru-RU" sz="2400" dirty="0"/>
          </a:p>
          <a:p>
            <a:r>
              <a:rPr lang="ru-RU" sz="2400" dirty="0" smtClean="0"/>
              <a:t>Несколько тестов – на десерт.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03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1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2486589"/>
            <a:ext cx="6468378" cy="3286584"/>
          </a:xfrm>
        </p:spPr>
      </p:pic>
    </p:spTree>
    <p:extLst>
      <p:ext uri="{BB962C8B-B14F-4D97-AF65-F5344CB8AC3E}">
        <p14:creationId xmlns:p14="http://schemas.microsoft.com/office/powerpoint/2010/main" val="11280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2 (есть незначащие нули)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2172220"/>
            <a:ext cx="7278116" cy="3915322"/>
          </a:xfrm>
        </p:spPr>
      </p:pic>
    </p:spTree>
    <p:extLst>
      <p:ext uri="{BB962C8B-B14F-4D97-AF65-F5344CB8AC3E}">
        <p14:creationId xmlns:p14="http://schemas.microsoft.com/office/powerpoint/2010/main" val="38777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3 (числа посерьезнее)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1" y="2219852"/>
            <a:ext cx="7068537" cy="3820058"/>
          </a:xfrm>
        </p:spPr>
      </p:pic>
    </p:spTree>
    <p:extLst>
      <p:ext uri="{BB962C8B-B14F-4D97-AF65-F5344CB8AC3E}">
        <p14:creationId xmlns:p14="http://schemas.microsoft.com/office/powerpoint/2010/main" val="18429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4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2262721"/>
            <a:ext cx="7087590" cy="3734321"/>
          </a:xfrm>
        </p:spPr>
      </p:pic>
    </p:spTree>
    <p:extLst>
      <p:ext uri="{BB962C8B-B14F-4D97-AF65-F5344CB8AC3E}">
        <p14:creationId xmlns:p14="http://schemas.microsoft.com/office/powerpoint/2010/main" val="297084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8" y="2262721"/>
            <a:ext cx="6716063" cy="3734321"/>
          </a:xfrm>
        </p:spPr>
      </p:pic>
    </p:spTree>
    <p:extLst>
      <p:ext uri="{BB962C8B-B14F-4D97-AF65-F5344CB8AC3E}">
        <p14:creationId xmlns:p14="http://schemas.microsoft.com/office/powerpoint/2010/main" val="40555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(экстремальное тестирование)</a:t>
            </a:r>
            <a:endParaRPr lang="ru-RU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77" y="1412776"/>
            <a:ext cx="4099647" cy="5346573"/>
          </a:xfrm>
        </p:spPr>
      </p:pic>
    </p:spTree>
    <p:extLst>
      <p:ext uri="{BB962C8B-B14F-4D97-AF65-F5344CB8AC3E}">
        <p14:creationId xmlns:p14="http://schemas.microsoft.com/office/powerpoint/2010/main" val="33168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Что требовалось?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Написать программу для нахождения целочисленного корня числа </a:t>
            </a:r>
            <a:r>
              <a:rPr lang="en-US" dirty="0"/>
              <a:t>A (A &lt;= </a:t>
            </a:r>
            <a:r>
              <a:rPr lang="ru-RU" dirty="0"/>
              <a:t>10</a:t>
            </a:r>
            <a:r>
              <a:rPr lang="ru-RU" baseline="30000" dirty="0"/>
              <a:t>3000</a:t>
            </a:r>
            <a:r>
              <a:rPr lang="en-US" baseline="30000" dirty="0"/>
              <a:t>)</a:t>
            </a:r>
            <a:r>
              <a:rPr lang="ru-RU" baseline="3000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4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(некорректный ввод)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2" y="2215089"/>
            <a:ext cx="6706536" cy="3829585"/>
          </a:xfrm>
        </p:spPr>
      </p:pic>
    </p:spTree>
    <p:extLst>
      <p:ext uri="{BB962C8B-B14F-4D97-AF65-F5344CB8AC3E}">
        <p14:creationId xmlns:p14="http://schemas.microsoft.com/office/powerpoint/2010/main" val="19467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8 (некорректный ввод)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2238905"/>
            <a:ext cx="6868484" cy="3781953"/>
          </a:xfrm>
        </p:spPr>
      </p:pic>
    </p:spTree>
    <p:extLst>
      <p:ext uri="{BB962C8B-B14F-4D97-AF65-F5344CB8AC3E}">
        <p14:creationId xmlns:p14="http://schemas.microsoft.com/office/powerpoint/2010/main" val="51053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этом мои полномочия всё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ru-RU" sz="1100" dirty="0" smtClean="0"/>
              <a:t>(простите, что без какого-либо </a:t>
            </a:r>
            <a:r>
              <a:rPr lang="ru-RU" sz="1100" dirty="0" err="1" smtClean="0"/>
              <a:t>мемеса</a:t>
            </a:r>
            <a:r>
              <a:rPr lang="ru-RU" sz="1100" dirty="0" smtClean="0"/>
              <a:t> в конце, мне уже лень)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04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Для нахождения целочисленного корня я использовал метод вычитания нечетных чисел. Заключается он в следующем:</a:t>
            </a:r>
          </a:p>
          <a:p>
            <a:r>
              <a:rPr lang="ru-RU" sz="1800" dirty="0" smtClean="0"/>
              <a:t>1) Разбиваем число </a:t>
            </a:r>
            <a:r>
              <a:rPr lang="en-US" sz="1800" dirty="0" smtClean="0"/>
              <a:t>A</a:t>
            </a:r>
            <a:r>
              <a:rPr lang="ru-RU" sz="1800" dirty="0" smtClean="0"/>
              <a:t> на группы из двух цифр справа налево. Например: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accent6"/>
                </a:solidFill>
              </a:rPr>
              <a:t>     </a:t>
            </a:r>
            <a:r>
              <a:rPr lang="en-US" sz="1800" b="1" dirty="0" smtClean="0">
                <a:solidFill>
                  <a:schemeClr val="accent6"/>
                </a:solidFill>
              </a:rPr>
              <a:t>A</a:t>
            </a:r>
            <a:r>
              <a:rPr lang="en-US" sz="1800" dirty="0" smtClean="0">
                <a:solidFill>
                  <a:schemeClr val="accent6"/>
                </a:solidFill>
              </a:rPr>
              <a:t> = 5’67’89</a:t>
            </a:r>
            <a:endParaRPr lang="ru-RU" sz="1800" dirty="0" smtClean="0">
              <a:solidFill>
                <a:schemeClr val="accent6"/>
              </a:solidFill>
            </a:endParaRPr>
          </a:p>
          <a:p>
            <a:r>
              <a:rPr lang="ru-RU" sz="1800" dirty="0" smtClean="0"/>
              <a:t>2</a:t>
            </a:r>
            <a:r>
              <a:rPr lang="ru-RU" sz="1800" dirty="0"/>
              <a:t>) Из первой группы цифр слева вычитаем последовательно нечетные числа 1</a:t>
            </a:r>
            <a:r>
              <a:rPr lang="ru-RU" sz="1800" dirty="0" smtClean="0"/>
              <a:t>, 3, 5, 7, …,(</a:t>
            </a:r>
            <a:r>
              <a:rPr lang="ru-RU" sz="1800" dirty="0"/>
              <a:t>2n-1) до тех пор, пока не получится отрицательное </a:t>
            </a:r>
            <a:r>
              <a:rPr lang="ru-RU" sz="1800" dirty="0" smtClean="0"/>
              <a:t>число.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ru-RU" sz="1800" dirty="0" smtClean="0">
                <a:solidFill>
                  <a:schemeClr val="accent6"/>
                </a:solidFill>
              </a:rPr>
              <a:t>5</a:t>
            </a:r>
            <a:r>
              <a:rPr lang="en-US" sz="1800" dirty="0" smtClean="0">
                <a:solidFill>
                  <a:schemeClr val="accent6"/>
                </a:solidFill>
              </a:rPr>
              <a:t>’67’89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   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   4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    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    1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73600" indent="0">
              <a:buNone/>
            </a:pPr>
            <a:r>
              <a:rPr lang="en-US" sz="1800" dirty="0" smtClean="0"/>
              <a:t>1 </a:t>
            </a:r>
            <a:r>
              <a:rPr lang="ru-RU" sz="1800" dirty="0" smtClean="0"/>
              <a:t>–</a:t>
            </a:r>
            <a:r>
              <a:rPr lang="en-US" sz="1800" dirty="0" smtClean="0"/>
              <a:t> 5</a:t>
            </a:r>
            <a:r>
              <a:rPr lang="ru-RU" sz="1800" dirty="0" smtClean="0"/>
              <a:t> </a:t>
            </a:r>
            <a:r>
              <a:rPr lang="en-US" sz="1800" dirty="0" smtClean="0"/>
              <a:t>&lt; 0</a:t>
            </a:r>
            <a:r>
              <a:rPr lang="ru-RU" sz="1800" dirty="0" smtClean="0"/>
              <a:t>, прекращаем</a:t>
            </a:r>
            <a:r>
              <a:rPr lang="ru-RU" sz="1800" dirty="0"/>
              <a:t> вычитания</a:t>
            </a:r>
            <a:r>
              <a:rPr lang="ru-RU" sz="1800" dirty="0" smtClean="0"/>
              <a:t>. </a:t>
            </a:r>
            <a:r>
              <a:rPr lang="ru-RU" sz="1800" dirty="0"/>
              <a:t>У нас получилось 2 вычитания – значит, 2 и есть первая цифра </a:t>
            </a:r>
            <a:r>
              <a:rPr lang="ru-RU" sz="1800" dirty="0" smtClean="0"/>
              <a:t>корня.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68569" y="4005064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43631" y="4293096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35619" y="4581128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722575" y="4869160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4387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3) Далее к последней положительной разности (назовем ее </a:t>
            </a:r>
            <a:r>
              <a:rPr lang="en-US" sz="1800" dirty="0" smtClean="0">
                <a:solidFill>
                  <a:schemeClr val="accent6"/>
                </a:solidFill>
              </a:rPr>
              <a:t>Sub</a:t>
            </a:r>
            <a:r>
              <a:rPr lang="en-US" sz="1800" dirty="0" smtClean="0"/>
              <a:t>) </a:t>
            </a:r>
            <a:r>
              <a:rPr lang="ru-RU" sz="1800" dirty="0" smtClean="0"/>
              <a:t>приписываем следующую группу цифр числа </a:t>
            </a:r>
            <a:r>
              <a:rPr lang="en-US" sz="1800" dirty="0" smtClean="0"/>
              <a:t>A – </a:t>
            </a:r>
            <a:r>
              <a:rPr lang="ru-RU" sz="1800" dirty="0" smtClean="0">
                <a:solidFill>
                  <a:schemeClr val="accent6"/>
                </a:solidFill>
              </a:rPr>
              <a:t>67</a:t>
            </a:r>
            <a:r>
              <a:rPr lang="ru-RU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27000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Sub = 167</a:t>
            </a:r>
            <a:endParaRPr lang="ru-RU" sz="1800" dirty="0" smtClean="0">
              <a:solidFill>
                <a:schemeClr val="accent6"/>
              </a:solidFill>
            </a:endParaRPr>
          </a:p>
          <a:p>
            <a:pPr marL="270000" indent="0">
              <a:buNone/>
            </a:pPr>
            <a:r>
              <a:rPr lang="ru-RU" sz="1800" dirty="0" smtClean="0"/>
              <a:t>Последнее же вычитаемое (назовем его </a:t>
            </a:r>
            <a:r>
              <a:rPr lang="en-US" sz="1800" dirty="0" smtClean="0">
                <a:solidFill>
                  <a:schemeClr val="accent6"/>
                </a:solidFill>
              </a:rPr>
              <a:t>V</a:t>
            </a:r>
            <a:r>
              <a:rPr lang="en-US" sz="1800" dirty="0" smtClean="0"/>
              <a:t>) </a:t>
            </a:r>
            <a:r>
              <a:rPr lang="ru-RU" sz="1800" dirty="0" smtClean="0"/>
              <a:t>увеличиваем на 1, умножаем на 10 и снова увеличиваем на 1:</a:t>
            </a:r>
          </a:p>
          <a:p>
            <a:pPr marL="27000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V = (3 + 1) * 10 + 1</a:t>
            </a:r>
            <a:r>
              <a:rPr lang="ru-RU" sz="1800" dirty="0" smtClean="0">
                <a:solidFill>
                  <a:schemeClr val="accent6"/>
                </a:solidFill>
              </a:rPr>
              <a:t> = 41</a:t>
            </a:r>
            <a:endParaRPr lang="ru-RU" sz="1800" dirty="0">
              <a:solidFill>
                <a:schemeClr val="accent6"/>
              </a:solidFill>
            </a:endParaRPr>
          </a:p>
          <a:p>
            <a:pPr marL="270000" indent="0">
              <a:buNone/>
            </a:pPr>
            <a:r>
              <a:rPr lang="ru-RU" sz="1800" dirty="0" smtClean="0"/>
              <a:t>4) Повторяем действия из пункта 2: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167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41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126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43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83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45</a:t>
            </a:r>
          </a:p>
          <a:p>
            <a:pPr marL="270000" indent="0" algn="ctr">
              <a:buNone/>
            </a:pPr>
            <a:r>
              <a:rPr lang="ru-RU" sz="1800" dirty="0" smtClean="0">
                <a:solidFill>
                  <a:schemeClr val="accent6"/>
                </a:solidFill>
              </a:rPr>
              <a:t>38</a:t>
            </a:r>
          </a:p>
          <a:p>
            <a:pPr marL="270000" indent="0">
              <a:buNone/>
            </a:pPr>
            <a:r>
              <a:rPr lang="ru-RU" sz="1800" dirty="0" smtClean="0"/>
              <a:t>38 – 47 </a:t>
            </a:r>
            <a:r>
              <a:rPr lang="en-US" sz="1800" dirty="0" smtClean="0"/>
              <a:t>&lt; </a:t>
            </a:r>
            <a:r>
              <a:rPr lang="ru-RU" sz="1800" dirty="0" smtClean="0"/>
              <a:t>0, прекращаем вычитания. У нас получилось 3 вычитания – значит, вторая цифра корня – 3.</a:t>
            </a:r>
          </a:p>
          <a:p>
            <a:pPr marL="270000" indent="0" algn="ctr">
              <a:buNone/>
            </a:pPr>
            <a:endParaRPr lang="ru-RU" sz="1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355976" y="3531161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4067943" y="3861048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4354904" y="4149080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062903" y="4509120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09982" y="4797152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062902" y="5157192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Повторяем пункты 3 и 4 с последней группой цифр – 89: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Sub = 3889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V = </a:t>
            </a:r>
            <a:r>
              <a:rPr lang="ru-RU" sz="1600" dirty="0" smtClean="0">
                <a:solidFill>
                  <a:schemeClr val="accent6"/>
                </a:solidFill>
              </a:rPr>
              <a:t>(45 + 1) * 10 + 1 = 461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3889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461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3428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463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2965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465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2500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467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2033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469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1564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471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1093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473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620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475</a:t>
            </a:r>
          </a:p>
          <a:p>
            <a:pPr marL="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145</a:t>
            </a:r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1600" dirty="0" smtClean="0"/>
              <a:t>145 – 477 </a:t>
            </a:r>
            <a:r>
              <a:rPr lang="en-US" sz="1600" dirty="0" smtClean="0"/>
              <a:t>&lt; 0</a:t>
            </a:r>
            <a:r>
              <a:rPr lang="ru-RU" sz="1600" dirty="0" smtClean="0"/>
              <a:t>. У нас получилось 8 вычитаний – значит, 8 – последняя цифра искомого корня. Ответ: 238. Можете проверить сами на калькуляторе (:</a:t>
            </a:r>
            <a:endParaRPr lang="ru-RU" sz="1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91165" y="2060848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3939191" y="2276872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4259921" y="2492896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3952041" y="3140968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298407" y="2985784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924839" y="2708920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963325" y="3573016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298407" y="3429000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313926" y="3861048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978844" y="4005064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291165" y="4293096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993198" y="4437112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298407" y="4725144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3973374" y="4869160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328279" y="5157192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964501" y="5312569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892" y="548680"/>
            <a:ext cx="8305800" cy="79208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Ну а теперь – к программной реализации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" y="1484784"/>
            <a:ext cx="7705011" cy="5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Длинная арифметика не за горами</a:t>
            </a:r>
            <a:endParaRPr lang="ru-RU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Число будет храниться в переменной </a:t>
            </a:r>
            <a:r>
              <a:rPr lang="en-US" sz="1600" dirty="0" smtClean="0">
                <a:solidFill>
                  <a:schemeClr val="accent6"/>
                </a:solidFill>
              </a:rPr>
              <a:t>S</a:t>
            </a:r>
            <a:r>
              <a:rPr lang="en-US" sz="1600" dirty="0" smtClean="0"/>
              <a:t> </a:t>
            </a:r>
            <a:r>
              <a:rPr lang="ru-RU" sz="1600" dirty="0" smtClean="0"/>
              <a:t>типа </a:t>
            </a:r>
            <a:r>
              <a:rPr lang="en-US" sz="1600" dirty="0" smtClean="0"/>
              <a:t>string</a:t>
            </a:r>
            <a:r>
              <a:rPr lang="ru-RU" sz="1600" dirty="0" smtClean="0"/>
              <a:t>, считаем его из файла </a:t>
            </a:r>
            <a:r>
              <a:rPr lang="en-US" sz="1600" dirty="0"/>
              <a:t>“input.txt”</a:t>
            </a:r>
            <a:r>
              <a:rPr lang="ru-RU" sz="1600" dirty="0" smtClean="0"/>
              <a:t>. Если есть незначащие нули, удалим их с помощью функции </a:t>
            </a:r>
            <a:r>
              <a:rPr lang="en-US" sz="1600" dirty="0" err="1" smtClean="0">
                <a:solidFill>
                  <a:schemeClr val="accent6"/>
                </a:solidFill>
              </a:rPr>
              <a:t>del_zero</a:t>
            </a:r>
            <a:r>
              <a:rPr lang="en-US" sz="1600" dirty="0" smtClean="0">
                <a:solidFill>
                  <a:schemeClr val="accent6"/>
                </a:solidFill>
              </a:rPr>
              <a:t>()</a:t>
            </a:r>
            <a:r>
              <a:rPr lang="ru-RU" sz="1600" dirty="0" smtClean="0"/>
              <a:t>.</a:t>
            </a:r>
          </a:p>
          <a:p>
            <a:pPr marL="270000" indent="0">
              <a:buNone/>
            </a:pPr>
            <a:r>
              <a:rPr lang="ru-RU" sz="1600" dirty="0" smtClean="0"/>
              <a:t>Таким образом, например, </a:t>
            </a:r>
            <a:r>
              <a:rPr lang="ru-RU" sz="1600" dirty="0" smtClean="0">
                <a:solidFill>
                  <a:schemeClr val="accent6"/>
                </a:solidFill>
              </a:rPr>
              <a:t>000625</a:t>
            </a:r>
            <a:r>
              <a:rPr lang="ru-RU" sz="1600" dirty="0" smtClean="0"/>
              <a:t> чудесным образом превращается в </a:t>
            </a:r>
            <a:r>
              <a:rPr lang="ru-RU" sz="1600" dirty="0" smtClean="0">
                <a:solidFill>
                  <a:schemeClr val="accent6"/>
                </a:solidFill>
              </a:rPr>
              <a:t>625</a:t>
            </a:r>
            <a:endParaRPr lang="ru-RU" sz="1600" dirty="0">
              <a:solidFill>
                <a:schemeClr val="accent6"/>
              </a:solidFill>
            </a:endParaRPr>
          </a:p>
          <a:p>
            <a:endParaRPr lang="ru-RU" sz="1600" dirty="0" smtClean="0"/>
          </a:p>
          <a:p>
            <a:r>
              <a:rPr lang="ru-RU" sz="1600" dirty="0" smtClean="0"/>
              <a:t>Далее подключается защита «от дурака», за которую отвечает функция </a:t>
            </a:r>
            <a:r>
              <a:rPr lang="en-US" sz="1600" dirty="0" err="1" smtClean="0">
                <a:solidFill>
                  <a:schemeClr val="accent6"/>
                </a:solidFill>
              </a:rPr>
              <a:t>oborona</a:t>
            </a:r>
            <a:r>
              <a:rPr lang="en-US" sz="1600" dirty="0" smtClean="0">
                <a:solidFill>
                  <a:schemeClr val="accent6"/>
                </a:solidFill>
              </a:rPr>
              <a:t>()</a:t>
            </a:r>
            <a:r>
              <a:rPr lang="ru-RU" sz="1600" dirty="0" smtClean="0"/>
              <a:t>. Она выводит соответствующее сообщение об ошибке, если такая имеет место быть (присутствие лишних символов в файле, превышение допустимого значения и т.д.).</a:t>
            </a:r>
          </a:p>
          <a:p>
            <a:endParaRPr lang="ru-RU" sz="1600" dirty="0"/>
          </a:p>
          <a:p>
            <a:r>
              <a:rPr lang="ru-RU" sz="1600" dirty="0" smtClean="0"/>
              <a:t>Объявляем переменную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</a:t>
            </a:r>
            <a:r>
              <a:rPr lang="ru-RU" sz="1600" dirty="0" smtClean="0"/>
              <a:t>типа </a:t>
            </a:r>
            <a:r>
              <a:rPr lang="en-US" sz="1600" dirty="0" smtClean="0"/>
              <a:t>string</a:t>
            </a:r>
            <a:r>
              <a:rPr lang="ru-RU" sz="1600" dirty="0" smtClean="0"/>
              <a:t>. В зависимости от того, нечетное количество цифр в числе или четное, в нее запишем один старший разряд или два соответственно.</a:t>
            </a:r>
            <a:endParaRPr lang="ru-RU" sz="1600" dirty="0"/>
          </a:p>
          <a:p>
            <a:pPr marL="270000" indent="0">
              <a:buNone/>
            </a:pPr>
            <a:r>
              <a:rPr lang="ru-RU" sz="1600" dirty="0" smtClean="0"/>
              <a:t>Если </a:t>
            </a:r>
            <a:r>
              <a:rPr lang="en-US" sz="1600" dirty="0" smtClean="0">
                <a:solidFill>
                  <a:schemeClr val="accent6"/>
                </a:solidFill>
              </a:rPr>
              <a:t>S</a:t>
            </a:r>
            <a:r>
              <a:rPr lang="en-US" sz="1600" dirty="0" smtClean="0"/>
              <a:t> = </a:t>
            </a:r>
            <a:r>
              <a:rPr lang="ru-RU" sz="1600" dirty="0" smtClean="0"/>
              <a:t>6</a:t>
            </a:r>
            <a:r>
              <a:rPr lang="en-US" sz="1600" dirty="0" smtClean="0"/>
              <a:t>25</a:t>
            </a:r>
            <a:r>
              <a:rPr lang="ru-RU" sz="1600" dirty="0" smtClean="0"/>
              <a:t>, то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= </a:t>
            </a:r>
            <a:r>
              <a:rPr lang="ru-RU" sz="1600" dirty="0" smtClean="0"/>
              <a:t>6.</a:t>
            </a:r>
          </a:p>
          <a:p>
            <a:pPr marL="270000" indent="0">
              <a:buNone/>
            </a:pPr>
            <a:r>
              <a:rPr lang="ru-RU" sz="1600" dirty="0" smtClean="0"/>
              <a:t>Если </a:t>
            </a:r>
            <a:r>
              <a:rPr lang="en-US" sz="1600" dirty="0" smtClean="0">
                <a:solidFill>
                  <a:schemeClr val="accent6"/>
                </a:solidFill>
              </a:rPr>
              <a:t>S</a:t>
            </a:r>
            <a:r>
              <a:rPr lang="en-US" sz="1600" dirty="0" smtClean="0"/>
              <a:t> = </a:t>
            </a:r>
            <a:r>
              <a:rPr lang="ru-RU" sz="1600" dirty="0" smtClean="0"/>
              <a:t>6</a:t>
            </a:r>
            <a:r>
              <a:rPr lang="en-US" sz="1600" dirty="0" smtClean="0"/>
              <a:t>250</a:t>
            </a:r>
            <a:r>
              <a:rPr lang="ru-RU" sz="1600" dirty="0" smtClean="0"/>
              <a:t>, то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= </a:t>
            </a:r>
            <a:r>
              <a:rPr lang="ru-RU" sz="1600" dirty="0" smtClean="0"/>
              <a:t>6</a:t>
            </a:r>
            <a:r>
              <a:rPr lang="en-US" sz="1600" dirty="0" smtClean="0"/>
              <a:t>2</a:t>
            </a:r>
            <a:endParaRPr lang="ru-RU" sz="1600" dirty="0" smtClean="0"/>
          </a:p>
          <a:p>
            <a:pPr marL="270000" indent="0">
              <a:buNone/>
            </a:pPr>
            <a:endParaRPr lang="ru-RU" sz="1600" dirty="0"/>
          </a:p>
          <a:p>
            <a:pPr marL="270000" indent="0">
              <a:buNone/>
            </a:pPr>
            <a:r>
              <a:rPr lang="ru-RU" sz="1600" dirty="0" smtClean="0"/>
              <a:t>Прежде чем продолжать идти дальше в основной программе, рассмотрим другие функции.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03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Главные гости на этой вечеринке</a:t>
            </a:r>
            <a:endParaRPr lang="ru-RU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За вычитание и сложение будут отвечать функции </a:t>
            </a:r>
            <a:r>
              <a:rPr lang="en-US" sz="1600" dirty="0" err="1" smtClean="0">
                <a:solidFill>
                  <a:schemeClr val="accent6"/>
                </a:solidFill>
              </a:rPr>
              <a:t>minus_Sub</a:t>
            </a:r>
            <a:r>
              <a:rPr lang="ru-RU" sz="1600" dirty="0" smtClean="0">
                <a:solidFill>
                  <a:schemeClr val="accent6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>
                <a:solidFill>
                  <a:schemeClr val="accent6"/>
                </a:solidFill>
              </a:rPr>
              <a:t>plus_Two</a:t>
            </a:r>
            <a:r>
              <a:rPr lang="ru-RU" sz="1600" dirty="0" smtClean="0">
                <a:solidFill>
                  <a:schemeClr val="accent6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ru-RU" sz="1600" dirty="0" smtClean="0"/>
              <a:t>соответственно. Арифметические операции в них реализованы практически так же, как на бумаге, в столбик. Покажем на примере: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= 167,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= 41</a:t>
            </a:r>
            <a:r>
              <a:rPr lang="ru-RU" sz="1600" dirty="0" smtClean="0"/>
              <a:t>. Результат будет заноситься в переменную </a:t>
            </a:r>
            <a:r>
              <a:rPr lang="en-US" sz="1600" dirty="0" err="1" smtClean="0">
                <a:solidFill>
                  <a:schemeClr val="accent6"/>
                </a:solidFill>
              </a:rPr>
              <a:t>RaznS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ru-RU" sz="1600" dirty="0" smtClean="0"/>
              <a:t>типа </a:t>
            </a:r>
            <a:r>
              <a:rPr lang="en-US" sz="1600" dirty="0" smtClean="0"/>
              <a:t>string</a:t>
            </a:r>
            <a:r>
              <a:rPr lang="ru-RU" sz="1600" dirty="0" smtClean="0"/>
              <a:t> с помощью стандартной функции </a:t>
            </a:r>
            <a:r>
              <a:rPr lang="en-US" sz="1600" dirty="0" err="1" smtClean="0">
                <a:solidFill>
                  <a:schemeClr val="accent6"/>
                </a:solidFill>
              </a:rPr>
              <a:t>push_back</a:t>
            </a:r>
            <a:r>
              <a:rPr lang="en-US" sz="1600" dirty="0" smtClean="0">
                <a:solidFill>
                  <a:schemeClr val="accent6"/>
                </a:solidFill>
              </a:rPr>
              <a:t>()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 smtClean="0"/>
          </a:p>
          <a:p>
            <a:pPr marL="270000" indent="0">
              <a:buNone/>
            </a:pPr>
            <a:r>
              <a:rPr lang="ru-RU" sz="1600" dirty="0" smtClean="0"/>
              <a:t>Строки перевернем с помощью стандартной функции </a:t>
            </a:r>
            <a:r>
              <a:rPr lang="en-US" sz="1600" dirty="0" smtClean="0">
                <a:solidFill>
                  <a:schemeClr val="accent6"/>
                </a:solidFill>
              </a:rPr>
              <a:t>reverse()</a:t>
            </a:r>
            <a:r>
              <a:rPr lang="ru-RU" sz="1600" dirty="0" smtClean="0"/>
              <a:t>, а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в данном случае дополним незначащим нулем с конца:</a:t>
            </a:r>
          </a:p>
          <a:p>
            <a:pPr marL="27000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761</a:t>
            </a:r>
          </a:p>
          <a:p>
            <a:pPr marL="27000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140</a:t>
            </a:r>
          </a:p>
          <a:p>
            <a:pPr marL="270000" indent="0" algn="ctr">
              <a:buNone/>
            </a:pPr>
            <a:r>
              <a:rPr lang="ru-RU" sz="1200" dirty="0" smtClean="0">
                <a:solidFill>
                  <a:schemeClr val="accent6"/>
                </a:solidFill>
              </a:rPr>
              <a:t>621</a:t>
            </a:r>
          </a:p>
          <a:p>
            <a:pPr marL="270000" indent="0">
              <a:buNone/>
            </a:pPr>
            <a:r>
              <a:rPr lang="ru-RU" sz="1600" dirty="0" smtClean="0"/>
              <a:t>Разница разрядов рассчитывается </a:t>
            </a:r>
            <a:r>
              <a:rPr lang="ru-RU" sz="1600" i="1" u="sng" dirty="0" smtClean="0"/>
              <a:t>почти</a:t>
            </a:r>
            <a:r>
              <a:rPr lang="ru-RU" sz="1600" dirty="0" smtClean="0"/>
              <a:t> как на бумаге:  (7 – 1 + 10) </a:t>
            </a:r>
            <a:r>
              <a:rPr lang="en-US" sz="1600" dirty="0" smtClean="0"/>
              <a:t>% 10</a:t>
            </a:r>
            <a:r>
              <a:rPr lang="ru-RU" sz="1600" dirty="0" smtClean="0"/>
              <a:t> = 6</a:t>
            </a:r>
          </a:p>
          <a:p>
            <a:pPr marL="270000" indent="0">
              <a:buNone/>
            </a:pPr>
            <a:r>
              <a:rPr lang="ru-RU" sz="1600" dirty="0" smtClean="0"/>
              <a:t>Если выражение в скобках </a:t>
            </a:r>
            <a:r>
              <a:rPr lang="en-US" sz="1600" dirty="0" smtClean="0"/>
              <a:t>&lt;=</a:t>
            </a:r>
            <a:r>
              <a:rPr lang="ru-RU" sz="1600" dirty="0" smtClean="0"/>
              <a:t> </a:t>
            </a:r>
            <a:r>
              <a:rPr lang="en-US" sz="1600" dirty="0" smtClean="0"/>
              <a:t>9</a:t>
            </a:r>
            <a:r>
              <a:rPr lang="ru-RU" sz="1600" dirty="0" smtClean="0"/>
              <a:t>, это значит, что нам необходимо занять единицу у следующего разряда.</a:t>
            </a:r>
          </a:p>
          <a:p>
            <a:pPr marL="270000" indent="0">
              <a:buNone/>
            </a:pPr>
            <a:r>
              <a:rPr lang="ru-RU" sz="1600" dirty="0" smtClean="0"/>
              <a:t>Получившуюся строку переворачиваем. Результат вычитания (</a:t>
            </a:r>
            <a:r>
              <a:rPr lang="ru-RU" sz="1600" dirty="0" smtClean="0">
                <a:solidFill>
                  <a:schemeClr val="accent6"/>
                </a:solidFill>
              </a:rPr>
              <a:t>126</a:t>
            </a:r>
            <a:r>
              <a:rPr lang="ru-RU" sz="1600" dirty="0" smtClean="0"/>
              <a:t>) готов!</a:t>
            </a:r>
          </a:p>
          <a:p>
            <a:pPr marL="270000" indent="0">
              <a:buNone/>
            </a:pPr>
            <a:endParaRPr lang="ru-RU" sz="1600" dirty="0"/>
          </a:p>
          <a:p>
            <a:pPr marL="270000" indent="0">
              <a:buNone/>
            </a:pPr>
            <a:r>
              <a:rPr lang="ru-RU" sz="1600" dirty="0" smtClean="0"/>
              <a:t>А со сложением еще проще – это обычное сложение в столбик без «наворотов». Да и сложение нам нужно лишь для увеличения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ru-RU" sz="1600" dirty="0" smtClean="0"/>
              <a:t>на 2.</a:t>
            </a:r>
            <a:endParaRPr lang="ru-RU" sz="1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434184" y="3933056"/>
            <a:ext cx="10801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4045096" y="4077072"/>
            <a:ext cx="8861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сравнения</a:t>
            </a:r>
            <a:endParaRPr lang="ru-RU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Последняя необходимая нам функция – функция </a:t>
            </a:r>
            <a:r>
              <a:rPr lang="en-US" sz="1600" dirty="0" err="1" smtClean="0">
                <a:solidFill>
                  <a:schemeClr val="accent6"/>
                </a:solidFill>
              </a:rPr>
              <a:t>sravnenie</a:t>
            </a:r>
            <a:r>
              <a:rPr lang="en-US" sz="1600" dirty="0" smtClean="0">
                <a:solidFill>
                  <a:schemeClr val="accent6"/>
                </a:solidFill>
              </a:rPr>
              <a:t>()</a:t>
            </a:r>
            <a:r>
              <a:rPr lang="ru-RU" sz="1600" dirty="0" smtClean="0"/>
              <a:t>. Она будет сравнивать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ru-RU" sz="1600" dirty="0" smtClean="0">
                <a:solidFill>
                  <a:schemeClr val="accent6"/>
                </a:solidFill>
              </a:rPr>
              <a:t> </a:t>
            </a:r>
            <a:r>
              <a:rPr lang="ru-RU" sz="1600" u="sng" dirty="0" smtClean="0"/>
              <a:t>(которое является «</a:t>
            </a:r>
            <a:r>
              <a:rPr lang="ru-RU" sz="1600" u="sng" dirty="0" err="1" smtClean="0"/>
              <a:t>подчислом</a:t>
            </a:r>
            <a:r>
              <a:rPr lang="ru-RU" sz="1600" u="sng" dirty="0" smtClean="0"/>
              <a:t>» числа </a:t>
            </a:r>
            <a:r>
              <a:rPr lang="en-US" sz="1600" u="sng" dirty="0" smtClean="0"/>
              <a:t>A</a:t>
            </a:r>
            <a:r>
              <a:rPr lang="ru-RU" sz="1600" u="sng" dirty="0" smtClean="0"/>
              <a:t>, если кто забыл)</a:t>
            </a:r>
            <a:r>
              <a:rPr lang="en-US" sz="1600" dirty="0" smtClean="0"/>
              <a:t> </a:t>
            </a:r>
            <a:r>
              <a:rPr lang="ru-RU" sz="1600" dirty="0" smtClean="0"/>
              <a:t>и вычитаемое из него нечетное число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ru-RU" sz="1600" dirty="0" smtClean="0"/>
              <a:t>. Сравнение длинных чисел достаточно просто – будем сравнивать их поразрядно, начиная со старших разрядов. Для примера: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accent6"/>
                </a:solidFill>
              </a:rPr>
              <a:t>Sub = </a:t>
            </a:r>
            <a:r>
              <a:rPr lang="ru-RU" sz="1400" dirty="0" smtClean="0">
                <a:solidFill>
                  <a:schemeClr val="accent6"/>
                </a:solidFill>
              </a:rPr>
              <a:t>620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accent6"/>
                </a:solidFill>
              </a:rPr>
              <a:t>V = </a:t>
            </a:r>
            <a:r>
              <a:rPr lang="ru-RU" sz="1400" dirty="0" smtClean="0">
                <a:solidFill>
                  <a:schemeClr val="accent6"/>
                </a:solidFill>
              </a:rPr>
              <a:t>475</a:t>
            </a:r>
          </a:p>
          <a:p>
            <a:pPr marL="270000" indent="0">
              <a:buNone/>
            </a:pPr>
            <a:r>
              <a:rPr lang="ru-RU" sz="1600" dirty="0" smtClean="0"/>
              <a:t>Тут сразу все очевидно – </a:t>
            </a:r>
            <a:r>
              <a:rPr lang="en-US" sz="1600" dirty="0" smtClean="0"/>
              <a:t>6 &gt; </a:t>
            </a:r>
            <a:r>
              <a:rPr lang="ru-RU" sz="1600" dirty="0" smtClean="0"/>
              <a:t>4, значит,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</a:t>
            </a:r>
            <a:r>
              <a:rPr lang="ru-RU" sz="1600" dirty="0" smtClean="0"/>
              <a:t>больше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ru-RU" sz="1600" dirty="0" smtClean="0"/>
              <a:t>, вычитать можно. Функция сравнения тут же прекращает работу и возвращает значение 0. Следующий пример: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accent6"/>
                </a:solidFill>
              </a:rPr>
              <a:t>Sub = </a:t>
            </a:r>
            <a:r>
              <a:rPr lang="ru-RU" sz="1400" dirty="0" smtClean="0">
                <a:solidFill>
                  <a:schemeClr val="accent6"/>
                </a:solidFill>
              </a:rPr>
              <a:t>617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accent6"/>
                </a:solidFill>
              </a:rPr>
              <a:t>V = </a:t>
            </a:r>
            <a:r>
              <a:rPr lang="ru-RU" sz="1400" dirty="0" smtClean="0">
                <a:solidFill>
                  <a:schemeClr val="accent6"/>
                </a:solidFill>
              </a:rPr>
              <a:t>619</a:t>
            </a:r>
          </a:p>
          <a:p>
            <a:pPr marL="270000" indent="0">
              <a:buNone/>
            </a:pPr>
            <a:r>
              <a:rPr lang="ru-RU" sz="1600" dirty="0" smtClean="0"/>
              <a:t>Первый и второй разряды равны, однако третий разряд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</a:t>
            </a:r>
            <a:r>
              <a:rPr lang="ru-RU" sz="1600" dirty="0" smtClean="0"/>
              <a:t>меньше, а следовательно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Sub</a:t>
            </a:r>
            <a:r>
              <a:rPr lang="en-US" sz="1600" dirty="0" smtClean="0"/>
              <a:t> &lt; </a:t>
            </a:r>
            <a:r>
              <a:rPr lang="en-US" sz="1600" dirty="0" smtClean="0">
                <a:solidFill>
                  <a:schemeClr val="accent6"/>
                </a:solidFill>
              </a:rPr>
              <a:t>V</a:t>
            </a:r>
            <a:r>
              <a:rPr lang="ru-RU" sz="1600" dirty="0" smtClean="0"/>
              <a:t>. Функция прекращает свою работу и возвращает значение -1.</a:t>
            </a:r>
          </a:p>
          <a:p>
            <a:pPr marL="270000" indent="0">
              <a:buNone/>
            </a:pPr>
            <a:endParaRPr lang="ru-RU" sz="1600" dirty="0"/>
          </a:p>
          <a:p>
            <a:pPr marL="270000" indent="0">
              <a:buNone/>
            </a:pPr>
            <a:r>
              <a:rPr lang="ru-RU" sz="1600" dirty="0" smtClean="0"/>
              <a:t>В случае же, если числа равны, функция вернет значение 0.</a:t>
            </a:r>
          </a:p>
        </p:txBody>
      </p:sp>
    </p:spTree>
    <p:extLst>
      <p:ext uri="{BB962C8B-B14F-4D97-AF65-F5344CB8AC3E}">
        <p14:creationId xmlns:p14="http://schemas.microsoft.com/office/powerpoint/2010/main" val="3253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392</TotalTime>
  <Words>1313</Words>
  <Application>Microsoft Office PowerPoint</Application>
  <PresentationFormat>Экран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Поток</vt:lpstr>
      <vt:lpstr>Индивидуальное задание</vt:lpstr>
      <vt:lpstr>Что требовалось?</vt:lpstr>
      <vt:lpstr>Реализация</vt:lpstr>
      <vt:lpstr>Презентация PowerPoint</vt:lpstr>
      <vt:lpstr>Презентация PowerPoint</vt:lpstr>
      <vt:lpstr>Ну а теперь – к программной реализации</vt:lpstr>
      <vt:lpstr>Длинная арифметика не за горами</vt:lpstr>
      <vt:lpstr>Главные гости на этой вечеринке</vt:lpstr>
      <vt:lpstr>Функция сравнения</vt:lpstr>
      <vt:lpstr>Еще несколько переменных</vt:lpstr>
      <vt:lpstr>Основная программа</vt:lpstr>
      <vt:lpstr>Презентация PowerPoint</vt:lpstr>
      <vt:lpstr>Длинный корень</vt:lpstr>
      <vt:lpstr>Тест 1</vt:lpstr>
      <vt:lpstr>Тест 2 (есть незначащие нули)</vt:lpstr>
      <vt:lpstr>Тест 3 (числа посерьезнее)</vt:lpstr>
      <vt:lpstr>Тест 4</vt:lpstr>
      <vt:lpstr>Тест 5</vt:lpstr>
      <vt:lpstr>Тест 6 (экстремальное тестирование)</vt:lpstr>
      <vt:lpstr>Тест 7 (некорректный ввод)</vt:lpstr>
      <vt:lpstr>Тест 8 (некорректный ввод)</vt:lpstr>
      <vt:lpstr>На этом мои полномочия всё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</dc:title>
  <dc:creator>User</dc:creator>
  <cp:lastModifiedBy>User</cp:lastModifiedBy>
  <cp:revision>37</cp:revision>
  <dcterms:created xsi:type="dcterms:W3CDTF">2019-12-11T12:04:04Z</dcterms:created>
  <dcterms:modified xsi:type="dcterms:W3CDTF">2019-12-15T04:39:32Z</dcterms:modified>
</cp:coreProperties>
</file>