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5" r:id="rId5"/>
    <p:sldId id="261" r:id="rId6"/>
    <p:sldId id="263" r:id="rId7"/>
    <p:sldId id="262" r:id="rId8"/>
    <p:sldId id="267" r:id="rId9"/>
    <p:sldId id="270" r:id="rId10"/>
    <p:sldId id="268" r:id="rId11"/>
    <p:sldId id="269" r:id="rId12"/>
    <p:sldId id="258" r:id="rId13"/>
    <p:sldId id="259" r:id="rId14"/>
    <p:sldId id="264"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billing system for water suppliers</a:t>
            </a:r>
            <a:endParaRPr lang="en-IN" dirty="0"/>
          </a:p>
        </p:txBody>
      </p:sp>
      <p:pic>
        <p:nvPicPr>
          <p:cNvPr id="5" name="Picture 4"/>
          <p:cNvPicPr>
            <a:picLocks noChangeAspect="1"/>
          </p:cNvPicPr>
          <p:nvPr/>
        </p:nvPicPr>
        <p:blipFill>
          <a:blip r:embed="rId1"/>
          <a:stretch>
            <a:fillRect/>
          </a:stretch>
        </p:blipFill>
        <p:spPr>
          <a:xfrm>
            <a:off x="1030311" y="3721994"/>
            <a:ext cx="3052292" cy="28848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Integrating RFID MODULE with NODEMCU board:</a:t>
            </a:r>
            <a:endParaRPr lang="en-IN" sz="1600" dirty="0"/>
          </a:p>
        </p:txBody>
      </p:sp>
      <p:pic>
        <p:nvPicPr>
          <p:cNvPr id="4" name="Content Placeholder 3"/>
          <p:cNvPicPr>
            <a:picLocks noGrp="1" noChangeAspect="1"/>
          </p:cNvPicPr>
          <p:nvPr>
            <p:ph idx="1"/>
          </p:nvPr>
        </p:nvPicPr>
        <p:blipFill>
          <a:blip r:embed="rId1"/>
          <a:stretch>
            <a:fillRect/>
          </a:stretch>
        </p:blipFill>
        <p:spPr>
          <a:xfrm>
            <a:off x="1176549" y="1270000"/>
            <a:ext cx="7058025" cy="36671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a:t>
            </a:r>
            <a:endParaRPr lang="en-IN" dirty="0"/>
          </a:p>
        </p:txBody>
      </p:sp>
      <p:sp>
        <p:nvSpPr>
          <p:cNvPr id="3" name="Content Placeholder 2"/>
          <p:cNvSpPr>
            <a:spLocks noGrp="1"/>
          </p:cNvSpPr>
          <p:nvPr>
            <p:ph idx="1"/>
          </p:nvPr>
        </p:nvSpPr>
        <p:spPr>
          <a:xfrm>
            <a:off x="677334" y="1275009"/>
            <a:ext cx="8596668" cy="4766354"/>
          </a:xfrm>
        </p:spPr>
        <p:txBody>
          <a:bodyPr>
            <a:noAutofit/>
          </a:bodyPr>
          <a:lstStyle/>
          <a:p>
            <a:pPr>
              <a:buFont typeface="Wingdings" panose="05000000000000000000" pitchFamily="2" charset="2"/>
              <a:buChar char="Ø"/>
            </a:pPr>
            <a:r>
              <a:rPr lang="en-US" sz="2800" b="1" dirty="0" smtClean="0">
                <a:latin typeface="Goudy Old Style" panose="02020502050305020303" pitchFamily="18" charset="0"/>
              </a:rPr>
              <a:t>Now a days metropolitan cities operates water tanker services for delivery to residents. </a:t>
            </a:r>
            <a:endParaRPr lang="en-US" sz="2800" b="1" dirty="0" smtClean="0">
              <a:latin typeface="Goudy Old Style" panose="02020502050305020303" pitchFamily="18" charset="0"/>
            </a:endParaRPr>
          </a:p>
          <a:p>
            <a:pPr>
              <a:buFont typeface="Wingdings" panose="05000000000000000000" pitchFamily="2" charset="2"/>
              <a:buChar char="Ø"/>
            </a:pPr>
            <a:r>
              <a:rPr lang="en-US" sz="2800" b="1" dirty="0" smtClean="0">
                <a:latin typeface="Goudy Old Style" panose="02020502050305020303" pitchFamily="18" charset="0"/>
              </a:rPr>
              <a:t>They facilitate the water to residents.The person needs to pay the bills for the water that the people have used and pay for it.</a:t>
            </a:r>
            <a:endParaRPr lang="en-US" sz="2800" b="1" dirty="0" smtClean="0">
              <a:latin typeface="Goudy Old Style" panose="02020502050305020303" pitchFamily="18" charset="0"/>
            </a:endParaRPr>
          </a:p>
          <a:p>
            <a:pPr>
              <a:buFont typeface="Wingdings" panose="05000000000000000000" pitchFamily="2" charset="2"/>
              <a:buChar char="Ø"/>
            </a:pPr>
            <a:r>
              <a:rPr lang="en-US" sz="2800" b="1" dirty="0" smtClean="0">
                <a:latin typeface="Goudy Old Style" panose="02020502050305020303" pitchFamily="18" charset="0"/>
              </a:rPr>
              <a:t>Sometimes there will be a long queue that one needs to wait in order to get the water supplies bills paid.</a:t>
            </a:r>
            <a:endParaRPr lang="en-US" sz="2800" b="1" dirty="0" smtClean="0">
              <a:latin typeface="Goudy Old Style" panose="02020502050305020303" pitchFamily="18" charset="0"/>
            </a:endParaRPr>
          </a:p>
          <a:p>
            <a:pPr>
              <a:buFont typeface="Wingdings" panose="05000000000000000000" pitchFamily="2" charset="2"/>
              <a:buChar char="Ø"/>
            </a:pPr>
            <a:r>
              <a:rPr lang="en-US" sz="2800" b="1" dirty="0" smtClean="0">
                <a:latin typeface="Goudy Old Style" panose="02020502050305020303" pitchFamily="18" charset="0"/>
              </a:rPr>
              <a:t>The billing system for water suppliers will help the local government and private institutions to pay the bills without bribing.</a:t>
            </a:r>
            <a:endParaRPr lang="en-US" sz="2800" b="1" dirty="0">
              <a:latin typeface="Goudy Old Style" panose="02020502050305020303" pitchFamily="18" charset="0"/>
            </a:endParaRPr>
          </a:p>
          <a:p>
            <a:pPr marL="0" indent="0">
              <a:buNone/>
            </a:pPr>
            <a:endParaRPr lang="en-US" sz="2800" b="1" dirty="0">
              <a:latin typeface="Goudy Old Style" panose="02020502050305020303" pitchFamily="18" charset="0"/>
            </a:endParaRPr>
          </a:p>
          <a:p>
            <a:pPr marL="0" indent="0">
              <a:buNone/>
            </a:pPr>
            <a:endParaRPr lang="en-IN" sz="2800" b="1" dirty="0">
              <a:latin typeface="Goudy Old Style" panose="02020502050305020303" pitchFamily="18" charset="0"/>
            </a:endParaRPr>
          </a:p>
          <a:p>
            <a:pPr marL="0" indent="0">
              <a:buNone/>
            </a:pPr>
            <a:endParaRPr lang="en-US" sz="2800" b="1" dirty="0" smtClean="0">
              <a:latin typeface="Goudy Old Style" panose="02020502050305020303" pitchFamily="18" charset="0"/>
            </a:endParaRPr>
          </a:p>
          <a:p>
            <a:pPr marL="0" indent="0">
              <a:buNone/>
            </a:pPr>
            <a:endParaRPr lang="en-IN" sz="2800" b="1" dirty="0">
              <a:latin typeface="Goudy Old Style" panose="02020502050305020303"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86366"/>
            <a:ext cx="10354614" cy="7341584"/>
          </a:xfrm>
        </p:spPr>
        <p:txBody>
          <a:bodyPr>
            <a:normAutofit/>
          </a:bodyPr>
          <a:lstStyle/>
          <a:p>
            <a:pPr>
              <a:buFont typeface="Wingdings" panose="05000000000000000000" pitchFamily="2" charset="2"/>
              <a:buChar char="Ø"/>
            </a:pPr>
            <a:r>
              <a:rPr lang="en-US" sz="2800" b="1" dirty="0" smtClean="0">
                <a:latin typeface="Goudy Old Style" panose="02020502050305020303" pitchFamily="18" charset="0"/>
              </a:rPr>
              <a:t>RFID means Radio Frequency Identification.RFID consists of three components like scanning antenna,transceiver,rfid tag.</a:t>
            </a:r>
            <a:endParaRPr lang="en-US" sz="2800" b="1" dirty="0" smtClean="0">
              <a:latin typeface="Goudy Old Style" panose="02020502050305020303" pitchFamily="18" charset="0"/>
            </a:endParaRPr>
          </a:p>
          <a:p>
            <a:pPr>
              <a:buFont typeface="Wingdings" panose="05000000000000000000" pitchFamily="2" charset="2"/>
              <a:buChar char="Ø"/>
            </a:pPr>
            <a:r>
              <a:rPr lang="en-US" sz="2800" b="1" dirty="0" smtClean="0">
                <a:latin typeface="Goudy Old Style" panose="02020502050305020303" pitchFamily="18" charset="0"/>
              </a:rPr>
              <a:t>An rfid tag consists of microchip,memory and antenna.It uses the radio frequency to transmit the signals that activate the tag.</a:t>
            </a:r>
            <a:endParaRPr lang="en-US" sz="2800" b="1" dirty="0" smtClean="0">
              <a:latin typeface="Goudy Old Style" panose="02020502050305020303" pitchFamily="18" charset="0"/>
            </a:endParaRPr>
          </a:p>
          <a:p>
            <a:pPr>
              <a:buFont typeface="Wingdings" panose="05000000000000000000" pitchFamily="2" charset="2"/>
              <a:buChar char="Ø"/>
            </a:pPr>
            <a:r>
              <a:rPr lang="en-US" sz="2800" b="1" dirty="0">
                <a:latin typeface="Goudy Old Style" panose="02020502050305020303" pitchFamily="18" charset="0"/>
              </a:rPr>
              <a:t>H</a:t>
            </a:r>
            <a:r>
              <a:rPr lang="en-US" sz="2800" b="1" dirty="0" smtClean="0">
                <a:latin typeface="Goudy Old Style" panose="02020502050305020303" pitchFamily="18" charset="0"/>
              </a:rPr>
              <a:t>ere organization provides a rfid card to customer.</a:t>
            </a:r>
            <a:endParaRPr lang="en-US" sz="2800" b="1" dirty="0" smtClean="0">
              <a:latin typeface="Goudy Old Style" panose="02020502050305020303" pitchFamily="18" charset="0"/>
            </a:endParaRPr>
          </a:p>
          <a:p>
            <a:pPr>
              <a:buFont typeface="Wingdings" panose="05000000000000000000" pitchFamily="2" charset="2"/>
              <a:buChar char="Ø"/>
            </a:pPr>
            <a:r>
              <a:rPr lang="en-US" sz="2800" b="1" dirty="0" smtClean="0">
                <a:latin typeface="Goudy Old Style" panose="02020502050305020303" pitchFamily="18" charset="0"/>
              </a:rPr>
              <a:t>By scanning that card user want to enter the details about how much quantity of water required through mobile app.</a:t>
            </a:r>
            <a:endParaRPr lang="en-US" sz="2800" b="1" dirty="0" smtClean="0">
              <a:latin typeface="Goudy Old Style" panose="02020502050305020303" pitchFamily="18" charset="0"/>
            </a:endParaRPr>
          </a:p>
          <a:p>
            <a:pPr>
              <a:buFont typeface="Wingdings" panose="05000000000000000000" pitchFamily="2" charset="2"/>
              <a:buChar char="Ø"/>
            </a:pPr>
            <a:r>
              <a:rPr lang="en-US" sz="2800" b="1" dirty="0" smtClean="0">
                <a:latin typeface="Goudy Old Style" panose="02020502050305020303" pitchFamily="18" charset="0"/>
              </a:rPr>
              <a:t>If customer entered the details in the respective mobile app the price which we have to pay for the quantity of water is transferred to the supplier and remaining balance in the card is supposed to be display on mobile app.</a:t>
            </a:r>
            <a:endParaRPr lang="en-US" sz="2800" b="1" dirty="0" smtClean="0">
              <a:latin typeface="Goudy Old Style" panose="02020502050305020303" pitchFamily="18" charset="0"/>
            </a:endParaRPr>
          </a:p>
          <a:p>
            <a:pPr marL="0" indent="0">
              <a:buNone/>
            </a:pPr>
            <a:endParaRPr lang="en-US" sz="2800" b="1" dirty="0" smtClean="0">
              <a:latin typeface="Goudy Old Style" panose="02020502050305020303" pitchFamily="18" charset="0"/>
            </a:endParaRPr>
          </a:p>
          <a:p>
            <a:pPr marL="0" indent="0">
              <a:buNone/>
            </a:pPr>
            <a:endParaRPr lang="en-US" sz="2800" b="1" dirty="0" smtClean="0">
              <a:latin typeface="Goudy Old Style" panose="02020502050305020303" pitchFamily="18" charset="0"/>
            </a:endParaRPr>
          </a:p>
          <a:p>
            <a:pPr marL="0" indent="0">
              <a:buNone/>
            </a:pPr>
            <a:endParaRPr lang="en-IN" sz="2800" b="1" dirty="0">
              <a:latin typeface="Goudy Old Style" panose="02020502050305020303"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Highlights</a:t>
            </a:r>
            <a:endParaRPr lang="en-IN" dirty="0"/>
          </a:p>
        </p:txBody>
      </p:sp>
      <p:sp>
        <p:nvSpPr>
          <p:cNvPr id="3" name="Content Placeholder 2"/>
          <p:cNvSpPr>
            <a:spLocks noGrp="1"/>
          </p:cNvSpPr>
          <p:nvPr>
            <p:ph idx="1"/>
          </p:nvPr>
        </p:nvSpPr>
        <p:spPr/>
        <p:txBody>
          <a:bodyPr>
            <a:normAutofit/>
          </a:bodyPr>
          <a:lstStyle/>
          <a:p>
            <a:r>
              <a:rPr lang="en-US" sz="2400" b="1" dirty="0" smtClean="0">
                <a:latin typeface="Goudy Old Style" panose="02020502050305020303" pitchFamily="18" charset="0"/>
              </a:rPr>
              <a:t>RFID technology</a:t>
            </a:r>
            <a:endParaRPr lang="en-US" sz="2400" b="1" dirty="0" smtClean="0">
              <a:latin typeface="Goudy Old Style" panose="02020502050305020303" pitchFamily="18" charset="0"/>
            </a:endParaRPr>
          </a:p>
          <a:p>
            <a:r>
              <a:rPr lang="en-US" sz="2400" b="1" dirty="0" smtClean="0">
                <a:latin typeface="Goudy Old Style" panose="02020502050305020303" pitchFamily="18" charset="0"/>
              </a:rPr>
              <a:t>Integrating RFID module with Node MCU</a:t>
            </a:r>
            <a:endParaRPr lang="en-US" sz="2400" b="1" dirty="0" smtClean="0">
              <a:latin typeface="Goudy Old Style" panose="02020502050305020303" pitchFamily="18" charset="0"/>
            </a:endParaRPr>
          </a:p>
          <a:p>
            <a:r>
              <a:rPr lang="en-US" sz="2400" b="1" dirty="0" smtClean="0">
                <a:latin typeface="Goudy Old Style" panose="02020502050305020303" pitchFamily="18" charset="0"/>
              </a:rPr>
              <a:t>Reading the data from the RFID cards</a:t>
            </a:r>
            <a:endParaRPr lang="en-US" sz="2400" b="1" dirty="0" smtClean="0">
              <a:latin typeface="Goudy Old Style" panose="02020502050305020303" pitchFamily="18" charset="0"/>
            </a:endParaRPr>
          </a:p>
          <a:p>
            <a:r>
              <a:rPr lang="en-US" sz="2400" b="1" dirty="0" smtClean="0">
                <a:latin typeface="Goudy Old Style" panose="02020502050305020303" pitchFamily="18" charset="0"/>
              </a:rPr>
              <a:t>Sending HTTP request  to cloud platform</a:t>
            </a:r>
            <a:endParaRPr lang="en-US" sz="2400" b="1" dirty="0" smtClean="0">
              <a:latin typeface="Goudy Old Style" panose="02020502050305020303" pitchFamily="18" charset="0"/>
            </a:endParaRPr>
          </a:p>
          <a:p>
            <a:r>
              <a:rPr lang="en-US" sz="2400" b="1" dirty="0" smtClean="0">
                <a:latin typeface="Goudy Old Style" panose="02020502050305020303" pitchFamily="18" charset="0"/>
              </a:rPr>
              <a:t>Creating web application </a:t>
            </a:r>
            <a:endParaRPr lang="en-US" sz="2400" b="1" dirty="0" smtClean="0">
              <a:latin typeface="Goudy Old Style" panose="02020502050305020303" pitchFamily="18" charset="0"/>
            </a:endParaRPr>
          </a:p>
          <a:p>
            <a:pPr marL="0" indent="0">
              <a:buNone/>
            </a:pPr>
            <a:endParaRPr lang="en-IN" sz="2400" b="1" dirty="0">
              <a:latin typeface="Goudy Old Style" panose="02020502050305020303"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a:bodyPr>
          <a:lstStyle/>
          <a:p>
            <a:r>
              <a:rPr lang="en-US" sz="2400" b="1" dirty="0" smtClean="0">
                <a:latin typeface="Goudy Old Style" panose="02020502050305020303" pitchFamily="18" charset="0"/>
              </a:rPr>
              <a:t>This proposed system gives the information about the design of RFID based water billing system</a:t>
            </a:r>
            <a:endParaRPr lang="en-US" sz="2400" b="1" dirty="0" smtClean="0">
              <a:latin typeface="Goudy Old Style" panose="02020502050305020303" pitchFamily="18" charset="0"/>
            </a:endParaRPr>
          </a:p>
          <a:p>
            <a:r>
              <a:rPr lang="en-US" sz="2400" b="1" dirty="0" smtClean="0">
                <a:latin typeface="Goudy Old Style" panose="02020502050305020303" pitchFamily="18" charset="0"/>
              </a:rPr>
              <a:t>It will estimate the quantity of water required for annual use Based on this statistics we can decrease the water wastage.</a:t>
            </a:r>
            <a:endParaRPr lang="en-US" sz="2400" b="1" dirty="0" smtClean="0">
              <a:latin typeface="Goudy Old Style" panose="02020502050305020303" pitchFamily="18" charset="0"/>
            </a:endParaRPr>
          </a:p>
          <a:p>
            <a:r>
              <a:rPr lang="en-US" sz="2400" b="1" dirty="0" smtClean="0">
                <a:latin typeface="Goudy Old Style" panose="02020502050305020303" pitchFamily="18" charset="0"/>
              </a:rPr>
              <a:t>Proposed system will provide accurate and real time water billing system</a:t>
            </a:r>
            <a:r>
              <a:rPr lang="en-US" sz="2400" b="1" dirty="0">
                <a:latin typeface="Goudy Old Style" panose="02020502050305020303" pitchFamily="18" charset="0"/>
              </a:rPr>
              <a:t>.</a:t>
            </a:r>
            <a:endParaRPr lang="en-US" sz="2400" b="1" dirty="0" smtClean="0">
              <a:latin typeface="Goudy Old Style" panose="02020502050305020303" pitchFamily="18" charset="0"/>
            </a:endParaRPr>
          </a:p>
          <a:p>
            <a:r>
              <a:rPr lang="en-US" sz="2400" b="1" dirty="0" smtClean="0">
                <a:latin typeface="Goudy Old Style" panose="02020502050305020303" pitchFamily="18" charset="0"/>
              </a:rPr>
              <a:t>This</a:t>
            </a:r>
            <a:r>
              <a:rPr lang="en-IN" sz="2400" b="1" dirty="0" smtClean="0">
                <a:latin typeface="Goudy Old Style" panose="02020502050305020303" pitchFamily="18" charset="0"/>
              </a:rPr>
              <a:t> overcomes existing systems in terms of cost and manpower required.</a:t>
            </a:r>
            <a:endParaRPr lang="en-US" sz="2400" b="1" dirty="0" smtClean="0">
              <a:latin typeface="Goudy Old Style" panose="02020502050305020303"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oudy Old Style" panose="02020502050305020303" pitchFamily="18" charset="0"/>
              </a:rPr>
              <a:t>Introduction:</a:t>
            </a:r>
            <a:endParaRPr lang="en-IN" dirty="0">
              <a:latin typeface="Goudy Old Style" panose="02020502050305020303" pitchFamily="18" charset="0"/>
            </a:endParaRPr>
          </a:p>
        </p:txBody>
      </p:sp>
      <p:sp>
        <p:nvSpPr>
          <p:cNvPr id="3" name="Content Placeholder 2"/>
          <p:cNvSpPr>
            <a:spLocks noGrp="1"/>
          </p:cNvSpPr>
          <p:nvPr>
            <p:ph idx="1"/>
          </p:nvPr>
        </p:nvSpPr>
        <p:spPr/>
        <p:txBody>
          <a:bodyPr>
            <a:normAutofit/>
          </a:bodyPr>
          <a:lstStyle/>
          <a:p>
            <a:pPr marL="0" indent="0">
              <a:buNone/>
            </a:pPr>
            <a:r>
              <a:rPr lang="en-US" sz="2800" b="1" dirty="0" smtClean="0">
                <a:latin typeface="Goudy Old Style" panose="02020502050305020303" pitchFamily="18" charset="0"/>
              </a:rPr>
              <a:t>Smart billing system for water suppliers  is web based application system .Smart billing system is the future of automatic billing system when a customer receives water and paying the bills through RFID tags</a:t>
            </a:r>
            <a:endParaRPr lang="en-US" sz="2800" b="1" dirty="0" smtClean="0">
              <a:latin typeface="Goudy Old Style" panose="02020502050305020303"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this project</a:t>
            </a:r>
            <a:br>
              <a:rPr lang="en-US" dirty="0" smtClean="0"/>
            </a:br>
            <a:endParaRPr lang="en-IN" dirty="0"/>
          </a:p>
        </p:txBody>
      </p:sp>
      <p:sp>
        <p:nvSpPr>
          <p:cNvPr id="3" name="Content Placeholder 2"/>
          <p:cNvSpPr>
            <a:spLocks noGrp="1"/>
          </p:cNvSpPr>
          <p:nvPr>
            <p:ph idx="1"/>
          </p:nvPr>
        </p:nvSpPr>
        <p:spPr>
          <a:xfrm>
            <a:off x="677334" y="1558345"/>
            <a:ext cx="8596668" cy="4483018"/>
          </a:xfrm>
        </p:spPr>
        <p:txBody>
          <a:bodyPr>
            <a:normAutofit/>
          </a:bodyPr>
          <a:lstStyle/>
          <a:p>
            <a:r>
              <a:rPr lang="en-US" sz="2800" b="1" dirty="0" smtClean="0">
                <a:latin typeface="Goudy Old Style" panose="02020502050305020303" pitchFamily="18" charset="0"/>
              </a:rPr>
              <a:t>We are paying money for so many infrastructures.some peoples bribes the money from users.</a:t>
            </a:r>
            <a:endParaRPr lang="en-US" sz="2800" b="1" dirty="0" smtClean="0">
              <a:latin typeface="Goudy Old Style" panose="02020502050305020303" pitchFamily="18" charset="0"/>
            </a:endParaRPr>
          </a:p>
          <a:p>
            <a:r>
              <a:rPr lang="en-US" sz="2800" b="1" dirty="0" smtClean="0">
                <a:latin typeface="Goudy Old Style" panose="02020502050305020303" pitchFamily="18" charset="0"/>
              </a:rPr>
              <a:t>So due to  this reason we need the payments to do legally.</a:t>
            </a:r>
            <a:endParaRPr lang="en-US" sz="2800" b="1" dirty="0" smtClean="0">
              <a:latin typeface="Goudy Old Style" panose="02020502050305020303" pitchFamily="18" charset="0"/>
            </a:endParaRPr>
          </a:p>
          <a:p>
            <a:r>
              <a:rPr lang="en-US" sz="2800" b="1" dirty="0" smtClean="0">
                <a:latin typeface="Goudy Old Style" panose="02020502050305020303" pitchFamily="18" charset="0"/>
              </a:rPr>
              <a:t>Time will  be reduced for  online payments also.</a:t>
            </a:r>
            <a:endParaRPr lang="en-US" sz="2800" b="1" dirty="0" smtClean="0">
              <a:latin typeface="Goudy Old Style" panose="02020502050305020303" pitchFamily="18" charset="0"/>
            </a:endParaRPr>
          </a:p>
          <a:p>
            <a:r>
              <a:rPr lang="en-IN" altLang="en-US" sz="2800" b="1" dirty="0" smtClean="0">
                <a:latin typeface="Goudy Old Style" panose="02020502050305020303" pitchFamily="18" charset="0"/>
              </a:rPr>
              <a:t>rfid systems can scan multiple items simultaneosly.</a:t>
            </a:r>
            <a:endParaRPr lang="en-US" sz="2800" b="1" dirty="0" smtClean="0">
              <a:latin typeface="Goudy Old Style" panose="02020502050305020303" pitchFamily="18" charset="0"/>
            </a:endParaRPr>
          </a:p>
          <a:p>
            <a:r>
              <a:rPr lang="en-IN" altLang="en-US" sz="2800" b="1" dirty="0" smtClean="0">
                <a:latin typeface="Goudy Old Style" panose="02020502050305020303" pitchFamily="18" charset="0"/>
              </a:rPr>
              <a:t>rfid tags allows read and write allowing you to add or change the data.</a:t>
            </a:r>
            <a:endParaRPr lang="en-US" sz="2800" b="1" dirty="0" smtClean="0">
              <a:latin typeface="Goudy Old Style" panose="02020502050305020303" pitchFamily="18" charset="0"/>
            </a:endParaRPr>
          </a:p>
          <a:p>
            <a:endParaRPr lang="en-IN" sz="2800" b="1" dirty="0">
              <a:latin typeface="Goudy Old Style" panose="02020502050305020303"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a:t>
            </a:r>
            <a:br>
              <a:rPr lang="en-US" dirty="0" smtClean="0"/>
            </a:br>
            <a:endParaRPr lang="en-IN" dirty="0"/>
          </a:p>
        </p:txBody>
      </p:sp>
      <p:sp>
        <p:nvSpPr>
          <p:cNvPr id="3" name="Content Placeholder 2"/>
          <p:cNvSpPr>
            <a:spLocks noGrp="1"/>
          </p:cNvSpPr>
          <p:nvPr>
            <p:ph idx="1"/>
          </p:nvPr>
        </p:nvSpPr>
        <p:spPr/>
        <p:txBody>
          <a:bodyPr>
            <a:normAutofit/>
          </a:bodyPr>
          <a:lstStyle/>
          <a:p>
            <a:r>
              <a:rPr lang="en-US" sz="2400" b="1" dirty="0" smtClean="0">
                <a:latin typeface="Goudy Old Style" panose="02020502050305020303" pitchFamily="18" charset="0"/>
              </a:rPr>
              <a:t>ESP8266-12E module</a:t>
            </a:r>
            <a:endParaRPr lang="en-US" sz="2400" b="1" dirty="0" smtClean="0">
              <a:latin typeface="Goudy Old Style" panose="02020502050305020303" pitchFamily="18" charset="0"/>
            </a:endParaRPr>
          </a:p>
          <a:p>
            <a:r>
              <a:rPr lang="en-US" sz="2400" b="1" dirty="0" smtClean="0">
                <a:latin typeface="Goudy Old Style" panose="02020502050305020303" pitchFamily="18" charset="0"/>
              </a:rPr>
              <a:t>RFID Reader</a:t>
            </a:r>
            <a:endParaRPr lang="en-US" sz="2400" b="1" dirty="0" smtClean="0">
              <a:latin typeface="Goudy Old Style" panose="02020502050305020303" pitchFamily="18" charset="0"/>
            </a:endParaRPr>
          </a:p>
          <a:p>
            <a:r>
              <a:rPr lang="en-US" sz="2400" b="1" dirty="0" smtClean="0">
                <a:latin typeface="Goudy Old Style" panose="02020502050305020303" pitchFamily="18" charset="0"/>
              </a:rPr>
              <a:t>RFID Cards</a:t>
            </a:r>
            <a:endParaRPr lang="en-US" sz="2400" b="1" dirty="0" smtClean="0">
              <a:latin typeface="Goudy Old Style" panose="02020502050305020303" pitchFamily="18" charset="0"/>
            </a:endParaRPr>
          </a:p>
          <a:p>
            <a:r>
              <a:rPr lang="en-US" sz="2400" b="1" dirty="0" smtClean="0">
                <a:latin typeface="Goudy Old Style" panose="02020502050305020303" pitchFamily="18" charset="0"/>
              </a:rPr>
              <a:t>Bread Board</a:t>
            </a:r>
            <a:endParaRPr lang="en-US" sz="2400" b="1" dirty="0" smtClean="0">
              <a:latin typeface="Goudy Old Style" panose="02020502050305020303" pitchFamily="18" charset="0"/>
            </a:endParaRPr>
          </a:p>
          <a:p>
            <a:r>
              <a:rPr lang="en-US" sz="2400" b="1" dirty="0" smtClean="0">
                <a:latin typeface="Goudy Old Style" panose="02020502050305020303" pitchFamily="18" charset="0"/>
              </a:rPr>
              <a:t>Jumper Wires</a:t>
            </a:r>
            <a:endParaRPr lang="en-US" sz="2400" b="1" dirty="0" smtClean="0">
              <a:latin typeface="Goudy Old Style" panose="02020502050305020303"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IN" dirty="0"/>
          </a:p>
        </p:txBody>
      </p:sp>
      <p:pic>
        <p:nvPicPr>
          <p:cNvPr id="5" name="Content Placeholder 4"/>
          <p:cNvPicPr>
            <a:picLocks noGrp="1" noChangeAspect="1"/>
          </p:cNvPicPr>
          <p:nvPr>
            <p:ph idx="1"/>
          </p:nvPr>
        </p:nvPicPr>
        <p:blipFill>
          <a:blip r:embed="rId1"/>
          <a:stretch>
            <a:fillRect/>
          </a:stretch>
        </p:blipFill>
        <p:spPr>
          <a:xfrm>
            <a:off x="772732" y="2128222"/>
            <a:ext cx="3090929" cy="2143125"/>
          </a:xfrm>
          <a:prstGeom prst="rect">
            <a:avLst/>
          </a:prstGeom>
        </p:spPr>
      </p:pic>
      <p:pic>
        <p:nvPicPr>
          <p:cNvPr id="6" name="Picture 5"/>
          <p:cNvPicPr>
            <a:picLocks noChangeAspect="1"/>
          </p:cNvPicPr>
          <p:nvPr/>
        </p:nvPicPr>
        <p:blipFill>
          <a:blip r:embed="rId2"/>
          <a:stretch>
            <a:fillRect/>
          </a:stretch>
        </p:blipFill>
        <p:spPr>
          <a:xfrm>
            <a:off x="6562524" y="965915"/>
            <a:ext cx="2466975" cy="3065172"/>
          </a:xfrm>
          <a:prstGeom prst="rect">
            <a:avLst/>
          </a:prstGeom>
        </p:spPr>
      </p:pic>
      <p:pic>
        <p:nvPicPr>
          <p:cNvPr id="8" name="Picture 7"/>
          <p:cNvPicPr>
            <a:picLocks noChangeAspect="1"/>
          </p:cNvPicPr>
          <p:nvPr/>
        </p:nvPicPr>
        <p:blipFill>
          <a:blip r:embed="rId3"/>
          <a:stretch>
            <a:fillRect/>
          </a:stretch>
        </p:blipFill>
        <p:spPr>
          <a:xfrm>
            <a:off x="4031355" y="3870436"/>
            <a:ext cx="2171700" cy="2272787"/>
          </a:xfrm>
          <a:prstGeom prst="rect">
            <a:avLst/>
          </a:prstGeom>
        </p:spPr>
      </p:pic>
      <p:sp>
        <p:nvSpPr>
          <p:cNvPr id="9" name="Rectangle 8"/>
          <p:cNvSpPr/>
          <p:nvPr/>
        </p:nvSpPr>
        <p:spPr>
          <a:xfrm>
            <a:off x="1777285" y="4271347"/>
            <a:ext cx="2086376" cy="223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RFID CARD</a:t>
            </a:r>
            <a:endParaRPr lang="en-IN" dirty="0"/>
          </a:p>
        </p:txBody>
      </p:sp>
      <p:sp>
        <p:nvSpPr>
          <p:cNvPr id="10" name="Rectangle 9"/>
          <p:cNvSpPr/>
          <p:nvPr/>
        </p:nvSpPr>
        <p:spPr>
          <a:xfrm>
            <a:off x="7598535" y="4031087"/>
            <a:ext cx="2562896" cy="240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RFID MODULE(READER)</a:t>
            </a:r>
            <a:endParaRPr lang="en-IN" dirty="0"/>
          </a:p>
        </p:txBody>
      </p:sp>
      <p:sp>
        <p:nvSpPr>
          <p:cNvPr id="11" name="Rectangle 10"/>
          <p:cNvSpPr/>
          <p:nvPr/>
        </p:nvSpPr>
        <p:spPr>
          <a:xfrm>
            <a:off x="5424805" y="5501143"/>
            <a:ext cx="2173729" cy="870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NODEMCU(ESP8266-12E MODULE)</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oftwares</a:t>
            </a:r>
            <a:endParaRPr lang="en-IN" dirty="0"/>
          </a:p>
        </p:txBody>
      </p:sp>
      <p:sp>
        <p:nvSpPr>
          <p:cNvPr id="3" name="Content Placeholder 2"/>
          <p:cNvSpPr>
            <a:spLocks noGrp="1"/>
          </p:cNvSpPr>
          <p:nvPr>
            <p:ph idx="1"/>
          </p:nvPr>
        </p:nvSpPr>
        <p:spPr/>
        <p:txBody>
          <a:bodyPr>
            <a:normAutofit/>
          </a:bodyPr>
          <a:lstStyle/>
          <a:p>
            <a:r>
              <a:rPr lang="en-US" sz="2800" b="1" dirty="0" smtClean="0">
                <a:latin typeface="Goudy Old Style" panose="02020502050305020303" pitchFamily="18" charset="0"/>
              </a:rPr>
              <a:t>ARDUINO IDE</a:t>
            </a:r>
            <a:endParaRPr lang="en-US" sz="2800" b="1" dirty="0" smtClean="0">
              <a:latin typeface="Goudy Old Style" panose="02020502050305020303" pitchFamily="18" charset="0"/>
            </a:endParaRPr>
          </a:p>
          <a:p>
            <a:r>
              <a:rPr lang="en-US" sz="2800" b="1" dirty="0" smtClean="0">
                <a:latin typeface="Goudy Old Style" panose="02020502050305020303" pitchFamily="18" charset="0"/>
              </a:rPr>
              <a:t>HTML , Java Script</a:t>
            </a:r>
            <a:endParaRPr lang="en-US" sz="2800" b="1" dirty="0" smtClean="0">
              <a:latin typeface="Goudy Old Style" panose="02020502050305020303" pitchFamily="18" charset="0"/>
            </a:endParaRPr>
          </a:p>
          <a:p>
            <a:endParaRPr lang="en-IN" sz="2800" b="1" dirty="0">
              <a:latin typeface="Goudy Old Style" panose="02020502050305020303"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RFID MODULE:</a:t>
            </a:r>
            <a:endParaRPr lang="en-IN" dirty="0"/>
          </a:p>
        </p:txBody>
      </p:sp>
      <p:sp>
        <p:nvSpPr>
          <p:cNvPr id="3" name="Content Placeholder 2"/>
          <p:cNvSpPr>
            <a:spLocks noGrp="1"/>
          </p:cNvSpPr>
          <p:nvPr>
            <p:ph idx="1"/>
          </p:nvPr>
        </p:nvSpPr>
        <p:spPr>
          <a:xfrm>
            <a:off x="633451" y="1362099"/>
            <a:ext cx="8596668" cy="3880773"/>
          </a:xfrm>
        </p:spPr>
        <p:txBody>
          <a:bodyPr>
            <a:noAutofit/>
          </a:bodyPr>
          <a:lstStyle/>
          <a:p>
            <a:r>
              <a:rPr lang="en-US" sz="2400" dirty="0" smtClean="0">
                <a:latin typeface="Goudy Old Style" panose="02020502050305020303" pitchFamily="18" charset="0"/>
              </a:rPr>
              <a:t>A  radio frequency identification reader(RFID READER) is a device used to gather information from an RFID tag which is used to track individual objects.</a:t>
            </a:r>
            <a:endParaRPr lang="en-US" sz="2400" dirty="0" smtClean="0">
              <a:latin typeface="Goudy Old Style" panose="02020502050305020303" pitchFamily="18" charset="0"/>
            </a:endParaRPr>
          </a:p>
          <a:p>
            <a:r>
              <a:rPr lang="en-US" sz="2400" dirty="0" smtClean="0">
                <a:latin typeface="Goudy Old Style" panose="02020502050305020303" pitchFamily="18" charset="0"/>
              </a:rPr>
              <a:t>Radio waves are used to transfer data from the tag to reader.</a:t>
            </a:r>
            <a:endParaRPr lang="en-US" sz="2400" dirty="0" smtClean="0">
              <a:latin typeface="Goudy Old Style" panose="02020502050305020303" pitchFamily="18" charset="0"/>
            </a:endParaRPr>
          </a:p>
          <a:p>
            <a:r>
              <a:rPr lang="en-US" sz="2400" dirty="0" smtClean="0">
                <a:latin typeface="Goudy Old Style" panose="02020502050305020303" pitchFamily="18" charset="0"/>
              </a:rPr>
              <a:t>RFID is a technology similar in theory to barcodes.</a:t>
            </a:r>
            <a:endParaRPr lang="en-US" sz="2400" dirty="0" smtClean="0">
              <a:latin typeface="Goudy Old Style" panose="02020502050305020303" pitchFamily="18" charset="0"/>
            </a:endParaRPr>
          </a:p>
          <a:p>
            <a:r>
              <a:rPr lang="en-US" sz="2400" dirty="0" smtClean="0">
                <a:latin typeface="Goudy Old Style" panose="02020502050305020303" pitchFamily="18" charset="0"/>
              </a:rPr>
              <a:t>The RFID tag it must be within the range of an RFID reader Which ranges from 3 to</a:t>
            </a:r>
            <a:r>
              <a:rPr lang="en-IN" sz="2400" dirty="0" smtClean="0">
                <a:latin typeface="Goudy Old Style" panose="02020502050305020303" pitchFamily="18" charset="0"/>
              </a:rPr>
              <a:t> 300 feet.</a:t>
            </a:r>
            <a:endParaRPr lang="en-IN" sz="2400" dirty="0" smtClean="0">
              <a:latin typeface="Goudy Old Style" panose="02020502050305020303" pitchFamily="18" charset="0"/>
            </a:endParaRPr>
          </a:p>
          <a:p>
            <a:pPr>
              <a:buFont typeface="Wingdings" panose="05000000000000000000" pitchFamily="2" charset="2"/>
              <a:buChar char="Ø"/>
            </a:pPr>
            <a:endParaRPr lang="en-US" sz="2400" dirty="0" smtClean="0">
              <a:latin typeface="Goudy Old Style" panose="02020502050305020303" pitchFamily="18" charset="0"/>
            </a:endParaRPr>
          </a:p>
          <a:p>
            <a:pPr marL="0" indent="0">
              <a:buNone/>
            </a:pPr>
            <a:endParaRPr lang="en-US" sz="2400" dirty="0" smtClean="0">
              <a:latin typeface="Goudy Old Style" panose="02020502050305020303" pitchFamily="18" charset="0"/>
            </a:endParaRPr>
          </a:p>
        </p:txBody>
      </p:sp>
      <p:pic>
        <p:nvPicPr>
          <p:cNvPr id="6" name="Picture 5"/>
          <p:cNvPicPr>
            <a:picLocks noChangeAspect="1"/>
          </p:cNvPicPr>
          <p:nvPr/>
        </p:nvPicPr>
        <p:blipFill>
          <a:blip r:embed="rId1"/>
          <a:stretch>
            <a:fillRect/>
          </a:stretch>
        </p:blipFill>
        <p:spPr>
          <a:xfrm rot="16200000">
            <a:off x="5596255" y="4353560"/>
            <a:ext cx="2557780" cy="222377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RFID MODULE:</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a:latin typeface="Goudy Old Style" panose="02020502050305020303" pitchFamily="18" charset="0"/>
              </a:rPr>
              <a:t>RFID technology may be used in a variety of applications including:</a:t>
            </a:r>
            <a:endParaRPr lang="en-US" sz="2400" b="1" dirty="0">
              <a:latin typeface="Goudy Old Style" panose="02020502050305020303" pitchFamily="18" charset="0"/>
            </a:endParaRPr>
          </a:p>
          <a:p>
            <a:pPr>
              <a:buFont typeface="Wingdings" panose="05000000000000000000" pitchFamily="2" charset="2"/>
              <a:buChar char="Ø"/>
            </a:pPr>
            <a:r>
              <a:rPr lang="en-US" sz="2400" b="1" dirty="0">
                <a:latin typeface="Goudy Old Style" panose="02020502050305020303" pitchFamily="18" charset="0"/>
              </a:rPr>
              <a:t>Passports</a:t>
            </a:r>
            <a:endParaRPr lang="en-US" sz="2400" b="1" dirty="0">
              <a:latin typeface="Goudy Old Style" panose="02020502050305020303" pitchFamily="18" charset="0"/>
            </a:endParaRPr>
          </a:p>
          <a:p>
            <a:pPr>
              <a:buFont typeface="Wingdings" panose="05000000000000000000" pitchFamily="2" charset="2"/>
              <a:buChar char="Ø"/>
            </a:pPr>
            <a:r>
              <a:rPr lang="en-US" sz="2400" b="1" dirty="0">
                <a:latin typeface="Goudy Old Style" panose="02020502050305020303" pitchFamily="18" charset="0"/>
              </a:rPr>
              <a:t>Smart cards</a:t>
            </a:r>
            <a:endParaRPr lang="en-US" sz="2400" b="1" dirty="0">
              <a:latin typeface="Goudy Old Style" panose="02020502050305020303" pitchFamily="18" charset="0"/>
            </a:endParaRPr>
          </a:p>
          <a:p>
            <a:pPr>
              <a:buFont typeface="Wingdings" panose="05000000000000000000" pitchFamily="2" charset="2"/>
              <a:buChar char="Ø"/>
            </a:pPr>
            <a:r>
              <a:rPr lang="en-US" sz="2400" b="1" dirty="0">
                <a:latin typeface="Goudy Old Style" panose="02020502050305020303" pitchFamily="18" charset="0"/>
              </a:rPr>
              <a:t>Home appliances</a:t>
            </a:r>
            <a:endParaRPr lang="en-US" sz="2400" b="1" dirty="0">
              <a:latin typeface="Goudy Old Style" panose="02020502050305020303" pitchFamily="18" charset="0"/>
            </a:endParaRPr>
          </a:p>
          <a:p>
            <a:pPr>
              <a:buFont typeface="Wingdings" panose="05000000000000000000" pitchFamily="2" charset="2"/>
              <a:buChar char="Ø"/>
            </a:pPr>
            <a:r>
              <a:rPr lang="en-US" sz="2400" b="1" dirty="0">
                <a:latin typeface="Goudy Old Style" panose="02020502050305020303" pitchFamily="18" charset="0"/>
              </a:rPr>
              <a:t>Animal and pet tags</a:t>
            </a:r>
            <a:endParaRPr lang="en-US" sz="2400" b="1" dirty="0">
              <a:latin typeface="Goudy Old Style" panose="02020502050305020303" pitchFamily="18" charset="0"/>
            </a:endParaRPr>
          </a:p>
          <a:p>
            <a:pPr>
              <a:buFont typeface="Wingdings" panose="05000000000000000000" pitchFamily="2" charset="2"/>
              <a:buChar char="Ø"/>
            </a:pPr>
            <a:r>
              <a:rPr lang="en-US" sz="2400" b="1" dirty="0">
                <a:latin typeface="Goudy Old Style" panose="02020502050305020303" pitchFamily="18" charset="0"/>
              </a:rPr>
              <a:t>Monitoring heart patients</a:t>
            </a:r>
            <a:endParaRPr lang="en-US" sz="2400" b="1" dirty="0">
              <a:latin typeface="Goudy Old Style" panose="02020502050305020303" pitchFamily="18" charset="0"/>
            </a:endParaRPr>
          </a:p>
          <a:p>
            <a:pPr>
              <a:buFont typeface="Wingdings" panose="05000000000000000000" pitchFamily="2" charset="2"/>
              <a:buChar char="Ø"/>
            </a:pPr>
            <a:endParaRPr lang="en-US" sz="2400" b="1" dirty="0">
              <a:latin typeface="Goudy Old Style" panose="02020502050305020303" pitchFamily="18" charset="0"/>
            </a:endParaRPr>
          </a:p>
          <a:p>
            <a:pPr marL="0" indent="0">
              <a:buNone/>
            </a:pPr>
            <a:endParaRPr lang="en-US" sz="2400" b="1" dirty="0">
              <a:latin typeface="Goudy Old Style" panose="02020502050305020303" pitchFamily="18" charset="0"/>
            </a:endParaRPr>
          </a:p>
          <a:p>
            <a:endParaRPr lang="en-IN" sz="2400" b="1" dirty="0">
              <a:latin typeface="Goudy Old Style" panose="02020502050305020303"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930400"/>
          </a:xfrm>
        </p:spPr>
        <p:txBody>
          <a:bodyPr/>
          <a:lstStyle/>
          <a:p>
            <a:r>
              <a:rPr lang="en-US" dirty="0" smtClean="0"/>
              <a:t>ESP8266 MODULE(NODE MCU):</a:t>
            </a:r>
            <a:endParaRPr lang="en-IN" dirty="0"/>
          </a:p>
        </p:txBody>
      </p:sp>
      <p:sp>
        <p:nvSpPr>
          <p:cNvPr id="3" name="Content Placeholder 2"/>
          <p:cNvSpPr>
            <a:spLocks noGrp="1"/>
          </p:cNvSpPr>
          <p:nvPr>
            <p:ph idx="1"/>
          </p:nvPr>
        </p:nvSpPr>
        <p:spPr>
          <a:xfrm>
            <a:off x="677334" y="605308"/>
            <a:ext cx="8596668" cy="4598928"/>
          </a:xfrm>
        </p:spPr>
        <p:txBody>
          <a:bodyPr>
            <a:noAutofit/>
          </a:bodyPr>
          <a:lstStyle/>
          <a:p>
            <a:r>
              <a:rPr lang="en-US" sz="2400" b="1" dirty="0" smtClean="0">
                <a:latin typeface="Goudy Old Style" panose="02020502050305020303" pitchFamily="18" charset="0"/>
              </a:rPr>
              <a:t>ESP8266 is  a low cost WIFI module chip that can be configured to connect to the internet for internet of things and in similar technology projects.</a:t>
            </a:r>
            <a:endParaRPr lang="en-US" sz="2400" b="1" dirty="0" smtClean="0">
              <a:latin typeface="Goudy Old Style" panose="02020502050305020303" pitchFamily="18" charset="0"/>
            </a:endParaRPr>
          </a:p>
          <a:p>
            <a:r>
              <a:rPr lang="en-US" sz="2400" b="1" dirty="0" smtClean="0">
                <a:latin typeface="Goudy Old Style" panose="02020502050305020303" pitchFamily="18" charset="0"/>
              </a:rPr>
              <a:t>Memory:128kbytes</a:t>
            </a:r>
            <a:endParaRPr lang="en-US" sz="2400" b="1" dirty="0" smtClean="0">
              <a:latin typeface="Goudy Old Style" panose="02020502050305020303" pitchFamily="18" charset="0"/>
            </a:endParaRPr>
          </a:p>
          <a:p>
            <a:r>
              <a:rPr lang="en-US" sz="2400" b="1" dirty="0" smtClean="0">
                <a:latin typeface="Goudy Old Style" panose="02020502050305020303" pitchFamily="18" charset="0"/>
              </a:rPr>
              <a:t>Developer:ESP8266 open source community.</a:t>
            </a:r>
            <a:endParaRPr lang="en-US" sz="2400" b="1" dirty="0" smtClean="0">
              <a:latin typeface="Goudy Old Style" panose="02020502050305020303" pitchFamily="18" charset="0"/>
            </a:endParaRPr>
          </a:p>
          <a:p>
            <a:r>
              <a:rPr lang="en-US" sz="2400" b="1" dirty="0" smtClean="0">
                <a:latin typeface="Goudy Old Style" panose="02020502050305020303" pitchFamily="18" charset="0"/>
              </a:rPr>
              <a:t>Operating system :XTOS</a:t>
            </a:r>
            <a:endParaRPr lang="en-US" sz="2400" b="1" dirty="0" smtClean="0">
              <a:latin typeface="Goudy Old Style" panose="02020502050305020303" pitchFamily="18" charset="0"/>
            </a:endParaRPr>
          </a:p>
          <a:p>
            <a:r>
              <a:rPr lang="en-US" sz="2400" b="1" dirty="0" smtClean="0">
                <a:latin typeface="Goudy Old Style" panose="02020502050305020303" pitchFamily="18" charset="0"/>
              </a:rPr>
              <a:t>Storage:4Mbytes</a:t>
            </a:r>
            <a:endParaRPr lang="en-US" sz="2400" b="1" dirty="0" smtClean="0">
              <a:latin typeface="Goudy Old Style" panose="02020502050305020303" pitchFamily="18" charset="0"/>
            </a:endParaRPr>
          </a:p>
          <a:p>
            <a:r>
              <a:rPr lang="en-US" sz="2400" b="1" dirty="0" smtClean="0">
                <a:latin typeface="Goudy Old Style" panose="02020502050305020303" pitchFamily="18" charset="0"/>
              </a:rPr>
              <a:t>NODEMCU is basically an SOC(system on chip).</a:t>
            </a:r>
            <a:endParaRPr lang="en-US" sz="2400" b="1" dirty="0" smtClean="0">
              <a:latin typeface="Goudy Old Style" panose="02020502050305020303" pitchFamily="18" charset="0"/>
            </a:endParaRPr>
          </a:p>
          <a:p>
            <a:r>
              <a:rPr lang="en-US" sz="2400" b="1" dirty="0" smtClean="0">
                <a:latin typeface="Goudy Old Style" panose="02020502050305020303" pitchFamily="18" charset="0"/>
              </a:rPr>
              <a:t>SOC is an integrated circuit that integrates all components of a computer or other electronic systems.</a:t>
            </a:r>
            <a:endParaRPr lang="en-US" sz="2400" b="1" dirty="0" smtClean="0">
              <a:latin typeface="Goudy Old Style" panose="02020502050305020303" pitchFamily="18" charset="0"/>
            </a:endParaRPr>
          </a:p>
          <a:p>
            <a:r>
              <a:rPr lang="en-US" sz="2400" b="1" dirty="0" smtClean="0">
                <a:latin typeface="Goudy Old Style" panose="02020502050305020303" pitchFamily="18" charset="0"/>
              </a:rPr>
              <a:t>It is a 32 bit microcontroller.</a:t>
            </a:r>
            <a:endParaRPr lang="en-US" sz="2400" b="1" dirty="0" smtClean="0">
              <a:latin typeface="Goudy Old Style" panose="02020502050305020303" pitchFamily="18" charset="0"/>
            </a:endParaRPr>
          </a:p>
          <a:p>
            <a:r>
              <a:rPr lang="en-US" sz="2400" b="1" dirty="0" smtClean="0">
                <a:latin typeface="Goudy Old Style" panose="02020502050305020303" pitchFamily="18" charset="0"/>
              </a:rPr>
              <a:t>You can program </a:t>
            </a:r>
            <a:r>
              <a:rPr lang="en-IN" altLang="en-US" sz="2400" b="1" dirty="0" smtClean="0">
                <a:latin typeface="Goudy Old Style" panose="02020502050305020303" pitchFamily="18" charset="0"/>
              </a:rPr>
              <a:t>the</a:t>
            </a:r>
            <a:r>
              <a:rPr lang="en-US" sz="2400" b="1" dirty="0" smtClean="0">
                <a:latin typeface="Goudy Old Style" panose="02020502050305020303" pitchFamily="18" charset="0"/>
              </a:rPr>
              <a:t> ESP8266 using Arduino , NODEMCU IDE .</a:t>
            </a:r>
            <a:endParaRPr lang="en-US" sz="2400" b="1" dirty="0" smtClean="0">
              <a:latin typeface="Goudy Old Style" panose="02020502050305020303" pitchFamily="18" charset="0"/>
            </a:endParaRPr>
          </a:p>
          <a:p>
            <a:endParaRPr lang="en-US" sz="2400" b="1" dirty="0" smtClean="0">
              <a:latin typeface="Goudy Old Style" panose="02020502050305020303" pitchFamily="18" charset="0"/>
            </a:endParaRPr>
          </a:p>
          <a:p>
            <a:endParaRPr lang="en-US" sz="2400" b="1" dirty="0" smtClean="0">
              <a:latin typeface="Goudy Old Style" panose="02020502050305020303" pitchFamily="18" charset="0"/>
            </a:endParaRPr>
          </a:p>
          <a:p>
            <a:endParaRPr lang="en-IN" sz="2400" b="1" dirty="0">
              <a:latin typeface="Goudy Old Style" panose="02020502050305020303" pitchFamily="18" charset="0"/>
            </a:endParaRPr>
          </a:p>
        </p:txBody>
      </p:sp>
      <p:pic>
        <p:nvPicPr>
          <p:cNvPr id="8" name="Picture 7"/>
          <p:cNvPicPr>
            <a:picLocks noChangeAspect="1"/>
          </p:cNvPicPr>
          <p:nvPr/>
        </p:nvPicPr>
        <p:blipFill>
          <a:blip r:embed="rId1"/>
          <a:stretch>
            <a:fillRect/>
          </a:stretch>
        </p:blipFill>
        <p:spPr>
          <a:xfrm>
            <a:off x="7319010" y="1438275"/>
            <a:ext cx="2171700" cy="162687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3495</Words>
  <Application>WPS Presentation</Application>
  <PresentationFormat>Widescreen</PresentationFormat>
  <Paragraphs>111</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Wingdings 3</vt:lpstr>
      <vt:lpstr>Arial</vt:lpstr>
      <vt:lpstr>Goudy Old Style</vt:lpstr>
      <vt:lpstr>Trebuchet MS</vt:lpstr>
      <vt:lpstr>Microsoft YaHei</vt:lpstr>
      <vt:lpstr>Arial Unicode MS</vt:lpstr>
      <vt:lpstr>Calibri</vt:lpstr>
      <vt:lpstr>PMingLiU-ExtB</vt:lpstr>
      <vt:lpstr>Symbol</vt:lpstr>
      <vt:lpstr>Facet</vt:lpstr>
      <vt:lpstr>Smart  billing system for water suppliers</vt:lpstr>
      <vt:lpstr>Introduction:</vt:lpstr>
      <vt:lpstr>Need of this project </vt:lpstr>
      <vt:lpstr>Hardware </vt:lpstr>
      <vt:lpstr>Components</vt:lpstr>
      <vt:lpstr>Softwares</vt:lpstr>
      <vt:lpstr>RFID MODULE:</vt:lpstr>
      <vt:lpstr>Applications of RFID MODULE:</vt:lpstr>
      <vt:lpstr>ESP8266 MODULE(NODE MCU):</vt:lpstr>
      <vt:lpstr>Integrating RFID MODULE with NODEMCU board:</vt:lpstr>
      <vt:lpstr>DESCRIPTION </vt:lpstr>
      <vt:lpstr>PowerPoint 演示文稿</vt:lpstr>
      <vt:lpstr>Project Highlights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billing system for water suppliers</dc:title>
  <dc:creator>KRISHNA</dc:creator>
  <cp:lastModifiedBy>prasanthi</cp:lastModifiedBy>
  <cp:revision>31</cp:revision>
  <dcterms:created xsi:type="dcterms:W3CDTF">2019-05-24T04:15:00Z</dcterms:created>
  <dcterms:modified xsi:type="dcterms:W3CDTF">2019-05-25T02:17:33Z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1033-11.2.0.8339</vt:lpwstr>
  </property>
</Properties>
</file>