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1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[Book1]Sheet6!PivotTable2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Confirmed Cases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bg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bg1"/>
          </a:solidFill>
          <a:ln>
            <a:noFill/>
          </a:ln>
          <a:effectLst/>
        </c:spP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bg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Sheet6!$A$2:$A$7</c:f>
              <c:strCache>
                <c:ptCount val="5"/>
                <c:pt idx="0">
                  <c:v>US</c:v>
                </c:pt>
                <c:pt idx="1">
                  <c:v>India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</c:strCache>
            </c:strRef>
          </c:cat>
          <c:val>
            <c:numRef>
              <c:f>Sheet6!$B$2:$B$7</c:f>
              <c:numCache>
                <c:formatCode>General</c:formatCode>
                <c:ptCount val="5"/>
                <c:pt idx="0">
                  <c:v>96263778</c:v>
                </c:pt>
                <c:pt idx="1">
                  <c:v>44583360</c:v>
                </c:pt>
                <c:pt idx="2">
                  <c:v>34654190</c:v>
                </c:pt>
                <c:pt idx="3">
                  <c:v>34313401</c:v>
                </c:pt>
                <c:pt idx="4">
                  <c:v>33216006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0-4B73-AADA-5D9C78A3C4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5815519"/>
        <c:axId val="605796799"/>
      </c:barChart>
      <c:catAx>
        <c:axId val="6058155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796799"/>
        <c:crosses val="autoZero"/>
        <c:auto val="1"/>
        <c:lblAlgn val="ctr"/>
        <c:lblOffset val="100"/>
        <c:noMultiLvlLbl val="0"/>
      </c:catAx>
      <c:valAx>
        <c:axId val="60579679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05815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[Book1]Sheet6!PivotTable5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Deaths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bg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bg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Sheet6!$A$19:$A$24</c:f>
              <c:strCache>
                <c:ptCount val="5"/>
                <c:pt idx="0">
                  <c:v>US</c:v>
                </c:pt>
                <c:pt idx="1">
                  <c:v>Brazil</c:v>
                </c:pt>
                <c:pt idx="2">
                  <c:v>India</c:v>
                </c:pt>
                <c:pt idx="3">
                  <c:v>Russia</c:v>
                </c:pt>
                <c:pt idx="4">
                  <c:v>Mexico</c:v>
                </c:pt>
              </c:strCache>
            </c:strRef>
          </c:cat>
          <c:val>
            <c:numRef>
              <c:f>Sheet6!$B$19:$B$24</c:f>
              <c:numCache>
                <c:formatCode>General</c:formatCode>
                <c:ptCount val="5"/>
                <c:pt idx="0">
                  <c:v>1058595</c:v>
                </c:pt>
                <c:pt idx="1">
                  <c:v>685927</c:v>
                </c:pt>
                <c:pt idx="2">
                  <c:v>528611</c:v>
                </c:pt>
                <c:pt idx="3">
                  <c:v>379227</c:v>
                </c:pt>
                <c:pt idx="4">
                  <c:v>330046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29-48B7-A279-220ABC5C3B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9842928"/>
        <c:axId val="479849584"/>
      </c:barChart>
      <c:catAx>
        <c:axId val="479842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849584"/>
        <c:crosses val="autoZero"/>
        <c:auto val="1"/>
        <c:lblAlgn val="ctr"/>
        <c:lblOffset val="100"/>
        <c:noMultiLvlLbl val="0"/>
      </c:catAx>
      <c:valAx>
        <c:axId val="4798495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7984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GB" sz="2000"/>
              <a:t>Confirmed Cases by Year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9203849518809"/>
          <c:y val="0.20821777486147564"/>
          <c:w val="0.82686351706036743"/>
          <c:h val="0.69827172645086033"/>
        </c:manualLayout>
      </c:layout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numRef>
              <c:f>Sheet6!$A$39:$A$41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Sheet6!$B$39:$B$41</c:f>
              <c:numCache>
                <c:formatCode>General</c:formatCode>
                <c:ptCount val="3"/>
                <c:pt idx="0">
                  <c:v>20221639</c:v>
                </c:pt>
                <c:pt idx="1">
                  <c:v>34690594</c:v>
                </c:pt>
                <c:pt idx="2">
                  <c:v>41351545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B5-4F60-B574-B0857D9406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0480256"/>
        <c:axId val="50047859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Sheet6!$A$39:$A$41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2020</c:v>
                      </c:pt>
                      <c:pt idx="1">
                        <c:v>2021</c:v>
                      </c:pt>
                      <c:pt idx="2">
                        <c:v>2022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Sheet6!$A$39:$A$41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2020</c:v>
                      </c:pt>
                      <c:pt idx="1">
                        <c:v>2021</c:v>
                      </c:pt>
                      <c:pt idx="2">
                        <c:v>2022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1DB5-4F60-B574-B0857D94066C}"/>
                  </c:ext>
                </c:extLst>
              </c15:ser>
            </c15:filteredLineSeries>
          </c:ext>
        </c:extLst>
      </c:lineChart>
      <c:catAx>
        <c:axId val="50048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478592"/>
        <c:crosses val="autoZero"/>
        <c:auto val="1"/>
        <c:lblAlgn val="ctr"/>
        <c:lblOffset val="100"/>
        <c:noMultiLvlLbl val="0"/>
      </c:catAx>
      <c:valAx>
        <c:axId val="500478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480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GB" sz="2000" b="1"/>
              <a:t>Death by Year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numRef>
              <c:f>Sheet6!$A$51:$A$53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Sheet6!$B$51:$B$53</c:f>
              <c:numCache>
                <c:formatCode>General</c:formatCode>
                <c:ptCount val="3"/>
                <c:pt idx="0">
                  <c:v>350544</c:v>
                </c:pt>
                <c:pt idx="1">
                  <c:v>475060</c:v>
                </c:pt>
                <c:pt idx="2">
                  <c:v>232991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A6-4D3E-9815-C665C356CA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3777856"/>
        <c:axId val="4837741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Sheet6!$A$51:$A$53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2020</c:v>
                      </c:pt>
                      <c:pt idx="1">
                        <c:v>2021</c:v>
                      </c:pt>
                      <c:pt idx="2">
                        <c:v>2022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Sheet6!$A$51:$A$53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2020</c:v>
                      </c:pt>
                      <c:pt idx="1">
                        <c:v>2021</c:v>
                      </c:pt>
                      <c:pt idx="2">
                        <c:v>2022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52A6-4D3E-9815-C665C356CA04}"/>
                  </c:ext>
                </c:extLst>
              </c15:ser>
            </c15:filteredLineSeries>
          </c:ext>
        </c:extLst>
      </c:lineChart>
      <c:catAx>
        <c:axId val="48377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774112"/>
        <c:crosses val="autoZero"/>
        <c:auto val="1"/>
        <c:lblAlgn val="ctr"/>
        <c:lblOffset val="100"/>
        <c:noMultiLvlLbl val="0"/>
      </c:catAx>
      <c:valAx>
        <c:axId val="483774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77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1915-A778-4055-A0E1-4F13E3EA5768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417-C8DB-4C9D-A898-4BC104F8D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42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1915-A778-4055-A0E1-4F13E3EA5768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417-C8DB-4C9D-A898-4BC104F8D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61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1915-A778-4055-A0E1-4F13E3EA5768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417-C8DB-4C9D-A898-4BC104F8D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9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1915-A778-4055-A0E1-4F13E3EA5768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417-C8DB-4C9D-A898-4BC104F8D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68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1915-A778-4055-A0E1-4F13E3EA5768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417-C8DB-4C9D-A898-4BC104F8D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45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1915-A778-4055-A0E1-4F13E3EA5768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417-C8DB-4C9D-A898-4BC104F8D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35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1915-A778-4055-A0E1-4F13E3EA5768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417-C8DB-4C9D-A898-4BC104F8D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18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1915-A778-4055-A0E1-4F13E3EA5768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417-C8DB-4C9D-A898-4BC104F8D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83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1915-A778-4055-A0E1-4F13E3EA5768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417-C8DB-4C9D-A898-4BC104F8D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9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1915-A778-4055-A0E1-4F13E3EA5768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417-C8DB-4C9D-A898-4BC104F8D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11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1915-A778-4055-A0E1-4F13E3EA5768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B417-C8DB-4C9D-A898-4BC104F8D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85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1915-A778-4055-A0E1-4F13E3EA5768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EB417-C8DB-4C9D-A898-4BC104F8D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8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hart" Target="../charts/chart1.xm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554079" y="-1931888"/>
            <a:ext cx="9083842" cy="10721777"/>
            <a:chOff x="0" y="0"/>
            <a:chExt cx="7152338" cy="7840579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0"/>
              <a:ext cx="7152338" cy="7840579"/>
              <a:chOff x="0" y="0"/>
              <a:chExt cx="7613549" cy="6429282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7613549" cy="642928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4" name="TextBox 4"/>
              <p:cNvSpPr txBox="1"/>
              <p:nvPr/>
            </p:nvSpPr>
            <p:spPr>
              <a:xfrm>
                <a:off x="1301194" y="50680"/>
                <a:ext cx="4973549" cy="4494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3600" b="1" u="none">
                    <a:solidFill>
                      <a:schemeClr val="bg1"/>
                    </a:solidFill>
                  </a:rPr>
                  <a:t>COVID 19</a:t>
                </a:r>
                <a:r>
                  <a:rPr lang="en-GB" sz="3600" b="1" u="none" baseline="0">
                    <a:solidFill>
                      <a:schemeClr val="bg1"/>
                    </a:solidFill>
                  </a:rPr>
                  <a:t> DASHBOARD</a:t>
                </a:r>
                <a:endParaRPr lang="en-GB" sz="3600" b="1" u="none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45" name="Chart 4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3987731"/>
                  </p:ext>
                </p:extLst>
              </p:nvPr>
            </p:nvGraphicFramePr>
            <p:xfrm>
              <a:off x="128646" y="1486616"/>
              <a:ext cx="3500392" cy="23078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46" name="Chart 4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04520103"/>
                  </p:ext>
                </p:extLst>
              </p:nvPr>
            </p:nvGraphicFramePr>
            <p:xfrm>
              <a:off x="3798332" y="1459698"/>
              <a:ext cx="3634744" cy="22901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47" name="Chart 4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0978073"/>
                  </p:ext>
                </p:extLst>
              </p:nvPr>
            </p:nvGraphicFramePr>
            <p:xfrm>
              <a:off x="227788" y="3873868"/>
              <a:ext cx="3438256" cy="229521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48" name="Chart 4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1792000"/>
                  </p:ext>
                </p:extLst>
              </p:nvPr>
            </p:nvGraphicFramePr>
            <p:xfrm>
              <a:off x="3828399" y="3840281"/>
              <a:ext cx="3619315" cy="230640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49" name="TextBox 12"/>
              <p:cNvSpPr txBox="1"/>
              <p:nvPr/>
            </p:nvSpPr>
            <p:spPr>
              <a:xfrm>
                <a:off x="1471636" y="1052439"/>
                <a:ext cx="172311" cy="2954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sz="1100"/>
              </a:p>
            </p:txBody>
          </p:sp>
          <p:sp>
            <p:nvSpPr>
              <p:cNvPr id="50" name="TextBox 13"/>
              <p:cNvSpPr txBox="1"/>
              <p:nvPr/>
            </p:nvSpPr>
            <p:spPr>
              <a:xfrm>
                <a:off x="1705442" y="940477"/>
                <a:ext cx="172311" cy="2954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sz="1100"/>
              </a:p>
            </p:txBody>
          </p:sp>
          <p:sp>
            <p:nvSpPr>
              <p:cNvPr id="51" name="TextBox 14"/>
              <p:cNvSpPr txBox="1"/>
              <p:nvPr/>
            </p:nvSpPr>
            <p:spPr>
              <a:xfrm>
                <a:off x="4052852" y="996457"/>
                <a:ext cx="172311" cy="2954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sz="1100"/>
              </a:p>
            </p:txBody>
          </p:sp>
          <p:sp>
            <p:nvSpPr>
              <p:cNvPr id="52" name="TextBox 15"/>
              <p:cNvSpPr txBox="1"/>
              <p:nvPr/>
            </p:nvSpPr>
            <p:spPr>
              <a:xfrm>
                <a:off x="462684" y="974065"/>
                <a:ext cx="1686520" cy="347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800" b="1" i="0" u="none" strike="noStrike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</a:rPr>
                  <a:t>604,550,360</a:t>
                </a:r>
                <a:r>
                  <a:rPr lang="en-GB" sz="1800" b="1"/>
                  <a:t> </a:t>
                </a:r>
                <a:endParaRPr lang="en-GB"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16"/>
              <p:cNvSpPr txBox="1"/>
              <p:nvPr/>
            </p:nvSpPr>
            <p:spPr>
              <a:xfrm>
                <a:off x="3238364" y="974065"/>
                <a:ext cx="1701579" cy="347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800" b="1" i="0" u="none" strike="noStrike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</a:rPr>
                  <a:t>6,493,006</a:t>
                </a:r>
                <a:r>
                  <a:rPr lang="en-GB" sz="1800" b="1"/>
                  <a:t> </a:t>
                </a:r>
                <a:endParaRPr lang="en-GB"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17"/>
              <p:cNvSpPr txBox="1"/>
              <p:nvPr/>
            </p:nvSpPr>
            <p:spPr>
              <a:xfrm>
                <a:off x="5613832" y="974065"/>
                <a:ext cx="1611229" cy="347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800" b="1" i="0" u="none" strike="noStrike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</a:rPr>
                  <a:t>1.07</a:t>
                </a:r>
                <a:r>
                  <a:rPr lang="en-GB" sz="1800" b="1"/>
                  <a:t> </a:t>
                </a:r>
                <a:endParaRPr lang="en-GB" sz="1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18"/>
              <p:cNvSpPr txBox="1"/>
              <p:nvPr/>
            </p:nvSpPr>
            <p:spPr>
              <a:xfrm>
                <a:off x="611230" y="693509"/>
                <a:ext cx="1468301" cy="347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800" b="0">
                    <a:solidFill>
                      <a:schemeClr val="bg1"/>
                    </a:solidFill>
                  </a:rPr>
                  <a:t>Confirmed Cases</a:t>
                </a:r>
              </a:p>
            </p:txBody>
          </p:sp>
          <p:sp>
            <p:nvSpPr>
              <p:cNvPr id="56" name="TextBox 19"/>
              <p:cNvSpPr txBox="1"/>
              <p:nvPr/>
            </p:nvSpPr>
            <p:spPr>
              <a:xfrm>
                <a:off x="3519775" y="693509"/>
                <a:ext cx="1159677" cy="347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800" b="0">
                    <a:solidFill>
                      <a:schemeClr val="bg1"/>
                    </a:solidFill>
                  </a:rPr>
                  <a:t>Deaths</a:t>
                </a:r>
              </a:p>
            </p:txBody>
          </p:sp>
          <p:sp>
            <p:nvSpPr>
              <p:cNvPr id="57" name="TextBox 20"/>
              <p:cNvSpPr txBox="1"/>
              <p:nvPr/>
            </p:nvSpPr>
            <p:spPr>
              <a:xfrm rot="10800000" flipV="1">
                <a:off x="5708198" y="693510"/>
                <a:ext cx="1299961" cy="347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800" b="0">
                    <a:solidFill>
                      <a:schemeClr val="bg1"/>
                    </a:solidFill>
                  </a:rPr>
                  <a:t>Death Rate</a:t>
                </a:r>
              </a:p>
            </p:txBody>
          </p:sp>
          <p:sp>
            <p:nvSpPr>
              <p:cNvPr id="58" name="TextBox 21"/>
              <p:cNvSpPr txBox="1"/>
              <p:nvPr/>
            </p:nvSpPr>
            <p:spPr>
              <a:xfrm>
                <a:off x="4847793" y="5821999"/>
                <a:ext cx="172311" cy="2954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sz="1100"/>
              </a:p>
            </p:txBody>
          </p:sp>
        </p:grpSp>
        <p:pic>
          <p:nvPicPr>
            <p:cNvPr id="41" name="Picture 40" descr="Preliminary Studies Point toward New COVID-19 Drug Targets - Science in ...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234" b="96873" l="3693" r="93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95" y="0"/>
              <a:ext cx="982579" cy="72189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" name="Picture 41" descr="Preliminary Studies Point toward New COVID-19 Drug Targets - Science in ...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234" b="96873" l="3693" r="93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458" y="2007"/>
              <a:ext cx="982579" cy="72189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7498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Abdulqayum Ipaye</dc:creator>
  <cp:lastModifiedBy>Abdulqayum Ipaye</cp:lastModifiedBy>
  <cp:revision>7</cp:revision>
  <dcterms:created xsi:type="dcterms:W3CDTF">2022-09-30T01:27:52Z</dcterms:created>
  <dcterms:modified xsi:type="dcterms:W3CDTF">2022-09-30T10:31:15Z</dcterms:modified>
</cp:coreProperties>
</file>