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DBA6533-8819-4CE4-85E3-0173F686160E}">
          <p14:sldIdLst>
            <p14:sldId id="256"/>
            <p14:sldId id="257"/>
            <p14:sldId id="258"/>
            <p14:sldId id="259"/>
            <p14:sldId id="260"/>
            <p14:sldId id="261"/>
            <p14:sldId id="262"/>
            <p14:sldId id="263"/>
            <p14:sldId id="264"/>
            <p14:sldId id="265"/>
            <p14:sldId id="266"/>
            <p14:sldId id="267"/>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pek Nur" initials="İN" lastIdx="2" clrIdx="0">
    <p:extLst>
      <p:ext uri="{19B8F6BF-5375-455C-9EA6-DF929625EA0E}">
        <p15:presenceInfo xmlns:p15="http://schemas.microsoft.com/office/powerpoint/2012/main" userId="083356cc8fe6fe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0066"/>
    <a:srgbClr val="4B03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128983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9FB5A83-7E4F-4625-9C2A-C5F246D47565}"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429068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176115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819554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3209331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FB5A83-7E4F-4625-9C2A-C5F246D47565}"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165761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FB5A83-7E4F-4625-9C2A-C5F246D47565}" type="datetimeFigureOut">
              <a:rPr lang="tr-TR" smtClean="0"/>
              <a:t>19.03.2024</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3996055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88211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147331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169693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9FB5A83-7E4F-4625-9C2A-C5F246D47565}"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244744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9FB5A83-7E4F-4625-9C2A-C5F246D47565}"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190046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9FB5A83-7E4F-4625-9C2A-C5F246D47565}"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212102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9FB5A83-7E4F-4625-9C2A-C5F246D47565}" type="datetimeFigureOut">
              <a:rPr lang="tr-TR" smtClean="0"/>
              <a:t>19.03.2024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25934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B5A83-7E4F-4625-9C2A-C5F246D47565}" type="datetimeFigureOut">
              <a:rPr lang="tr-TR" smtClean="0"/>
              <a:t>19.03.2024</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347092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9FB5A83-7E4F-4625-9C2A-C5F246D47565}"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26934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9FB5A83-7E4F-4625-9C2A-C5F246D47565}"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48DD23-CDF2-4145-8F1B-9B0C33418947}" type="slidenum">
              <a:rPr lang="tr-TR" smtClean="0"/>
              <a:t>‹#›</a:t>
            </a:fld>
            <a:endParaRPr lang="tr-TR"/>
          </a:p>
        </p:txBody>
      </p:sp>
    </p:spTree>
    <p:extLst>
      <p:ext uri="{BB962C8B-B14F-4D97-AF65-F5344CB8AC3E}">
        <p14:creationId xmlns:p14="http://schemas.microsoft.com/office/powerpoint/2010/main" val="1471491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FB5A83-7E4F-4625-9C2A-C5F246D47565}" type="datetimeFigureOut">
              <a:rPr lang="tr-TR" smtClean="0"/>
              <a:t>19.03.2024</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548DD23-CDF2-4145-8F1B-9B0C33418947}" type="slidenum">
              <a:rPr lang="tr-TR" smtClean="0"/>
              <a:t>‹#›</a:t>
            </a:fld>
            <a:endParaRPr lang="tr-TR"/>
          </a:p>
        </p:txBody>
      </p:sp>
    </p:spTree>
    <p:extLst>
      <p:ext uri="{BB962C8B-B14F-4D97-AF65-F5344CB8AC3E}">
        <p14:creationId xmlns:p14="http://schemas.microsoft.com/office/powerpoint/2010/main" val="287328401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 Id="rId5" Type="http://schemas.openxmlformats.org/officeDocument/2006/relationships/image" Target="../media/image35.jpg"/><Relationship Id="rId4" Type="http://schemas.openxmlformats.org/officeDocument/2006/relationships/image" Target="../media/image34.jpg"/></Relationships>
</file>

<file path=ppt/slides/_rels/slide1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7.xml"/><Relationship Id="rId5" Type="http://schemas.openxmlformats.org/officeDocument/2006/relationships/image" Target="../media/image39.jpg"/><Relationship Id="rId4" Type="http://schemas.openxmlformats.org/officeDocument/2006/relationships/image" Target="../media/image38.jpg"/></Relationships>
</file>

<file path=ppt/slides/_rels/slide1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7.xml"/><Relationship Id="rId5" Type="http://schemas.openxmlformats.org/officeDocument/2006/relationships/image" Target="../media/image43.jpg"/><Relationship Id="rId4" Type="http://schemas.openxmlformats.org/officeDocument/2006/relationships/image" Target="../media/image42.jpg"/></Relationships>
</file>

<file path=ppt/slides/_rels/slide1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7.xml"/><Relationship Id="rId4" Type="http://schemas.openxmlformats.org/officeDocument/2006/relationships/image" Target="../media/image46.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EC62D4-45CA-77FE-03B6-CC0CD95DF060}"/>
              </a:ext>
            </a:extLst>
          </p:cNvPr>
          <p:cNvSpPr>
            <a:spLocks noGrp="1"/>
          </p:cNvSpPr>
          <p:nvPr>
            <p:ph type="ctrTitle"/>
          </p:nvPr>
        </p:nvSpPr>
        <p:spPr>
          <a:xfrm>
            <a:off x="1524000" y="2158999"/>
            <a:ext cx="9144000" cy="1350963"/>
          </a:xfrm>
        </p:spPr>
        <p:txBody>
          <a:bodyPr anchor="ctr">
            <a:noAutofit/>
          </a:bodyPr>
          <a:lstStyle/>
          <a:p>
            <a:pPr algn="just"/>
            <a:r>
              <a:rPr lang="tr-TR" sz="3200" dirty="0">
                <a:latin typeface="Elephant" panose="02020904090505020303" pitchFamily="18" charset="0"/>
              </a:rPr>
              <a:t>İlişkisel ve İlişkisel Olmayan (</a:t>
            </a:r>
            <a:r>
              <a:rPr lang="tr-TR" sz="3200" dirty="0" err="1">
                <a:latin typeface="Elephant" panose="02020904090505020303" pitchFamily="18" charset="0"/>
              </a:rPr>
              <a:t>NoSQL</a:t>
            </a:r>
            <a:r>
              <a:rPr lang="tr-TR" sz="3200" dirty="0">
                <a:latin typeface="Elephant" panose="02020904090505020303" pitchFamily="18" charset="0"/>
              </a:rPr>
              <a:t>) Veri Tabanı </a:t>
            </a:r>
            <a:br>
              <a:rPr lang="tr-TR" sz="3200" dirty="0">
                <a:latin typeface="Elephant" panose="02020904090505020303" pitchFamily="18" charset="0"/>
              </a:rPr>
            </a:br>
            <a:r>
              <a:rPr lang="tr-TR" sz="3200" dirty="0">
                <a:latin typeface="Elephant" panose="02020904090505020303" pitchFamily="18" charset="0"/>
              </a:rPr>
              <a:t>Sistemleri Mimari Performansının Yönetim Bilişim </a:t>
            </a:r>
            <a:br>
              <a:rPr lang="tr-TR" sz="3200" dirty="0">
                <a:latin typeface="Elephant" panose="02020904090505020303" pitchFamily="18" charset="0"/>
              </a:rPr>
            </a:br>
            <a:r>
              <a:rPr lang="tr-TR" sz="3200" dirty="0">
                <a:latin typeface="Elephant" panose="02020904090505020303" pitchFamily="18" charset="0"/>
              </a:rPr>
              <a:t>Sistemleri Kapsamında İncelenmesi</a:t>
            </a:r>
          </a:p>
        </p:txBody>
      </p:sp>
      <p:sp>
        <p:nvSpPr>
          <p:cNvPr id="3" name="Alt Başlık 2">
            <a:extLst>
              <a:ext uri="{FF2B5EF4-FFF2-40B4-BE49-F238E27FC236}">
                <a16:creationId xmlns:a16="http://schemas.microsoft.com/office/drawing/2014/main" id="{E16A4AF3-317F-A858-0DFF-0DAD1BC38ABB}"/>
              </a:ext>
            </a:extLst>
          </p:cNvPr>
          <p:cNvSpPr>
            <a:spLocks noGrp="1"/>
          </p:cNvSpPr>
          <p:nvPr>
            <p:ph type="subTitle" idx="1"/>
          </p:nvPr>
        </p:nvSpPr>
        <p:spPr/>
        <p:txBody>
          <a:bodyPr anchor="b">
            <a:normAutofit fontScale="85000" lnSpcReduction="20000"/>
          </a:bodyPr>
          <a:lstStyle/>
          <a:p>
            <a:pPr algn="l"/>
            <a:r>
              <a:rPr lang="tr-TR" sz="2800" dirty="0">
                <a:latin typeface="Bahnschrift Light" panose="020B0502040204020203" pitchFamily="34" charset="0"/>
              </a:rPr>
              <a:t>Ad-</a:t>
            </a:r>
            <a:r>
              <a:rPr lang="tr-TR" sz="2800" dirty="0" err="1">
                <a:latin typeface="Bahnschrift Light" panose="020B0502040204020203" pitchFamily="34" charset="0"/>
              </a:rPr>
              <a:t>Soyad</a:t>
            </a:r>
            <a:r>
              <a:rPr lang="tr-TR" sz="2800" dirty="0">
                <a:latin typeface="Bahnschrift Light" panose="020B0502040204020203" pitchFamily="34" charset="0"/>
              </a:rPr>
              <a:t> : İpek Nur Yurttaş</a:t>
            </a:r>
          </a:p>
          <a:p>
            <a:pPr algn="l"/>
            <a:r>
              <a:rPr lang="tr-TR" sz="2800" dirty="0">
                <a:latin typeface="Bahnschrift Light" panose="020B0502040204020203" pitchFamily="34" charset="0"/>
              </a:rPr>
              <a:t>Numara : 02220224025</a:t>
            </a:r>
          </a:p>
        </p:txBody>
      </p:sp>
    </p:spTree>
    <p:extLst>
      <p:ext uri="{BB962C8B-B14F-4D97-AF65-F5344CB8AC3E}">
        <p14:creationId xmlns:p14="http://schemas.microsoft.com/office/powerpoint/2010/main" val="88557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626C11-0923-1B24-C53D-F767DEA1598A}"/>
              </a:ext>
            </a:extLst>
          </p:cNvPr>
          <p:cNvSpPr>
            <a:spLocks noGrp="1"/>
          </p:cNvSpPr>
          <p:nvPr>
            <p:ph type="title"/>
          </p:nvPr>
        </p:nvSpPr>
        <p:spPr/>
        <p:txBody>
          <a:bodyPr/>
          <a:lstStyle/>
          <a:p>
            <a:r>
              <a:rPr lang="tr-TR" sz="2000" dirty="0"/>
              <a:t>5. İLİŞKİSEL VE İLİŞKİSEL OLMAYAN (</a:t>
            </a:r>
            <a:r>
              <a:rPr lang="tr-TR" sz="2000" dirty="0" err="1"/>
              <a:t>NoSQL</a:t>
            </a:r>
            <a:r>
              <a:rPr lang="tr-TR" sz="2000" dirty="0"/>
              <a:t>) VERİ TABANI SİSTEMLERİ (RELATIONAL AND NONRELATIONAL DATABASE (</a:t>
            </a:r>
            <a:r>
              <a:rPr lang="tr-TR" sz="2000" dirty="0" err="1"/>
              <a:t>NoSQL</a:t>
            </a:r>
            <a:r>
              <a:rPr lang="tr-TR" sz="2000" dirty="0"/>
              <a:t>) SYSTEMS)</a:t>
            </a:r>
          </a:p>
        </p:txBody>
      </p:sp>
      <p:sp>
        <p:nvSpPr>
          <p:cNvPr id="3" name="İçerik Yer Tutucusu 2">
            <a:extLst>
              <a:ext uri="{FF2B5EF4-FFF2-40B4-BE49-F238E27FC236}">
                <a16:creationId xmlns:a16="http://schemas.microsoft.com/office/drawing/2014/main" id="{1CA161DB-6B09-E1CA-6B32-F81AEDDCD141}"/>
              </a:ext>
            </a:extLst>
          </p:cNvPr>
          <p:cNvSpPr>
            <a:spLocks noGrp="1"/>
          </p:cNvSpPr>
          <p:nvPr>
            <p:ph idx="1"/>
          </p:nvPr>
        </p:nvSpPr>
        <p:spPr>
          <a:xfrm>
            <a:off x="836708" y="3077633"/>
            <a:ext cx="8825659" cy="3416300"/>
          </a:xfrm>
        </p:spPr>
        <p:txBody>
          <a:bodyPr/>
          <a:lstStyle/>
          <a:p>
            <a:r>
              <a:rPr lang="tr-TR" dirty="0"/>
              <a:t>Günümüzde en yaygın kullanılan veri tabanı sistemlerinden biridir. Satır ve sütunların meydana getirdiği tablolardan oluşur. Bu tablolar birbiri ile ilişkileri olan tablolardır bu yüzden en az iki tablonun bulunması gerekir. Her bir tablo, belli yapıya uygun verileri saklamak için tasarlanır.</a:t>
            </a:r>
          </a:p>
          <a:p>
            <a:r>
              <a:rPr lang="tr-TR" dirty="0"/>
              <a:t>ACID; klasik ilişkisel veri tabanı sistemlerinde sağlanan temel özellikler :</a:t>
            </a:r>
          </a:p>
          <a:p>
            <a:pPr marL="0" indent="0">
              <a:buNone/>
            </a:pPr>
            <a:r>
              <a:rPr lang="tr-TR" dirty="0"/>
              <a:t>      Bölünmezlik (</a:t>
            </a:r>
            <a:r>
              <a:rPr lang="tr-TR" dirty="0" err="1"/>
              <a:t>Atomicity</a:t>
            </a:r>
            <a:r>
              <a:rPr lang="tr-TR" dirty="0"/>
              <a:t>)</a:t>
            </a:r>
          </a:p>
          <a:p>
            <a:pPr marL="0" indent="0">
              <a:buNone/>
            </a:pPr>
            <a:r>
              <a:rPr lang="tr-TR" dirty="0"/>
              <a:t>      Tutarlılık (</a:t>
            </a:r>
            <a:r>
              <a:rPr lang="tr-TR" dirty="0" err="1"/>
              <a:t>Consistency</a:t>
            </a:r>
            <a:r>
              <a:rPr lang="tr-TR" dirty="0"/>
              <a:t>) </a:t>
            </a:r>
          </a:p>
          <a:p>
            <a:pPr marL="0" indent="0">
              <a:buNone/>
            </a:pPr>
            <a:r>
              <a:rPr lang="tr-TR" dirty="0"/>
              <a:t>      İzolasyon (</a:t>
            </a:r>
            <a:r>
              <a:rPr lang="tr-TR" dirty="0" err="1"/>
              <a:t>Isolation</a:t>
            </a:r>
            <a:r>
              <a:rPr lang="tr-TR" dirty="0"/>
              <a:t>) </a:t>
            </a:r>
          </a:p>
          <a:p>
            <a:pPr marL="0" indent="0">
              <a:buNone/>
            </a:pPr>
            <a:r>
              <a:rPr lang="tr-TR" dirty="0"/>
              <a:t>      Dayanıklılık (</a:t>
            </a:r>
            <a:r>
              <a:rPr lang="tr-TR" dirty="0" err="1"/>
              <a:t>Durability</a:t>
            </a:r>
            <a:r>
              <a:rPr lang="tr-TR" dirty="0"/>
              <a:t>) </a:t>
            </a:r>
          </a:p>
        </p:txBody>
      </p:sp>
      <p:sp>
        <p:nvSpPr>
          <p:cNvPr id="4" name="Akış Çizelgesi: Bağlayıcı 3">
            <a:extLst>
              <a:ext uri="{FF2B5EF4-FFF2-40B4-BE49-F238E27FC236}">
                <a16:creationId xmlns:a16="http://schemas.microsoft.com/office/drawing/2014/main" id="{0B18B7DF-295F-D2C5-FDBC-8316E3C77739}"/>
              </a:ext>
            </a:extLst>
          </p:cNvPr>
          <p:cNvSpPr/>
          <p:nvPr/>
        </p:nvSpPr>
        <p:spPr>
          <a:xfrm>
            <a:off x="668867" y="2683933"/>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B4F185BB-A76E-4160-8173-056BBDADFBD6}"/>
              </a:ext>
            </a:extLst>
          </p:cNvPr>
          <p:cNvSpPr txBox="1"/>
          <p:nvPr/>
        </p:nvSpPr>
        <p:spPr>
          <a:xfrm>
            <a:off x="836708" y="2537067"/>
            <a:ext cx="6605492" cy="369332"/>
          </a:xfrm>
          <a:prstGeom prst="rect">
            <a:avLst/>
          </a:prstGeom>
          <a:noFill/>
        </p:spPr>
        <p:txBody>
          <a:bodyPr wrap="square">
            <a:spAutoFit/>
          </a:bodyPr>
          <a:lstStyle/>
          <a:p>
            <a:r>
              <a:rPr lang="tr-TR" dirty="0">
                <a:solidFill>
                  <a:srgbClr val="660066"/>
                </a:solidFill>
                <a:latin typeface="Bahnschrift" panose="020B0502040204020203" pitchFamily="34" charset="0"/>
              </a:rPr>
              <a:t>5.1 İlişkisel Veri Tabanı (</a:t>
            </a:r>
            <a:r>
              <a:rPr lang="tr-TR" dirty="0" err="1">
                <a:solidFill>
                  <a:srgbClr val="660066"/>
                </a:solidFill>
                <a:latin typeface="Bahnschrift" panose="020B0502040204020203" pitchFamily="34" charset="0"/>
              </a:rPr>
              <a:t>Relational</a:t>
            </a:r>
            <a:r>
              <a:rPr lang="tr-TR" dirty="0">
                <a:solidFill>
                  <a:srgbClr val="660066"/>
                </a:solidFill>
                <a:latin typeface="Bahnschrift" panose="020B0502040204020203" pitchFamily="34" charset="0"/>
              </a:rPr>
              <a:t> Database </a:t>
            </a:r>
            <a:r>
              <a:rPr lang="tr-TR" dirty="0" err="1">
                <a:solidFill>
                  <a:srgbClr val="660066"/>
                </a:solidFill>
                <a:latin typeface="Bahnschrift" panose="020B0502040204020203" pitchFamily="34" charset="0"/>
              </a:rPr>
              <a:t>System</a:t>
            </a:r>
            <a:r>
              <a:rPr lang="tr-TR" dirty="0">
                <a:solidFill>
                  <a:srgbClr val="660066"/>
                </a:solidFill>
                <a:latin typeface="Bahnschrift" panose="020B0502040204020203" pitchFamily="34" charset="0"/>
              </a:rPr>
              <a:t>) </a:t>
            </a:r>
          </a:p>
        </p:txBody>
      </p:sp>
      <p:sp>
        <p:nvSpPr>
          <p:cNvPr id="7" name="Akış Çizelgesi: Bağlayıcı 6">
            <a:extLst>
              <a:ext uri="{FF2B5EF4-FFF2-40B4-BE49-F238E27FC236}">
                <a16:creationId xmlns:a16="http://schemas.microsoft.com/office/drawing/2014/main" id="{A795B4B7-73BD-4EE8-6F0E-FBCDF35DAFB4}"/>
              </a:ext>
            </a:extLst>
          </p:cNvPr>
          <p:cNvSpPr/>
          <p:nvPr/>
        </p:nvSpPr>
        <p:spPr>
          <a:xfrm>
            <a:off x="1079354" y="4899168"/>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kış Çizelgesi: Bağlayıcı 7">
            <a:extLst>
              <a:ext uri="{FF2B5EF4-FFF2-40B4-BE49-F238E27FC236}">
                <a16:creationId xmlns:a16="http://schemas.microsoft.com/office/drawing/2014/main" id="{48A514AC-4512-CC34-4FDA-4C05939785B1}"/>
              </a:ext>
            </a:extLst>
          </p:cNvPr>
          <p:cNvSpPr/>
          <p:nvPr/>
        </p:nvSpPr>
        <p:spPr>
          <a:xfrm>
            <a:off x="1079354" y="5268667"/>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Akış Çizelgesi: Bağlayıcı 8">
            <a:extLst>
              <a:ext uri="{FF2B5EF4-FFF2-40B4-BE49-F238E27FC236}">
                <a16:creationId xmlns:a16="http://schemas.microsoft.com/office/drawing/2014/main" id="{5281C433-5BD1-8FC5-11E0-D9666453B53D}"/>
              </a:ext>
            </a:extLst>
          </p:cNvPr>
          <p:cNvSpPr/>
          <p:nvPr/>
        </p:nvSpPr>
        <p:spPr>
          <a:xfrm>
            <a:off x="1079354" y="5657402"/>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Akış Çizelgesi: Bağlayıcı 9">
            <a:extLst>
              <a:ext uri="{FF2B5EF4-FFF2-40B4-BE49-F238E27FC236}">
                <a16:creationId xmlns:a16="http://schemas.microsoft.com/office/drawing/2014/main" id="{500558B5-6333-6370-85AD-7F491E2E0216}"/>
              </a:ext>
            </a:extLst>
          </p:cNvPr>
          <p:cNvSpPr/>
          <p:nvPr/>
        </p:nvSpPr>
        <p:spPr>
          <a:xfrm>
            <a:off x="1079354" y="6037867"/>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75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kış Çizelgesi: Bağlayıcı 1">
            <a:extLst>
              <a:ext uri="{FF2B5EF4-FFF2-40B4-BE49-F238E27FC236}">
                <a16:creationId xmlns:a16="http://schemas.microsoft.com/office/drawing/2014/main" id="{DE702E59-D021-E240-CF69-80243698BD92}"/>
              </a:ext>
            </a:extLst>
          </p:cNvPr>
          <p:cNvSpPr/>
          <p:nvPr/>
        </p:nvSpPr>
        <p:spPr>
          <a:xfrm>
            <a:off x="397935" y="389466"/>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2975D693-4A8D-EC0C-C1B5-2C879B25FDF6}"/>
              </a:ext>
            </a:extLst>
          </p:cNvPr>
          <p:cNvSpPr txBox="1"/>
          <p:nvPr/>
        </p:nvSpPr>
        <p:spPr>
          <a:xfrm>
            <a:off x="626532" y="242600"/>
            <a:ext cx="8576733" cy="369332"/>
          </a:xfrm>
          <a:prstGeom prst="rect">
            <a:avLst/>
          </a:prstGeom>
          <a:noFill/>
        </p:spPr>
        <p:txBody>
          <a:bodyPr wrap="square">
            <a:spAutoFit/>
          </a:bodyPr>
          <a:lstStyle/>
          <a:p>
            <a:r>
              <a:rPr lang="tr-TR" dirty="0">
                <a:solidFill>
                  <a:srgbClr val="660066"/>
                </a:solidFill>
                <a:latin typeface="Bahnschrift" panose="020B0502040204020203" pitchFamily="34" charset="0"/>
              </a:rPr>
              <a:t>5.2 İlişkisel Olmayan (</a:t>
            </a:r>
            <a:r>
              <a:rPr lang="tr-TR" dirty="0" err="1">
                <a:solidFill>
                  <a:srgbClr val="660066"/>
                </a:solidFill>
                <a:latin typeface="Bahnschrift" panose="020B0502040204020203" pitchFamily="34" charset="0"/>
              </a:rPr>
              <a:t>NoSQL</a:t>
            </a:r>
            <a:r>
              <a:rPr lang="tr-TR" dirty="0">
                <a:solidFill>
                  <a:srgbClr val="660066"/>
                </a:solidFill>
                <a:latin typeface="Bahnschrift" panose="020B0502040204020203" pitchFamily="34" charset="0"/>
              </a:rPr>
              <a:t>) Veri tabanı (</a:t>
            </a:r>
            <a:r>
              <a:rPr lang="tr-TR" dirty="0" err="1">
                <a:solidFill>
                  <a:srgbClr val="660066"/>
                </a:solidFill>
                <a:latin typeface="Bahnschrift" panose="020B0502040204020203" pitchFamily="34" charset="0"/>
              </a:rPr>
              <a:t>Non-Relational</a:t>
            </a:r>
            <a:r>
              <a:rPr lang="tr-TR" dirty="0">
                <a:solidFill>
                  <a:srgbClr val="660066"/>
                </a:solidFill>
                <a:latin typeface="Bahnschrift" panose="020B0502040204020203" pitchFamily="34" charset="0"/>
              </a:rPr>
              <a:t> Database </a:t>
            </a:r>
            <a:r>
              <a:rPr lang="tr-TR" dirty="0" err="1">
                <a:solidFill>
                  <a:srgbClr val="660066"/>
                </a:solidFill>
                <a:latin typeface="Bahnschrift" panose="020B0502040204020203" pitchFamily="34" charset="0"/>
              </a:rPr>
              <a:t>System</a:t>
            </a:r>
            <a:r>
              <a:rPr lang="tr-TR" dirty="0">
                <a:solidFill>
                  <a:srgbClr val="660066"/>
                </a:solidFill>
                <a:latin typeface="Bahnschrift" panose="020B0502040204020203" pitchFamily="34" charset="0"/>
              </a:rPr>
              <a:t>) </a:t>
            </a:r>
          </a:p>
        </p:txBody>
      </p:sp>
      <p:sp>
        <p:nvSpPr>
          <p:cNvPr id="5" name="Metin kutusu 4">
            <a:extLst>
              <a:ext uri="{FF2B5EF4-FFF2-40B4-BE49-F238E27FC236}">
                <a16:creationId xmlns:a16="http://schemas.microsoft.com/office/drawing/2014/main" id="{16A2FF14-A861-D4E6-189D-2C376608A13F}"/>
              </a:ext>
            </a:extLst>
          </p:cNvPr>
          <p:cNvSpPr txBox="1"/>
          <p:nvPr/>
        </p:nvSpPr>
        <p:spPr>
          <a:xfrm>
            <a:off x="820668" y="746801"/>
            <a:ext cx="5676385" cy="1754326"/>
          </a:xfrm>
          <a:prstGeom prst="rect">
            <a:avLst/>
          </a:prstGeom>
          <a:noFill/>
        </p:spPr>
        <p:txBody>
          <a:bodyPr wrap="square" rtlCol="0">
            <a:spAutoFit/>
          </a:bodyPr>
          <a:lstStyle/>
          <a:p>
            <a:r>
              <a:rPr lang="tr-TR" dirty="0"/>
              <a:t>İlişkisel olmayan veri tabanı yatay olarak ölçeklendirilen veri depolama sistemidir. Çok büyük verilerin depolanması ve yazılmasında </a:t>
            </a:r>
            <a:r>
              <a:rPr lang="tr-TR" dirty="0" err="1"/>
              <a:t>NoSQL</a:t>
            </a:r>
            <a:r>
              <a:rPr lang="tr-TR" dirty="0"/>
              <a:t> kullanılmıştır. İlişkisel veri tabanı </a:t>
            </a:r>
            <a:r>
              <a:rPr lang="tr-TR" dirty="0" err="1"/>
              <a:t>kullanılarının</a:t>
            </a:r>
            <a:r>
              <a:rPr lang="tr-TR" dirty="0"/>
              <a:t> </a:t>
            </a:r>
            <a:r>
              <a:rPr lang="tr-TR" dirty="0" err="1"/>
              <a:t>NoSQL</a:t>
            </a:r>
            <a:r>
              <a:rPr lang="tr-TR" dirty="0"/>
              <a:t> veri tabanına geçmek istemesinin nedenleri yanda verilmiştir.</a:t>
            </a:r>
          </a:p>
        </p:txBody>
      </p:sp>
      <p:sp>
        <p:nvSpPr>
          <p:cNvPr id="11" name="Metin kutusu 10">
            <a:extLst>
              <a:ext uri="{FF2B5EF4-FFF2-40B4-BE49-F238E27FC236}">
                <a16:creationId xmlns:a16="http://schemas.microsoft.com/office/drawing/2014/main" id="{E5D7474E-3B62-9ADC-8BB9-D6BFCC92CD58}"/>
              </a:ext>
            </a:extLst>
          </p:cNvPr>
          <p:cNvSpPr txBox="1"/>
          <p:nvPr/>
        </p:nvSpPr>
        <p:spPr>
          <a:xfrm>
            <a:off x="473535" y="746801"/>
            <a:ext cx="347133" cy="369332"/>
          </a:xfrm>
          <a:prstGeom prst="rect">
            <a:avLst/>
          </a:prstGeom>
          <a:noFill/>
        </p:spPr>
        <p:txBody>
          <a:bodyPr wrap="square">
            <a:spAutoFit/>
          </a:bodyPr>
          <a:lstStyle/>
          <a:p>
            <a:r>
              <a:rPr lang="tr-TR" dirty="0">
                <a:solidFill>
                  <a:schemeClr val="accent1"/>
                </a:solidFill>
              </a:rPr>
              <a:t>▶</a:t>
            </a:r>
          </a:p>
        </p:txBody>
      </p:sp>
      <p:pic>
        <p:nvPicPr>
          <p:cNvPr id="7" name="Picture 36465">
            <a:extLst>
              <a:ext uri="{FF2B5EF4-FFF2-40B4-BE49-F238E27FC236}">
                <a16:creationId xmlns:a16="http://schemas.microsoft.com/office/drawing/2014/main" id="{001C2E57-65D9-B2D0-B5CD-6575AE7CAE00}"/>
              </a:ext>
            </a:extLst>
          </p:cNvPr>
          <p:cNvPicPr/>
          <p:nvPr/>
        </p:nvPicPr>
        <p:blipFill rotWithShape="1">
          <a:blip r:embed="rId2"/>
          <a:srcRect t="27170" r="49828" b="37690"/>
          <a:stretch/>
        </p:blipFill>
        <p:spPr>
          <a:xfrm>
            <a:off x="6844186" y="844317"/>
            <a:ext cx="3068956" cy="1559293"/>
          </a:xfrm>
          <a:prstGeom prst="rect">
            <a:avLst/>
          </a:prstGeom>
        </p:spPr>
      </p:pic>
      <p:sp>
        <p:nvSpPr>
          <p:cNvPr id="9" name="Metin kutusu 8">
            <a:extLst>
              <a:ext uri="{FF2B5EF4-FFF2-40B4-BE49-F238E27FC236}">
                <a16:creationId xmlns:a16="http://schemas.microsoft.com/office/drawing/2014/main" id="{DE7B6FFB-0661-A692-E727-542B3C427307}"/>
              </a:ext>
            </a:extLst>
          </p:cNvPr>
          <p:cNvSpPr txBox="1"/>
          <p:nvPr/>
        </p:nvSpPr>
        <p:spPr>
          <a:xfrm>
            <a:off x="397935" y="3007609"/>
            <a:ext cx="397042" cy="369332"/>
          </a:xfrm>
          <a:prstGeom prst="rect">
            <a:avLst/>
          </a:prstGeom>
          <a:noFill/>
        </p:spPr>
        <p:txBody>
          <a:bodyPr wrap="square">
            <a:spAutoFit/>
          </a:bodyPr>
          <a:lstStyle/>
          <a:p>
            <a:r>
              <a:rPr lang="tr-TR" dirty="0">
                <a:solidFill>
                  <a:schemeClr val="accent1"/>
                </a:solidFill>
              </a:rPr>
              <a:t>▶</a:t>
            </a:r>
          </a:p>
        </p:txBody>
      </p:sp>
      <p:sp>
        <p:nvSpPr>
          <p:cNvPr id="10" name="Metin kutusu 9">
            <a:extLst>
              <a:ext uri="{FF2B5EF4-FFF2-40B4-BE49-F238E27FC236}">
                <a16:creationId xmlns:a16="http://schemas.microsoft.com/office/drawing/2014/main" id="{B4BB46D7-6A4C-4FC1-B0D8-4DC4DDE03BA0}"/>
              </a:ext>
            </a:extLst>
          </p:cNvPr>
          <p:cNvSpPr txBox="1"/>
          <p:nvPr/>
        </p:nvSpPr>
        <p:spPr>
          <a:xfrm>
            <a:off x="794977" y="3052106"/>
            <a:ext cx="9845526" cy="646331"/>
          </a:xfrm>
          <a:prstGeom prst="rect">
            <a:avLst/>
          </a:prstGeom>
          <a:noFill/>
        </p:spPr>
        <p:txBody>
          <a:bodyPr wrap="square" rtlCol="0">
            <a:spAutoFit/>
          </a:bodyPr>
          <a:lstStyle/>
          <a:p>
            <a:r>
              <a:rPr lang="tr-TR" dirty="0"/>
              <a:t>İlişkisel veri tabanlarının kullandığı ACID </a:t>
            </a:r>
            <a:r>
              <a:rPr lang="tr-TR" dirty="0" err="1"/>
              <a:t>işlemselliğine</a:t>
            </a:r>
            <a:r>
              <a:rPr lang="tr-TR" dirty="0"/>
              <a:t> karşın </a:t>
            </a:r>
            <a:r>
              <a:rPr lang="tr-TR" dirty="0" err="1"/>
              <a:t>NoSQL</a:t>
            </a:r>
            <a:r>
              <a:rPr lang="tr-TR" dirty="0"/>
              <a:t> ‘BASE’ </a:t>
            </a:r>
            <a:r>
              <a:rPr lang="en-US" dirty="0"/>
              <a:t>(Basically Available- Soft state</a:t>
            </a:r>
            <a:r>
              <a:rPr lang="tr-TR" dirty="0"/>
              <a:t> - </a:t>
            </a:r>
            <a:r>
              <a:rPr lang="en-US" dirty="0"/>
              <a:t>Eventually consistent)</a:t>
            </a:r>
            <a:r>
              <a:rPr lang="tr-TR" dirty="0"/>
              <a:t> kısaltmasıyla ifade edilir.</a:t>
            </a:r>
          </a:p>
        </p:txBody>
      </p:sp>
      <p:sp>
        <p:nvSpPr>
          <p:cNvPr id="12" name="Akış Çizelgesi: Bağlayıcı 11">
            <a:extLst>
              <a:ext uri="{FF2B5EF4-FFF2-40B4-BE49-F238E27FC236}">
                <a16:creationId xmlns:a16="http://schemas.microsoft.com/office/drawing/2014/main" id="{54619781-7241-029A-E49E-8A5BC01B6CC1}"/>
              </a:ext>
            </a:extLst>
          </p:cNvPr>
          <p:cNvSpPr/>
          <p:nvPr/>
        </p:nvSpPr>
        <p:spPr>
          <a:xfrm>
            <a:off x="1059300" y="4844341"/>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Akış Çizelgesi: Bağlayıcı 12">
            <a:extLst>
              <a:ext uri="{FF2B5EF4-FFF2-40B4-BE49-F238E27FC236}">
                <a16:creationId xmlns:a16="http://schemas.microsoft.com/office/drawing/2014/main" id="{BCCFBF84-F8AE-499C-FED2-3AE56FAC7BE4}"/>
              </a:ext>
            </a:extLst>
          </p:cNvPr>
          <p:cNvSpPr/>
          <p:nvPr/>
        </p:nvSpPr>
        <p:spPr>
          <a:xfrm>
            <a:off x="1057380" y="3987541"/>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Akış Çizelgesi: Bağlayıcı 13">
            <a:extLst>
              <a:ext uri="{FF2B5EF4-FFF2-40B4-BE49-F238E27FC236}">
                <a16:creationId xmlns:a16="http://schemas.microsoft.com/office/drawing/2014/main" id="{1BE7D599-3913-6E30-E064-2C698EA2E989}"/>
              </a:ext>
            </a:extLst>
          </p:cNvPr>
          <p:cNvSpPr/>
          <p:nvPr/>
        </p:nvSpPr>
        <p:spPr>
          <a:xfrm>
            <a:off x="1057380" y="5596610"/>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71D531BA-F719-D905-087A-26FD4CB96FB8}"/>
              </a:ext>
            </a:extLst>
          </p:cNvPr>
          <p:cNvSpPr txBox="1"/>
          <p:nvPr/>
        </p:nvSpPr>
        <p:spPr>
          <a:xfrm>
            <a:off x="1166577" y="3873939"/>
            <a:ext cx="6112042" cy="646331"/>
          </a:xfrm>
          <a:prstGeom prst="rect">
            <a:avLst/>
          </a:prstGeom>
          <a:noFill/>
        </p:spPr>
        <p:txBody>
          <a:bodyPr wrap="square" rtlCol="0">
            <a:spAutoFit/>
          </a:bodyPr>
          <a:lstStyle/>
          <a:p>
            <a:r>
              <a:rPr lang="tr-TR" dirty="0">
                <a:solidFill>
                  <a:srgbClr val="660066"/>
                </a:solidFill>
                <a:latin typeface="Elephant" panose="02020904090505020303" pitchFamily="18" charset="0"/>
              </a:rPr>
              <a:t>Kolay Ulaşılabilirlik (</a:t>
            </a:r>
            <a:r>
              <a:rPr lang="tr-TR" dirty="0" err="1">
                <a:solidFill>
                  <a:srgbClr val="660066"/>
                </a:solidFill>
                <a:latin typeface="Elephant" panose="02020904090505020303" pitchFamily="18" charset="0"/>
              </a:rPr>
              <a:t>Basically</a:t>
            </a:r>
            <a:r>
              <a:rPr lang="tr-TR" dirty="0">
                <a:solidFill>
                  <a:srgbClr val="660066"/>
                </a:solidFill>
                <a:latin typeface="Elephant" panose="02020904090505020303" pitchFamily="18" charset="0"/>
              </a:rPr>
              <a:t> </a:t>
            </a:r>
            <a:r>
              <a:rPr lang="tr-TR" dirty="0" err="1">
                <a:solidFill>
                  <a:srgbClr val="660066"/>
                </a:solidFill>
                <a:latin typeface="Elephant" panose="02020904090505020303" pitchFamily="18" charset="0"/>
              </a:rPr>
              <a:t>Avaible</a:t>
            </a:r>
            <a:r>
              <a:rPr lang="tr-TR" dirty="0">
                <a:solidFill>
                  <a:srgbClr val="660066"/>
                </a:solidFill>
                <a:latin typeface="Elephant" panose="02020904090505020303" pitchFamily="18" charset="0"/>
              </a:rPr>
              <a:t> ) : </a:t>
            </a:r>
            <a:r>
              <a:rPr lang="tr-TR" dirty="0"/>
              <a:t>Veri erişim sorunlarını ortadan kaldırmak için kullanılır.</a:t>
            </a:r>
          </a:p>
        </p:txBody>
      </p:sp>
      <p:sp>
        <p:nvSpPr>
          <p:cNvPr id="16" name="Metin kutusu 15">
            <a:extLst>
              <a:ext uri="{FF2B5EF4-FFF2-40B4-BE49-F238E27FC236}">
                <a16:creationId xmlns:a16="http://schemas.microsoft.com/office/drawing/2014/main" id="{0B69EF3E-569B-0EDB-197D-F043691FD5FB}"/>
              </a:ext>
            </a:extLst>
          </p:cNvPr>
          <p:cNvSpPr txBox="1"/>
          <p:nvPr/>
        </p:nvSpPr>
        <p:spPr>
          <a:xfrm>
            <a:off x="1166577" y="4711080"/>
            <a:ext cx="6112042" cy="923330"/>
          </a:xfrm>
          <a:prstGeom prst="rect">
            <a:avLst/>
          </a:prstGeom>
          <a:noFill/>
        </p:spPr>
        <p:txBody>
          <a:bodyPr wrap="square" rtlCol="0">
            <a:spAutoFit/>
          </a:bodyPr>
          <a:lstStyle/>
          <a:p>
            <a:r>
              <a:rPr lang="tr-TR" dirty="0">
                <a:solidFill>
                  <a:srgbClr val="660066"/>
                </a:solidFill>
                <a:latin typeface="Elephant" panose="02020904090505020303" pitchFamily="18" charset="0"/>
              </a:rPr>
              <a:t>Esnek Durum (</a:t>
            </a:r>
            <a:r>
              <a:rPr lang="tr-TR" dirty="0" err="1">
                <a:solidFill>
                  <a:srgbClr val="660066"/>
                </a:solidFill>
                <a:latin typeface="Elephant" panose="02020904090505020303" pitchFamily="18" charset="0"/>
              </a:rPr>
              <a:t>Soft</a:t>
            </a:r>
            <a:r>
              <a:rPr lang="tr-TR" dirty="0">
                <a:solidFill>
                  <a:srgbClr val="660066"/>
                </a:solidFill>
                <a:latin typeface="Elephant" panose="02020904090505020303" pitchFamily="18" charset="0"/>
              </a:rPr>
              <a:t> </a:t>
            </a:r>
            <a:r>
              <a:rPr lang="tr-TR" dirty="0" err="1">
                <a:solidFill>
                  <a:srgbClr val="660066"/>
                </a:solidFill>
                <a:latin typeface="Elephant" panose="02020904090505020303" pitchFamily="18" charset="0"/>
              </a:rPr>
              <a:t>state</a:t>
            </a:r>
            <a:r>
              <a:rPr lang="tr-TR" dirty="0">
                <a:solidFill>
                  <a:srgbClr val="660066"/>
                </a:solidFill>
                <a:latin typeface="Elephant" panose="02020904090505020303" pitchFamily="18" charset="0"/>
              </a:rPr>
              <a:t>): </a:t>
            </a:r>
            <a:r>
              <a:rPr lang="tr-TR" dirty="0" err="1"/>
              <a:t>NoSQL</a:t>
            </a:r>
            <a:r>
              <a:rPr lang="tr-TR" dirty="0"/>
              <a:t> sistemler tutarsız ve süreksiz verilerin kullanılmasına da izin verir.</a:t>
            </a:r>
          </a:p>
          <a:p>
            <a:r>
              <a:rPr lang="tr-TR" dirty="0"/>
              <a:t> </a:t>
            </a:r>
          </a:p>
        </p:txBody>
      </p:sp>
      <p:sp>
        <p:nvSpPr>
          <p:cNvPr id="17" name="Metin kutusu 16">
            <a:extLst>
              <a:ext uri="{FF2B5EF4-FFF2-40B4-BE49-F238E27FC236}">
                <a16:creationId xmlns:a16="http://schemas.microsoft.com/office/drawing/2014/main" id="{2D9FB7BE-2B5C-B4C8-11A4-E50467980276}"/>
              </a:ext>
            </a:extLst>
          </p:cNvPr>
          <p:cNvSpPr txBox="1"/>
          <p:nvPr/>
        </p:nvSpPr>
        <p:spPr>
          <a:xfrm>
            <a:off x="1132980" y="5492280"/>
            <a:ext cx="7169419" cy="923330"/>
          </a:xfrm>
          <a:prstGeom prst="rect">
            <a:avLst/>
          </a:prstGeom>
          <a:noFill/>
        </p:spPr>
        <p:txBody>
          <a:bodyPr wrap="square" rtlCol="0">
            <a:spAutoFit/>
          </a:bodyPr>
          <a:lstStyle/>
          <a:p>
            <a:r>
              <a:rPr lang="tr-TR" dirty="0">
                <a:solidFill>
                  <a:srgbClr val="660066"/>
                </a:solidFill>
                <a:latin typeface="Elephant" panose="02020904090505020303" pitchFamily="18" charset="0"/>
              </a:rPr>
              <a:t>Eninde Sonunda Tutarlı (</a:t>
            </a:r>
            <a:r>
              <a:rPr lang="tr-TR" dirty="0" err="1">
                <a:solidFill>
                  <a:srgbClr val="660066"/>
                </a:solidFill>
                <a:latin typeface="Elephant" panose="02020904090505020303" pitchFamily="18" charset="0"/>
              </a:rPr>
              <a:t>Eventually</a:t>
            </a:r>
            <a:r>
              <a:rPr lang="tr-TR" dirty="0">
                <a:solidFill>
                  <a:srgbClr val="660066"/>
                </a:solidFill>
                <a:latin typeface="Elephant" panose="02020904090505020303" pitchFamily="18" charset="0"/>
              </a:rPr>
              <a:t> </a:t>
            </a:r>
            <a:r>
              <a:rPr lang="tr-TR" dirty="0" err="1">
                <a:solidFill>
                  <a:srgbClr val="660066"/>
                </a:solidFill>
                <a:latin typeface="Elephant" panose="02020904090505020303" pitchFamily="18" charset="0"/>
              </a:rPr>
              <a:t>consistent</a:t>
            </a:r>
            <a:r>
              <a:rPr lang="tr-TR" dirty="0">
                <a:solidFill>
                  <a:srgbClr val="660066"/>
                </a:solidFill>
                <a:latin typeface="Elephant" panose="02020904090505020303" pitchFamily="18" charset="0"/>
              </a:rPr>
              <a:t>): </a:t>
            </a:r>
            <a:r>
              <a:rPr lang="tr-TR" dirty="0" err="1"/>
              <a:t>NoSQL</a:t>
            </a:r>
            <a:r>
              <a:rPr lang="tr-TR" dirty="0"/>
              <a:t> de gelecekte tanımlanmayan bir zamanda tutarlılığın oluşacağı vaat edilir.</a:t>
            </a:r>
          </a:p>
        </p:txBody>
      </p:sp>
    </p:spTree>
    <p:extLst>
      <p:ext uri="{BB962C8B-B14F-4D97-AF65-F5344CB8AC3E}">
        <p14:creationId xmlns:p14="http://schemas.microsoft.com/office/powerpoint/2010/main" val="2049572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DD797433-63E7-344C-55C4-765D263BCA23}"/>
              </a:ext>
            </a:extLst>
          </p:cNvPr>
          <p:cNvSpPr txBox="1"/>
          <p:nvPr/>
        </p:nvSpPr>
        <p:spPr>
          <a:xfrm>
            <a:off x="295977" y="272533"/>
            <a:ext cx="425918" cy="369332"/>
          </a:xfrm>
          <a:prstGeom prst="rect">
            <a:avLst/>
          </a:prstGeom>
          <a:noFill/>
        </p:spPr>
        <p:txBody>
          <a:bodyPr wrap="square">
            <a:spAutoFit/>
          </a:bodyPr>
          <a:lstStyle/>
          <a:p>
            <a:r>
              <a:rPr lang="tr-TR" dirty="0">
                <a:solidFill>
                  <a:schemeClr val="accent1"/>
                </a:solidFill>
              </a:rPr>
              <a:t>▶</a:t>
            </a:r>
          </a:p>
        </p:txBody>
      </p:sp>
      <p:sp>
        <p:nvSpPr>
          <p:cNvPr id="7" name="Metin kutusu 6">
            <a:extLst>
              <a:ext uri="{FF2B5EF4-FFF2-40B4-BE49-F238E27FC236}">
                <a16:creationId xmlns:a16="http://schemas.microsoft.com/office/drawing/2014/main" id="{CC58B0EC-E944-A001-563E-2968F2D7C295}"/>
              </a:ext>
            </a:extLst>
          </p:cNvPr>
          <p:cNvSpPr txBox="1"/>
          <p:nvPr/>
        </p:nvSpPr>
        <p:spPr>
          <a:xfrm>
            <a:off x="587142" y="257144"/>
            <a:ext cx="7680959" cy="400110"/>
          </a:xfrm>
          <a:prstGeom prst="rect">
            <a:avLst/>
          </a:prstGeom>
          <a:noFill/>
        </p:spPr>
        <p:txBody>
          <a:bodyPr wrap="square" rtlCol="0">
            <a:spAutoFit/>
          </a:bodyPr>
          <a:lstStyle/>
          <a:p>
            <a:r>
              <a:rPr lang="tr-TR" dirty="0">
                <a:solidFill>
                  <a:srgbClr val="660066"/>
                </a:solidFill>
                <a:latin typeface="Elephant" panose="02020904090505020303" pitchFamily="18" charset="0"/>
              </a:rPr>
              <a:t>En bilinen lider </a:t>
            </a:r>
            <a:r>
              <a:rPr lang="tr-TR" dirty="0" err="1">
                <a:solidFill>
                  <a:srgbClr val="660066"/>
                </a:solidFill>
                <a:latin typeface="Elephant" panose="02020904090505020303" pitchFamily="18" charset="0"/>
              </a:rPr>
              <a:t>NoSQL</a:t>
            </a:r>
            <a:r>
              <a:rPr lang="tr-TR" dirty="0">
                <a:solidFill>
                  <a:srgbClr val="660066"/>
                </a:solidFill>
                <a:latin typeface="Elephant" panose="02020904090505020303" pitchFamily="18" charset="0"/>
              </a:rPr>
              <a:t> ürünlerinin teknik </a:t>
            </a:r>
            <a:r>
              <a:rPr lang="tr-TR" sz="2000" dirty="0">
                <a:solidFill>
                  <a:srgbClr val="660066"/>
                </a:solidFill>
                <a:latin typeface="Elephant" panose="02020904090505020303" pitchFamily="18" charset="0"/>
              </a:rPr>
              <a:t>karşılaştırmaları</a:t>
            </a:r>
            <a:r>
              <a:rPr lang="tr-TR" dirty="0">
                <a:solidFill>
                  <a:srgbClr val="660066"/>
                </a:solidFill>
                <a:latin typeface="Elephant" panose="02020904090505020303" pitchFamily="18" charset="0"/>
              </a:rPr>
              <a:t> :</a:t>
            </a:r>
          </a:p>
        </p:txBody>
      </p:sp>
      <p:pic>
        <p:nvPicPr>
          <p:cNvPr id="8" name="Picture 36465">
            <a:extLst>
              <a:ext uri="{FF2B5EF4-FFF2-40B4-BE49-F238E27FC236}">
                <a16:creationId xmlns:a16="http://schemas.microsoft.com/office/drawing/2014/main" id="{2268ADCA-81F2-1094-E1E9-4FD650539B19}"/>
              </a:ext>
            </a:extLst>
          </p:cNvPr>
          <p:cNvPicPr/>
          <p:nvPr/>
        </p:nvPicPr>
        <p:blipFill rotWithShape="1">
          <a:blip r:embed="rId2"/>
          <a:srcRect l="50733" t="5568" r="-170" b="2948"/>
          <a:stretch/>
        </p:blipFill>
        <p:spPr>
          <a:xfrm rot="5400000">
            <a:off x="4430404" y="301167"/>
            <a:ext cx="3864972" cy="5369720"/>
          </a:xfrm>
          <a:prstGeom prst="rect">
            <a:avLst/>
          </a:prstGeom>
        </p:spPr>
      </p:pic>
      <p:pic>
        <p:nvPicPr>
          <p:cNvPr id="9" name="Picture 36467">
            <a:extLst>
              <a:ext uri="{FF2B5EF4-FFF2-40B4-BE49-F238E27FC236}">
                <a16:creationId xmlns:a16="http://schemas.microsoft.com/office/drawing/2014/main" id="{9EF3244D-5541-8744-6681-1849A61FC5F9}"/>
              </a:ext>
            </a:extLst>
          </p:cNvPr>
          <p:cNvPicPr/>
          <p:nvPr/>
        </p:nvPicPr>
        <p:blipFill rotWithShape="1">
          <a:blip r:embed="rId3"/>
          <a:srcRect r="50124" b="56752"/>
          <a:stretch/>
        </p:blipFill>
        <p:spPr>
          <a:xfrm rot="5400000">
            <a:off x="215140" y="1560296"/>
            <a:ext cx="3951597" cy="2938088"/>
          </a:xfrm>
          <a:prstGeom prst="rect">
            <a:avLst/>
          </a:prstGeom>
        </p:spPr>
      </p:pic>
    </p:spTree>
    <p:extLst>
      <p:ext uri="{BB962C8B-B14F-4D97-AF65-F5344CB8AC3E}">
        <p14:creationId xmlns:p14="http://schemas.microsoft.com/office/powerpoint/2010/main" val="209836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A13B1A-B51C-F891-DEA1-7732125ED9D6}"/>
              </a:ext>
            </a:extLst>
          </p:cNvPr>
          <p:cNvSpPr>
            <a:spLocks noGrp="1"/>
          </p:cNvSpPr>
          <p:nvPr>
            <p:ph type="title"/>
          </p:nvPr>
        </p:nvSpPr>
        <p:spPr>
          <a:xfrm>
            <a:off x="1154954" y="925542"/>
            <a:ext cx="8761413" cy="706964"/>
          </a:xfrm>
        </p:spPr>
        <p:txBody>
          <a:bodyPr/>
          <a:lstStyle/>
          <a:p>
            <a:r>
              <a:rPr lang="en-US" sz="2000" dirty="0"/>
              <a:t>6. VER</a:t>
            </a:r>
            <a:r>
              <a:rPr lang="tr-TR" sz="2000" dirty="0"/>
              <a:t>İ</a:t>
            </a:r>
            <a:r>
              <a:rPr lang="en-US" sz="2000" dirty="0"/>
              <a:t>TABANI M</a:t>
            </a:r>
            <a:r>
              <a:rPr lang="tr-TR" sz="2000" dirty="0"/>
              <a:t>İ</a:t>
            </a:r>
            <a:r>
              <a:rPr lang="en-US" sz="2000" dirty="0"/>
              <a:t>MAR</a:t>
            </a:r>
            <a:r>
              <a:rPr lang="tr-TR" sz="2000" dirty="0"/>
              <a:t>İ</a:t>
            </a:r>
            <a:r>
              <a:rPr lang="en-US" sz="2000" dirty="0"/>
              <a:t>LER</a:t>
            </a:r>
            <a:r>
              <a:rPr lang="tr-TR" sz="2000" dirty="0"/>
              <a:t>İ</a:t>
            </a:r>
            <a:r>
              <a:rPr lang="en-US" sz="2000" dirty="0"/>
              <a:t>N</a:t>
            </a:r>
            <a:r>
              <a:rPr lang="tr-TR" sz="2000" dirty="0"/>
              <a:t>İ</a:t>
            </a:r>
            <a:r>
              <a:rPr lang="en-US" sz="2000" dirty="0"/>
              <a:t>N PERFORMANS KAR</a:t>
            </a:r>
            <a:r>
              <a:rPr lang="tr-TR" sz="2000" dirty="0"/>
              <a:t>Ş</a:t>
            </a:r>
            <a:r>
              <a:rPr lang="en-US" sz="2000" dirty="0"/>
              <a:t>ILA</a:t>
            </a:r>
            <a:r>
              <a:rPr lang="tr-TR" sz="2000" dirty="0"/>
              <a:t>Ş</a:t>
            </a:r>
            <a:r>
              <a:rPr lang="en-US" sz="2000" dirty="0"/>
              <a:t>TIRMASI (PERFORMANCE </a:t>
            </a:r>
            <a:r>
              <a:rPr lang="en-US" sz="2200" dirty="0"/>
              <a:t>COMPARISON</a:t>
            </a:r>
            <a:r>
              <a:rPr lang="en-US" sz="2000" dirty="0"/>
              <a:t> OF DATABASE ARCHITECTURE) </a:t>
            </a:r>
            <a:endParaRPr lang="tr-TR" sz="2000" dirty="0"/>
          </a:p>
        </p:txBody>
      </p:sp>
      <p:sp>
        <p:nvSpPr>
          <p:cNvPr id="3" name="İçerik Yer Tutucusu 2">
            <a:extLst>
              <a:ext uri="{FF2B5EF4-FFF2-40B4-BE49-F238E27FC236}">
                <a16:creationId xmlns:a16="http://schemas.microsoft.com/office/drawing/2014/main" id="{978B1D02-CFBE-69EF-1349-C0F3499DC0AC}"/>
              </a:ext>
            </a:extLst>
          </p:cNvPr>
          <p:cNvSpPr>
            <a:spLocks noGrp="1"/>
          </p:cNvSpPr>
          <p:nvPr>
            <p:ph idx="1"/>
          </p:nvPr>
        </p:nvSpPr>
        <p:spPr>
          <a:xfrm>
            <a:off x="1154954" y="2603500"/>
            <a:ext cx="10558991" cy="1313982"/>
          </a:xfrm>
        </p:spPr>
        <p:txBody>
          <a:bodyPr/>
          <a:lstStyle/>
          <a:p>
            <a:r>
              <a:rPr lang="tr-TR" dirty="0"/>
              <a:t>İlişkisel veri tabanı olan MySQL ve ilişkisel olmayan </a:t>
            </a:r>
            <a:r>
              <a:rPr lang="tr-TR" dirty="0" err="1"/>
              <a:t>NoSQL</a:t>
            </a:r>
            <a:r>
              <a:rPr lang="tr-TR" dirty="0"/>
              <a:t> veri tabanına alternatif olarak , yatay olarak ölçeklendirilen veri depolama sistemi olan </a:t>
            </a:r>
            <a:r>
              <a:rPr lang="tr-TR" dirty="0" err="1"/>
              <a:t>MongoDB</a:t>
            </a:r>
            <a:r>
              <a:rPr lang="tr-TR" dirty="0"/>
              <a:t> veri tabanı sistemi kullanılmıştır. MySQL ve </a:t>
            </a:r>
            <a:r>
              <a:rPr lang="tr-TR" dirty="0" err="1"/>
              <a:t>MongoDB</a:t>
            </a:r>
            <a:r>
              <a:rPr lang="tr-TR" dirty="0"/>
              <a:t> veri tabanı sistemlerinin performans ve yatay olarak </a:t>
            </a:r>
            <a:r>
              <a:rPr lang="tr-TR" dirty="0" err="1"/>
              <a:t>incenlemesi</a:t>
            </a:r>
            <a:r>
              <a:rPr lang="tr-TR" dirty="0"/>
              <a:t> için :</a:t>
            </a:r>
          </a:p>
        </p:txBody>
      </p:sp>
      <p:sp>
        <p:nvSpPr>
          <p:cNvPr id="6" name="Akış Çizelgesi: Bağlayıcı 5">
            <a:extLst>
              <a:ext uri="{FF2B5EF4-FFF2-40B4-BE49-F238E27FC236}">
                <a16:creationId xmlns:a16="http://schemas.microsoft.com/office/drawing/2014/main" id="{DBF3DF3F-EBF9-7C66-8634-7757FD290083}"/>
              </a:ext>
            </a:extLst>
          </p:cNvPr>
          <p:cNvSpPr/>
          <p:nvPr/>
        </p:nvSpPr>
        <p:spPr>
          <a:xfrm>
            <a:off x="1762748" y="4079757"/>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Akış Çizelgesi: Bağlayıcı 6">
            <a:extLst>
              <a:ext uri="{FF2B5EF4-FFF2-40B4-BE49-F238E27FC236}">
                <a16:creationId xmlns:a16="http://schemas.microsoft.com/office/drawing/2014/main" id="{1A3E73FC-5C36-033A-58D3-D7B68AFE8837}"/>
              </a:ext>
            </a:extLst>
          </p:cNvPr>
          <p:cNvSpPr/>
          <p:nvPr/>
        </p:nvSpPr>
        <p:spPr>
          <a:xfrm>
            <a:off x="1762748" y="6393560"/>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kış Çizelgesi: Bağlayıcı 7">
            <a:extLst>
              <a:ext uri="{FF2B5EF4-FFF2-40B4-BE49-F238E27FC236}">
                <a16:creationId xmlns:a16="http://schemas.microsoft.com/office/drawing/2014/main" id="{86D71130-915E-ED0C-DC3E-937047C7E65A}"/>
              </a:ext>
            </a:extLst>
          </p:cNvPr>
          <p:cNvSpPr/>
          <p:nvPr/>
        </p:nvSpPr>
        <p:spPr>
          <a:xfrm>
            <a:off x="1762748" y="5958294"/>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Akış Çizelgesi: Bağlayıcı 8">
            <a:extLst>
              <a:ext uri="{FF2B5EF4-FFF2-40B4-BE49-F238E27FC236}">
                <a16:creationId xmlns:a16="http://schemas.microsoft.com/office/drawing/2014/main" id="{F1360F46-81ED-5CFA-382F-5E8BAACEF00F}"/>
              </a:ext>
            </a:extLst>
          </p:cNvPr>
          <p:cNvSpPr/>
          <p:nvPr/>
        </p:nvSpPr>
        <p:spPr>
          <a:xfrm>
            <a:off x="1762748" y="5456316"/>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Akış Çizelgesi: Bağlayıcı 9">
            <a:extLst>
              <a:ext uri="{FF2B5EF4-FFF2-40B4-BE49-F238E27FC236}">
                <a16:creationId xmlns:a16="http://schemas.microsoft.com/office/drawing/2014/main" id="{3F114D1A-C975-3CAF-2D3E-FF27FC2BC9D5}"/>
              </a:ext>
            </a:extLst>
          </p:cNvPr>
          <p:cNvSpPr/>
          <p:nvPr/>
        </p:nvSpPr>
        <p:spPr>
          <a:xfrm>
            <a:off x="1762748" y="5028944"/>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Akış Çizelgesi: Bağlayıcı 10">
            <a:extLst>
              <a:ext uri="{FF2B5EF4-FFF2-40B4-BE49-F238E27FC236}">
                <a16:creationId xmlns:a16="http://schemas.microsoft.com/office/drawing/2014/main" id="{68A12BFC-DAB2-30C4-798B-A948CEE43721}"/>
              </a:ext>
            </a:extLst>
          </p:cNvPr>
          <p:cNvSpPr/>
          <p:nvPr/>
        </p:nvSpPr>
        <p:spPr>
          <a:xfrm>
            <a:off x="1762748" y="4564601"/>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9EBD6C01-005A-90B4-2E42-DD3CFCEAF01E}"/>
              </a:ext>
            </a:extLst>
          </p:cNvPr>
          <p:cNvSpPr txBox="1"/>
          <p:nvPr/>
        </p:nvSpPr>
        <p:spPr>
          <a:xfrm>
            <a:off x="1838348" y="3917482"/>
            <a:ext cx="6006164" cy="369332"/>
          </a:xfrm>
          <a:prstGeom prst="rect">
            <a:avLst/>
          </a:prstGeom>
          <a:noFill/>
        </p:spPr>
        <p:txBody>
          <a:bodyPr wrap="square" rtlCol="0">
            <a:spAutoFit/>
          </a:bodyPr>
          <a:lstStyle/>
          <a:p>
            <a:r>
              <a:rPr lang="tr-TR" dirty="0">
                <a:latin typeface="Bahnschrift" panose="020B0502040204020203" pitchFamily="34" charset="0"/>
              </a:rPr>
              <a:t>Veri tabanı sunucu sistemleri özellikleri belirlenmesi,</a:t>
            </a:r>
          </a:p>
        </p:txBody>
      </p:sp>
      <p:sp>
        <p:nvSpPr>
          <p:cNvPr id="13" name="Metin kutusu 12">
            <a:extLst>
              <a:ext uri="{FF2B5EF4-FFF2-40B4-BE49-F238E27FC236}">
                <a16:creationId xmlns:a16="http://schemas.microsoft.com/office/drawing/2014/main" id="{BCCC9DF4-D0C4-6CD0-460C-55FAB5A37457}"/>
              </a:ext>
            </a:extLst>
          </p:cNvPr>
          <p:cNvSpPr txBox="1"/>
          <p:nvPr/>
        </p:nvSpPr>
        <p:spPr>
          <a:xfrm>
            <a:off x="1838348" y="4402932"/>
            <a:ext cx="4186990" cy="369332"/>
          </a:xfrm>
          <a:prstGeom prst="rect">
            <a:avLst/>
          </a:prstGeom>
          <a:noFill/>
        </p:spPr>
        <p:txBody>
          <a:bodyPr wrap="square" rtlCol="0">
            <a:spAutoFit/>
          </a:bodyPr>
          <a:lstStyle/>
          <a:p>
            <a:r>
              <a:rPr lang="tr-TR" dirty="0">
                <a:latin typeface="Bahnschrift" panose="020B0502040204020203" pitchFamily="34" charset="0"/>
              </a:rPr>
              <a:t>Veri tabanı şemaları oluşturulması,</a:t>
            </a:r>
          </a:p>
        </p:txBody>
      </p:sp>
      <p:sp>
        <p:nvSpPr>
          <p:cNvPr id="14" name="Metin kutusu 13">
            <a:extLst>
              <a:ext uri="{FF2B5EF4-FFF2-40B4-BE49-F238E27FC236}">
                <a16:creationId xmlns:a16="http://schemas.microsoft.com/office/drawing/2014/main" id="{ADC2DF75-11AA-DE3E-4000-B327C15CB6BE}"/>
              </a:ext>
            </a:extLst>
          </p:cNvPr>
          <p:cNvSpPr txBox="1"/>
          <p:nvPr/>
        </p:nvSpPr>
        <p:spPr>
          <a:xfrm>
            <a:off x="1838348" y="4862132"/>
            <a:ext cx="2772076" cy="369332"/>
          </a:xfrm>
          <a:prstGeom prst="rect">
            <a:avLst/>
          </a:prstGeom>
          <a:noFill/>
        </p:spPr>
        <p:txBody>
          <a:bodyPr wrap="square" rtlCol="0">
            <a:spAutoFit/>
          </a:bodyPr>
          <a:lstStyle/>
          <a:p>
            <a:r>
              <a:rPr lang="tr-TR" dirty="0">
                <a:latin typeface="Bahnschrift" panose="020B0502040204020203" pitchFamily="34" charset="0"/>
              </a:rPr>
              <a:t>Sorguların belirlenmesi,</a:t>
            </a:r>
          </a:p>
        </p:txBody>
      </p:sp>
      <p:sp>
        <p:nvSpPr>
          <p:cNvPr id="15" name="Metin kutusu 14">
            <a:extLst>
              <a:ext uri="{FF2B5EF4-FFF2-40B4-BE49-F238E27FC236}">
                <a16:creationId xmlns:a16="http://schemas.microsoft.com/office/drawing/2014/main" id="{9ADE8F62-C569-486F-AE74-78DF40B71805}"/>
              </a:ext>
            </a:extLst>
          </p:cNvPr>
          <p:cNvSpPr txBox="1"/>
          <p:nvPr/>
        </p:nvSpPr>
        <p:spPr>
          <a:xfrm>
            <a:off x="1838348" y="5321332"/>
            <a:ext cx="3787821" cy="369332"/>
          </a:xfrm>
          <a:prstGeom prst="rect">
            <a:avLst/>
          </a:prstGeom>
          <a:noFill/>
        </p:spPr>
        <p:txBody>
          <a:bodyPr wrap="square" rtlCol="0">
            <a:spAutoFit/>
          </a:bodyPr>
          <a:lstStyle/>
          <a:p>
            <a:r>
              <a:rPr lang="tr-TR" dirty="0">
                <a:latin typeface="Bahnschrift" panose="020B0502040204020203" pitchFamily="34" charset="0"/>
              </a:rPr>
              <a:t>Veri tabanı ayarlarının yapılması,</a:t>
            </a:r>
          </a:p>
        </p:txBody>
      </p:sp>
      <p:sp>
        <p:nvSpPr>
          <p:cNvPr id="16" name="Metin kutusu 15">
            <a:extLst>
              <a:ext uri="{FF2B5EF4-FFF2-40B4-BE49-F238E27FC236}">
                <a16:creationId xmlns:a16="http://schemas.microsoft.com/office/drawing/2014/main" id="{BB672417-6832-3269-C431-835612F53236}"/>
              </a:ext>
            </a:extLst>
          </p:cNvPr>
          <p:cNvSpPr txBox="1"/>
          <p:nvPr/>
        </p:nvSpPr>
        <p:spPr>
          <a:xfrm>
            <a:off x="1838348" y="5787494"/>
            <a:ext cx="4581626" cy="369332"/>
          </a:xfrm>
          <a:prstGeom prst="rect">
            <a:avLst/>
          </a:prstGeom>
          <a:noFill/>
        </p:spPr>
        <p:txBody>
          <a:bodyPr wrap="square" rtlCol="0">
            <a:spAutoFit/>
          </a:bodyPr>
          <a:lstStyle/>
          <a:p>
            <a:r>
              <a:rPr lang="tr-TR" dirty="0">
                <a:latin typeface="Bahnschrift" panose="020B0502040204020203" pitchFamily="34" charset="0"/>
              </a:rPr>
              <a:t>Ölçümler ve ölçüm metrikleri bilgileri,</a:t>
            </a:r>
          </a:p>
        </p:txBody>
      </p:sp>
      <p:sp>
        <p:nvSpPr>
          <p:cNvPr id="17" name="Metin kutusu 16">
            <a:extLst>
              <a:ext uri="{FF2B5EF4-FFF2-40B4-BE49-F238E27FC236}">
                <a16:creationId xmlns:a16="http://schemas.microsoft.com/office/drawing/2014/main" id="{7F46EE08-F456-EB94-70BB-9281250F74AE}"/>
              </a:ext>
            </a:extLst>
          </p:cNvPr>
          <p:cNvSpPr txBox="1"/>
          <p:nvPr/>
        </p:nvSpPr>
        <p:spPr>
          <a:xfrm>
            <a:off x="1838348" y="6246694"/>
            <a:ext cx="4056766" cy="369332"/>
          </a:xfrm>
          <a:prstGeom prst="rect">
            <a:avLst/>
          </a:prstGeom>
          <a:noFill/>
        </p:spPr>
        <p:txBody>
          <a:bodyPr wrap="square" rtlCol="0">
            <a:spAutoFit/>
          </a:bodyPr>
          <a:lstStyle/>
          <a:p>
            <a:r>
              <a:rPr lang="tr-TR" dirty="0">
                <a:latin typeface="Bahnschrift" panose="020B0502040204020203" pitchFamily="34" charset="0"/>
              </a:rPr>
              <a:t>Performans analizi ve sonuçlarıdır.</a:t>
            </a:r>
          </a:p>
        </p:txBody>
      </p:sp>
    </p:spTree>
    <p:extLst>
      <p:ext uri="{BB962C8B-B14F-4D97-AF65-F5344CB8AC3E}">
        <p14:creationId xmlns:p14="http://schemas.microsoft.com/office/powerpoint/2010/main" val="60613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24FEEDB1-9C73-DBDA-6B88-C8698B52F537}"/>
              </a:ext>
            </a:extLst>
          </p:cNvPr>
          <p:cNvSpPr txBox="1"/>
          <p:nvPr/>
        </p:nvSpPr>
        <p:spPr>
          <a:xfrm>
            <a:off x="305601" y="364867"/>
            <a:ext cx="358541" cy="369332"/>
          </a:xfrm>
          <a:prstGeom prst="rect">
            <a:avLst/>
          </a:prstGeom>
          <a:noFill/>
        </p:spPr>
        <p:txBody>
          <a:bodyPr wrap="square">
            <a:spAutoFit/>
          </a:bodyPr>
          <a:lstStyle/>
          <a:p>
            <a:r>
              <a:rPr lang="tr-TR" dirty="0">
                <a:solidFill>
                  <a:schemeClr val="accent1"/>
                </a:solidFill>
              </a:rPr>
              <a:t>▶</a:t>
            </a:r>
          </a:p>
        </p:txBody>
      </p:sp>
      <p:sp>
        <p:nvSpPr>
          <p:cNvPr id="4" name="Metin kutusu 3">
            <a:extLst>
              <a:ext uri="{FF2B5EF4-FFF2-40B4-BE49-F238E27FC236}">
                <a16:creationId xmlns:a16="http://schemas.microsoft.com/office/drawing/2014/main" id="{5CE2471B-61D0-3071-8882-BA07663011AD}"/>
              </a:ext>
            </a:extLst>
          </p:cNvPr>
          <p:cNvSpPr txBox="1"/>
          <p:nvPr/>
        </p:nvSpPr>
        <p:spPr>
          <a:xfrm>
            <a:off x="741144" y="364867"/>
            <a:ext cx="9086249" cy="923330"/>
          </a:xfrm>
          <a:prstGeom prst="rect">
            <a:avLst/>
          </a:prstGeom>
          <a:noFill/>
        </p:spPr>
        <p:txBody>
          <a:bodyPr wrap="square" rtlCol="0">
            <a:spAutoFit/>
          </a:bodyPr>
          <a:lstStyle/>
          <a:p>
            <a:r>
              <a:rPr lang="tr-TR" dirty="0">
                <a:solidFill>
                  <a:srgbClr val="660066"/>
                </a:solidFill>
                <a:latin typeface="Elephant" panose="02020904090505020303" pitchFamily="18" charset="0"/>
              </a:rPr>
              <a:t>Veri Tabanı Şeması : </a:t>
            </a:r>
            <a:r>
              <a:rPr lang="tr-TR" dirty="0"/>
              <a:t>Projede iki adet veri tabanı şeması tasarlanmıştır. Biri MySQL diğeri ise </a:t>
            </a:r>
            <a:r>
              <a:rPr lang="tr-TR" dirty="0" err="1"/>
              <a:t>MongoDB</a:t>
            </a:r>
            <a:r>
              <a:rPr lang="tr-TR" dirty="0"/>
              <a:t> veri tabanıdır. Tablolarda veri tekrarını önlemek için normalizasyon değerlendirmesi yapılmıştır.</a:t>
            </a:r>
          </a:p>
        </p:txBody>
      </p:sp>
      <p:pic>
        <p:nvPicPr>
          <p:cNvPr id="10" name="Picture 36467">
            <a:extLst>
              <a:ext uri="{FF2B5EF4-FFF2-40B4-BE49-F238E27FC236}">
                <a16:creationId xmlns:a16="http://schemas.microsoft.com/office/drawing/2014/main" id="{5941299F-6837-33C1-FA4B-0B77DF655C14}"/>
              </a:ext>
            </a:extLst>
          </p:cNvPr>
          <p:cNvPicPr/>
          <p:nvPr/>
        </p:nvPicPr>
        <p:blipFill rotWithShape="1">
          <a:blip r:embed="rId2"/>
          <a:srcRect l="50000" b="63060"/>
          <a:stretch/>
        </p:blipFill>
        <p:spPr>
          <a:xfrm>
            <a:off x="1321466" y="2051923"/>
            <a:ext cx="4097556" cy="3119913"/>
          </a:xfrm>
          <a:prstGeom prst="rect">
            <a:avLst/>
          </a:prstGeom>
        </p:spPr>
      </p:pic>
      <p:pic>
        <p:nvPicPr>
          <p:cNvPr id="11" name="Picture 36467">
            <a:extLst>
              <a:ext uri="{FF2B5EF4-FFF2-40B4-BE49-F238E27FC236}">
                <a16:creationId xmlns:a16="http://schemas.microsoft.com/office/drawing/2014/main" id="{076F154C-139A-F095-3C5E-7C50C9DF8DCB}"/>
              </a:ext>
            </a:extLst>
          </p:cNvPr>
          <p:cNvPicPr/>
          <p:nvPr/>
        </p:nvPicPr>
        <p:blipFill rotWithShape="1">
          <a:blip r:embed="rId2"/>
          <a:srcRect l="50000" t="45022" b="5891"/>
          <a:stretch/>
        </p:blipFill>
        <p:spPr>
          <a:xfrm>
            <a:off x="6096000" y="2051923"/>
            <a:ext cx="4864369" cy="3318383"/>
          </a:xfrm>
          <a:prstGeom prst="rect">
            <a:avLst/>
          </a:prstGeom>
        </p:spPr>
      </p:pic>
      <p:sp>
        <p:nvSpPr>
          <p:cNvPr id="12" name="Metin kutusu 11">
            <a:extLst>
              <a:ext uri="{FF2B5EF4-FFF2-40B4-BE49-F238E27FC236}">
                <a16:creationId xmlns:a16="http://schemas.microsoft.com/office/drawing/2014/main" id="{FD8EE47F-C3BB-C20C-D587-9632232129E7}"/>
              </a:ext>
            </a:extLst>
          </p:cNvPr>
          <p:cNvSpPr txBox="1"/>
          <p:nvPr/>
        </p:nvSpPr>
        <p:spPr>
          <a:xfrm>
            <a:off x="1724323" y="5566230"/>
            <a:ext cx="3848703" cy="369332"/>
          </a:xfrm>
          <a:prstGeom prst="rect">
            <a:avLst/>
          </a:prstGeom>
          <a:noFill/>
        </p:spPr>
        <p:txBody>
          <a:bodyPr wrap="square" rtlCol="0">
            <a:spAutoFit/>
          </a:bodyPr>
          <a:lstStyle/>
          <a:p>
            <a:r>
              <a:rPr lang="tr-TR" dirty="0">
                <a:solidFill>
                  <a:schemeClr val="accent5">
                    <a:lumMod val="50000"/>
                  </a:schemeClr>
                </a:solidFill>
                <a:latin typeface="Elephant" panose="02020904090505020303" pitchFamily="18" charset="0"/>
              </a:rPr>
              <a:t>MySQL Veri Tabanı Şeması</a:t>
            </a:r>
          </a:p>
        </p:txBody>
      </p:sp>
      <p:sp>
        <p:nvSpPr>
          <p:cNvPr id="13" name="Metin kutusu 12">
            <a:extLst>
              <a:ext uri="{FF2B5EF4-FFF2-40B4-BE49-F238E27FC236}">
                <a16:creationId xmlns:a16="http://schemas.microsoft.com/office/drawing/2014/main" id="{CBB7FBF5-C0F0-21D0-9E4E-32BF90B34DD8}"/>
              </a:ext>
            </a:extLst>
          </p:cNvPr>
          <p:cNvSpPr txBox="1"/>
          <p:nvPr/>
        </p:nvSpPr>
        <p:spPr>
          <a:xfrm>
            <a:off x="6917359" y="5566230"/>
            <a:ext cx="3848703" cy="369332"/>
          </a:xfrm>
          <a:prstGeom prst="rect">
            <a:avLst/>
          </a:prstGeom>
          <a:noFill/>
        </p:spPr>
        <p:txBody>
          <a:bodyPr wrap="square" rtlCol="0">
            <a:spAutoFit/>
          </a:bodyPr>
          <a:lstStyle/>
          <a:p>
            <a:r>
              <a:rPr lang="tr-TR" dirty="0" err="1">
                <a:solidFill>
                  <a:schemeClr val="accent5">
                    <a:lumMod val="50000"/>
                  </a:schemeClr>
                </a:solidFill>
                <a:latin typeface="Elephant" panose="02020904090505020303" pitchFamily="18" charset="0"/>
              </a:rPr>
              <a:t>MongoDB</a:t>
            </a:r>
            <a:r>
              <a:rPr lang="tr-TR" dirty="0">
                <a:solidFill>
                  <a:schemeClr val="accent5">
                    <a:lumMod val="50000"/>
                  </a:schemeClr>
                </a:solidFill>
                <a:latin typeface="Elephant" panose="02020904090505020303" pitchFamily="18" charset="0"/>
              </a:rPr>
              <a:t> Veri Tabanı Şeması</a:t>
            </a:r>
          </a:p>
        </p:txBody>
      </p:sp>
    </p:spTree>
    <p:extLst>
      <p:ext uri="{BB962C8B-B14F-4D97-AF65-F5344CB8AC3E}">
        <p14:creationId xmlns:p14="http://schemas.microsoft.com/office/powerpoint/2010/main" val="243229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94EBBDA-3E5B-FB1C-F58D-7DEB13DFF5F2}"/>
              </a:ext>
            </a:extLst>
          </p:cNvPr>
          <p:cNvSpPr txBox="1"/>
          <p:nvPr/>
        </p:nvSpPr>
        <p:spPr>
          <a:xfrm>
            <a:off x="257476" y="205157"/>
            <a:ext cx="377792" cy="369332"/>
          </a:xfrm>
          <a:prstGeom prst="rect">
            <a:avLst/>
          </a:prstGeom>
          <a:noFill/>
        </p:spPr>
        <p:txBody>
          <a:bodyPr wrap="square">
            <a:spAutoFit/>
          </a:bodyPr>
          <a:lstStyle/>
          <a:p>
            <a:r>
              <a:rPr lang="tr-TR" dirty="0">
                <a:solidFill>
                  <a:schemeClr val="accent1"/>
                </a:solidFill>
              </a:rPr>
              <a:t>▶</a:t>
            </a:r>
          </a:p>
        </p:txBody>
      </p:sp>
      <p:sp>
        <p:nvSpPr>
          <p:cNvPr id="6" name="Metin kutusu 5">
            <a:extLst>
              <a:ext uri="{FF2B5EF4-FFF2-40B4-BE49-F238E27FC236}">
                <a16:creationId xmlns:a16="http://schemas.microsoft.com/office/drawing/2014/main" id="{035D92B8-AE83-7448-E22E-E3882DD29F8F}"/>
              </a:ext>
            </a:extLst>
          </p:cNvPr>
          <p:cNvSpPr txBox="1"/>
          <p:nvPr/>
        </p:nvSpPr>
        <p:spPr>
          <a:xfrm>
            <a:off x="635268" y="251323"/>
            <a:ext cx="8547234" cy="646331"/>
          </a:xfrm>
          <a:prstGeom prst="rect">
            <a:avLst/>
          </a:prstGeom>
          <a:noFill/>
        </p:spPr>
        <p:txBody>
          <a:bodyPr wrap="square" rtlCol="0">
            <a:spAutoFit/>
          </a:bodyPr>
          <a:lstStyle/>
          <a:p>
            <a:r>
              <a:rPr lang="tr-TR" dirty="0">
                <a:solidFill>
                  <a:srgbClr val="660066"/>
                </a:solidFill>
                <a:latin typeface="Elephant" panose="02020904090505020303" pitchFamily="18" charset="0"/>
              </a:rPr>
              <a:t>Veri Tabanı Sorguları : </a:t>
            </a:r>
            <a:r>
              <a:rPr lang="tr-TR" dirty="0"/>
              <a:t>Bu projede üç farklı veri tabanı sorgusu kullanılmıştır.</a:t>
            </a:r>
            <a:endParaRPr lang="tr-TR" dirty="0">
              <a:solidFill>
                <a:schemeClr val="accent1"/>
              </a:solidFill>
            </a:endParaRPr>
          </a:p>
          <a:p>
            <a:endParaRPr lang="tr-TR" dirty="0"/>
          </a:p>
        </p:txBody>
      </p:sp>
      <p:sp>
        <p:nvSpPr>
          <p:cNvPr id="9" name="Metin kutusu 8">
            <a:extLst>
              <a:ext uri="{FF2B5EF4-FFF2-40B4-BE49-F238E27FC236}">
                <a16:creationId xmlns:a16="http://schemas.microsoft.com/office/drawing/2014/main" id="{71F8C14A-4AA4-386B-4E15-23C9E3F2B3CB}"/>
              </a:ext>
            </a:extLst>
          </p:cNvPr>
          <p:cNvSpPr txBox="1"/>
          <p:nvPr/>
        </p:nvSpPr>
        <p:spPr>
          <a:xfrm>
            <a:off x="875899" y="910558"/>
            <a:ext cx="3487554" cy="369332"/>
          </a:xfrm>
          <a:prstGeom prst="rect">
            <a:avLst/>
          </a:prstGeom>
          <a:noFill/>
        </p:spPr>
        <p:txBody>
          <a:bodyPr wrap="square" rtlCol="0">
            <a:spAutoFit/>
          </a:bodyPr>
          <a:lstStyle/>
          <a:p>
            <a:r>
              <a:rPr lang="tr-TR" dirty="0"/>
              <a:t>Sorgu 1 : Basit (SELECT) :</a:t>
            </a:r>
          </a:p>
        </p:txBody>
      </p:sp>
      <p:pic>
        <p:nvPicPr>
          <p:cNvPr id="10" name="Picture 3602">
            <a:extLst>
              <a:ext uri="{FF2B5EF4-FFF2-40B4-BE49-F238E27FC236}">
                <a16:creationId xmlns:a16="http://schemas.microsoft.com/office/drawing/2014/main" id="{2281B5EE-F8F7-61BE-A69E-0FA50CE237FC}"/>
              </a:ext>
            </a:extLst>
          </p:cNvPr>
          <p:cNvPicPr/>
          <p:nvPr/>
        </p:nvPicPr>
        <p:blipFill>
          <a:blip r:embed="rId2"/>
          <a:stretch>
            <a:fillRect/>
          </a:stretch>
        </p:blipFill>
        <p:spPr>
          <a:xfrm>
            <a:off x="4007936" y="871470"/>
            <a:ext cx="2982595" cy="447508"/>
          </a:xfrm>
          <a:prstGeom prst="rect">
            <a:avLst/>
          </a:prstGeom>
        </p:spPr>
      </p:pic>
      <p:sp>
        <p:nvSpPr>
          <p:cNvPr id="11" name="Akış Çizelgesi: Bağlayıcı 10">
            <a:extLst>
              <a:ext uri="{FF2B5EF4-FFF2-40B4-BE49-F238E27FC236}">
                <a16:creationId xmlns:a16="http://schemas.microsoft.com/office/drawing/2014/main" id="{CEA907AE-28A2-202F-14DC-ADB248F07736}"/>
              </a:ext>
            </a:extLst>
          </p:cNvPr>
          <p:cNvSpPr/>
          <p:nvPr/>
        </p:nvSpPr>
        <p:spPr>
          <a:xfrm>
            <a:off x="635268" y="1710338"/>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851A1735-32C9-1AEB-CD4D-758009B5B2A9}"/>
              </a:ext>
            </a:extLst>
          </p:cNvPr>
          <p:cNvSpPr txBox="1"/>
          <p:nvPr/>
        </p:nvSpPr>
        <p:spPr>
          <a:xfrm>
            <a:off x="875899" y="1600684"/>
            <a:ext cx="3850105" cy="369332"/>
          </a:xfrm>
          <a:prstGeom prst="rect">
            <a:avLst/>
          </a:prstGeom>
          <a:noFill/>
        </p:spPr>
        <p:txBody>
          <a:bodyPr wrap="square" rtlCol="0">
            <a:spAutoFit/>
          </a:bodyPr>
          <a:lstStyle/>
          <a:p>
            <a:r>
              <a:rPr lang="tr-TR" dirty="0"/>
              <a:t>Sorgu 2 : Karmaşık (INNER JOİN) :</a:t>
            </a:r>
          </a:p>
        </p:txBody>
      </p:sp>
      <p:pic>
        <p:nvPicPr>
          <p:cNvPr id="13" name="Picture 3604">
            <a:extLst>
              <a:ext uri="{FF2B5EF4-FFF2-40B4-BE49-F238E27FC236}">
                <a16:creationId xmlns:a16="http://schemas.microsoft.com/office/drawing/2014/main" id="{158A28A4-42D2-BD7B-ED39-472465E84A9D}"/>
              </a:ext>
            </a:extLst>
          </p:cNvPr>
          <p:cNvPicPr/>
          <p:nvPr/>
        </p:nvPicPr>
        <p:blipFill>
          <a:blip r:embed="rId3"/>
          <a:stretch>
            <a:fillRect/>
          </a:stretch>
        </p:blipFill>
        <p:spPr>
          <a:xfrm>
            <a:off x="4815506" y="1600684"/>
            <a:ext cx="2984500" cy="988512"/>
          </a:xfrm>
          <a:prstGeom prst="rect">
            <a:avLst/>
          </a:prstGeom>
        </p:spPr>
      </p:pic>
      <p:sp>
        <p:nvSpPr>
          <p:cNvPr id="14" name="Akış Çizelgesi: Bağlayıcı 13">
            <a:extLst>
              <a:ext uri="{FF2B5EF4-FFF2-40B4-BE49-F238E27FC236}">
                <a16:creationId xmlns:a16="http://schemas.microsoft.com/office/drawing/2014/main" id="{F1CA0979-D7A2-5ED5-499C-4EBAA3F59B01}"/>
              </a:ext>
            </a:extLst>
          </p:cNvPr>
          <p:cNvSpPr/>
          <p:nvPr/>
        </p:nvSpPr>
        <p:spPr>
          <a:xfrm>
            <a:off x="635268" y="2979968"/>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C6248E24-16B9-23E1-6804-6FB76F66211A}"/>
              </a:ext>
            </a:extLst>
          </p:cNvPr>
          <p:cNvSpPr txBox="1"/>
          <p:nvPr/>
        </p:nvSpPr>
        <p:spPr>
          <a:xfrm>
            <a:off x="869481" y="2833102"/>
            <a:ext cx="4629752" cy="369332"/>
          </a:xfrm>
          <a:prstGeom prst="rect">
            <a:avLst/>
          </a:prstGeom>
          <a:noFill/>
        </p:spPr>
        <p:txBody>
          <a:bodyPr wrap="square" rtlCol="0">
            <a:spAutoFit/>
          </a:bodyPr>
          <a:lstStyle/>
          <a:p>
            <a:r>
              <a:rPr lang="tr-TR" dirty="0"/>
              <a:t>Sorgu 3 : Detaylı ve Karmaşık (WHERE) :</a:t>
            </a:r>
          </a:p>
        </p:txBody>
      </p:sp>
      <p:pic>
        <p:nvPicPr>
          <p:cNvPr id="16" name="Picture 4346">
            <a:extLst>
              <a:ext uri="{FF2B5EF4-FFF2-40B4-BE49-F238E27FC236}">
                <a16:creationId xmlns:a16="http://schemas.microsoft.com/office/drawing/2014/main" id="{D1D5DEDD-3813-FD25-102D-3744A6F01DBC}"/>
              </a:ext>
            </a:extLst>
          </p:cNvPr>
          <p:cNvPicPr/>
          <p:nvPr/>
        </p:nvPicPr>
        <p:blipFill>
          <a:blip r:embed="rId4"/>
          <a:stretch>
            <a:fillRect/>
          </a:stretch>
        </p:blipFill>
        <p:spPr>
          <a:xfrm>
            <a:off x="5498598" y="2893997"/>
            <a:ext cx="2983865" cy="1374807"/>
          </a:xfrm>
          <a:prstGeom prst="rect">
            <a:avLst/>
          </a:prstGeom>
        </p:spPr>
      </p:pic>
      <p:sp>
        <p:nvSpPr>
          <p:cNvPr id="18" name="Metin kutusu 17">
            <a:extLst>
              <a:ext uri="{FF2B5EF4-FFF2-40B4-BE49-F238E27FC236}">
                <a16:creationId xmlns:a16="http://schemas.microsoft.com/office/drawing/2014/main" id="{EA515ABD-622C-3399-30F4-AF8E314F0B82}"/>
              </a:ext>
            </a:extLst>
          </p:cNvPr>
          <p:cNvSpPr txBox="1"/>
          <p:nvPr/>
        </p:nvSpPr>
        <p:spPr>
          <a:xfrm>
            <a:off x="257476" y="4570980"/>
            <a:ext cx="377792" cy="369332"/>
          </a:xfrm>
          <a:prstGeom prst="rect">
            <a:avLst/>
          </a:prstGeom>
          <a:noFill/>
        </p:spPr>
        <p:txBody>
          <a:bodyPr wrap="square">
            <a:spAutoFit/>
          </a:bodyPr>
          <a:lstStyle/>
          <a:p>
            <a:r>
              <a:rPr lang="tr-TR" dirty="0">
                <a:solidFill>
                  <a:schemeClr val="accent1"/>
                </a:solidFill>
              </a:rPr>
              <a:t>▶</a:t>
            </a:r>
          </a:p>
        </p:txBody>
      </p:sp>
      <p:sp>
        <p:nvSpPr>
          <p:cNvPr id="19" name="Metin kutusu 18">
            <a:extLst>
              <a:ext uri="{FF2B5EF4-FFF2-40B4-BE49-F238E27FC236}">
                <a16:creationId xmlns:a16="http://schemas.microsoft.com/office/drawing/2014/main" id="{E155E515-21D6-0C04-1BDA-27B5B315F47E}"/>
              </a:ext>
            </a:extLst>
          </p:cNvPr>
          <p:cNvSpPr txBox="1"/>
          <p:nvPr/>
        </p:nvSpPr>
        <p:spPr>
          <a:xfrm>
            <a:off x="635268" y="4570980"/>
            <a:ext cx="6939815" cy="369332"/>
          </a:xfrm>
          <a:prstGeom prst="rect">
            <a:avLst/>
          </a:prstGeom>
          <a:noFill/>
        </p:spPr>
        <p:txBody>
          <a:bodyPr wrap="square" rtlCol="0">
            <a:spAutoFit/>
          </a:bodyPr>
          <a:lstStyle/>
          <a:p>
            <a:r>
              <a:rPr lang="tr-TR" dirty="0">
                <a:solidFill>
                  <a:srgbClr val="660066"/>
                </a:solidFill>
                <a:latin typeface="Elephant" panose="02020904090505020303" pitchFamily="18" charset="0"/>
              </a:rPr>
              <a:t>Ölçümler : </a:t>
            </a:r>
            <a:r>
              <a:rPr lang="tr-TR" dirty="0"/>
              <a:t>Zaman ölçümleri için üç yöntem kullanılmıştır .</a:t>
            </a:r>
          </a:p>
        </p:txBody>
      </p:sp>
      <p:sp>
        <p:nvSpPr>
          <p:cNvPr id="20" name="Akış Çizelgesi: Bağlayıcı 19">
            <a:extLst>
              <a:ext uri="{FF2B5EF4-FFF2-40B4-BE49-F238E27FC236}">
                <a16:creationId xmlns:a16="http://schemas.microsoft.com/office/drawing/2014/main" id="{E3A2CA31-0600-A10D-5FB8-EF82F5045C60}"/>
              </a:ext>
            </a:extLst>
          </p:cNvPr>
          <p:cNvSpPr/>
          <p:nvPr/>
        </p:nvSpPr>
        <p:spPr>
          <a:xfrm>
            <a:off x="469438" y="5241648"/>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Akış Çizelgesi: Bağlayıcı 20">
            <a:extLst>
              <a:ext uri="{FF2B5EF4-FFF2-40B4-BE49-F238E27FC236}">
                <a16:creationId xmlns:a16="http://schemas.microsoft.com/office/drawing/2014/main" id="{3CE895E9-D4DC-2A2E-2378-F705615AD7DA}"/>
              </a:ext>
            </a:extLst>
          </p:cNvPr>
          <p:cNvSpPr/>
          <p:nvPr/>
        </p:nvSpPr>
        <p:spPr>
          <a:xfrm>
            <a:off x="635268" y="1059128"/>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Akış Çizelgesi: Bağlayıcı 21">
            <a:extLst>
              <a:ext uri="{FF2B5EF4-FFF2-40B4-BE49-F238E27FC236}">
                <a16:creationId xmlns:a16="http://schemas.microsoft.com/office/drawing/2014/main" id="{359F1CEA-1E07-CFA2-B1CD-BBE8CFBF2DED}"/>
              </a:ext>
            </a:extLst>
          </p:cNvPr>
          <p:cNvSpPr/>
          <p:nvPr/>
        </p:nvSpPr>
        <p:spPr>
          <a:xfrm>
            <a:off x="469438" y="5981189"/>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Metin kutusu 22">
            <a:extLst>
              <a:ext uri="{FF2B5EF4-FFF2-40B4-BE49-F238E27FC236}">
                <a16:creationId xmlns:a16="http://schemas.microsoft.com/office/drawing/2014/main" id="{C0ECD1AC-0A0C-A712-2645-2AA5EB3AA448}"/>
              </a:ext>
            </a:extLst>
          </p:cNvPr>
          <p:cNvSpPr txBox="1"/>
          <p:nvPr/>
        </p:nvSpPr>
        <p:spPr>
          <a:xfrm>
            <a:off x="673068" y="5095690"/>
            <a:ext cx="7158436" cy="646331"/>
          </a:xfrm>
          <a:prstGeom prst="rect">
            <a:avLst/>
          </a:prstGeom>
          <a:noFill/>
        </p:spPr>
        <p:txBody>
          <a:bodyPr wrap="square" rtlCol="0">
            <a:spAutoFit/>
          </a:bodyPr>
          <a:lstStyle/>
          <a:p>
            <a:r>
              <a:rPr lang="tr-TR" dirty="0">
                <a:solidFill>
                  <a:schemeClr val="accent4">
                    <a:lumMod val="50000"/>
                  </a:schemeClr>
                </a:solidFill>
                <a:latin typeface="Bahnschrift" panose="020B0502040204020203" pitchFamily="34" charset="0"/>
              </a:rPr>
              <a:t>Birinci Yöntem : </a:t>
            </a:r>
            <a:r>
              <a:rPr lang="tr-TR" dirty="0" err="1"/>
              <a:t>Clock</a:t>
            </a:r>
            <a:r>
              <a:rPr lang="tr-TR" dirty="0"/>
              <a:t>() fonksiyonu ile CPU üzerinden harcanan zaman sonuçları elde edilmiştir.</a:t>
            </a:r>
          </a:p>
        </p:txBody>
      </p:sp>
      <p:sp>
        <p:nvSpPr>
          <p:cNvPr id="24" name="Metin kutusu 23">
            <a:extLst>
              <a:ext uri="{FF2B5EF4-FFF2-40B4-BE49-F238E27FC236}">
                <a16:creationId xmlns:a16="http://schemas.microsoft.com/office/drawing/2014/main" id="{1BE6921A-500C-6BA0-E249-C48F792CA330}"/>
              </a:ext>
            </a:extLst>
          </p:cNvPr>
          <p:cNvSpPr txBox="1"/>
          <p:nvPr/>
        </p:nvSpPr>
        <p:spPr>
          <a:xfrm>
            <a:off x="673068" y="5895534"/>
            <a:ext cx="7295949" cy="646331"/>
          </a:xfrm>
          <a:prstGeom prst="rect">
            <a:avLst/>
          </a:prstGeom>
          <a:noFill/>
        </p:spPr>
        <p:txBody>
          <a:bodyPr wrap="square" rtlCol="0">
            <a:spAutoFit/>
          </a:bodyPr>
          <a:lstStyle/>
          <a:p>
            <a:r>
              <a:rPr lang="tr-TR" dirty="0">
                <a:solidFill>
                  <a:schemeClr val="accent3">
                    <a:lumMod val="50000"/>
                  </a:schemeClr>
                </a:solidFill>
                <a:latin typeface="Bahnschrift" panose="020B0502040204020203" pitchFamily="34" charset="0"/>
              </a:rPr>
              <a:t>İkinci Yöntem : </a:t>
            </a:r>
            <a:r>
              <a:rPr lang="tr-TR" dirty="0"/>
              <a:t>Milisaniye hassasiyetini sağlayan </a:t>
            </a:r>
            <a:r>
              <a:rPr lang="tr-TR" dirty="0" err="1"/>
              <a:t>Gettimeofday</a:t>
            </a:r>
            <a:r>
              <a:rPr lang="tr-TR" dirty="0"/>
              <a:t>()  fonksiyonuyla sonuçlar elde edilmiştir.</a:t>
            </a:r>
          </a:p>
        </p:txBody>
      </p:sp>
      <p:sp>
        <p:nvSpPr>
          <p:cNvPr id="25" name="Akış Çizelgesi: Bağlayıcı 24">
            <a:extLst>
              <a:ext uri="{FF2B5EF4-FFF2-40B4-BE49-F238E27FC236}">
                <a16:creationId xmlns:a16="http://schemas.microsoft.com/office/drawing/2014/main" id="{938B217C-63C0-C0AE-8922-5BAAC1B7C1D0}"/>
              </a:ext>
            </a:extLst>
          </p:cNvPr>
          <p:cNvSpPr/>
          <p:nvPr/>
        </p:nvSpPr>
        <p:spPr>
          <a:xfrm>
            <a:off x="8062167" y="5241648"/>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Metin kutusu 25">
            <a:extLst>
              <a:ext uri="{FF2B5EF4-FFF2-40B4-BE49-F238E27FC236}">
                <a16:creationId xmlns:a16="http://schemas.microsoft.com/office/drawing/2014/main" id="{DDA196C2-47CB-92DF-58D3-218C527E44EB}"/>
              </a:ext>
            </a:extLst>
          </p:cNvPr>
          <p:cNvSpPr txBox="1"/>
          <p:nvPr/>
        </p:nvSpPr>
        <p:spPr>
          <a:xfrm>
            <a:off x="8239583" y="5085791"/>
            <a:ext cx="3660452" cy="1477328"/>
          </a:xfrm>
          <a:prstGeom prst="rect">
            <a:avLst/>
          </a:prstGeom>
          <a:noFill/>
        </p:spPr>
        <p:txBody>
          <a:bodyPr wrap="square" rtlCol="0">
            <a:spAutoFit/>
          </a:bodyPr>
          <a:lstStyle/>
          <a:p>
            <a:r>
              <a:rPr lang="tr-TR" dirty="0">
                <a:solidFill>
                  <a:schemeClr val="accent3">
                    <a:lumMod val="50000"/>
                  </a:schemeClr>
                </a:solidFill>
                <a:latin typeface="Bahnschrift" panose="020B0502040204020203" pitchFamily="34" charset="0"/>
              </a:rPr>
              <a:t>Üçüncü Yöntem : </a:t>
            </a:r>
            <a:r>
              <a:rPr lang="tr-TR" dirty="0" err="1"/>
              <a:t>Slow</a:t>
            </a:r>
            <a:r>
              <a:rPr lang="tr-TR" dirty="0"/>
              <a:t> Query Log (Yavaş sorgu kaydı)  olarak tanımlanır. Her bir veri tabanı zamanı ölçmek için kendi yöntemini kullanır.</a:t>
            </a:r>
          </a:p>
        </p:txBody>
      </p:sp>
    </p:spTree>
    <p:extLst>
      <p:ext uri="{BB962C8B-B14F-4D97-AF65-F5344CB8AC3E}">
        <p14:creationId xmlns:p14="http://schemas.microsoft.com/office/powerpoint/2010/main" val="3949782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E651B31-D348-5B8B-6659-BA8A556A01C5}"/>
              </a:ext>
            </a:extLst>
          </p:cNvPr>
          <p:cNvSpPr txBox="1"/>
          <p:nvPr/>
        </p:nvSpPr>
        <p:spPr>
          <a:xfrm>
            <a:off x="199723" y="253283"/>
            <a:ext cx="368166" cy="369332"/>
          </a:xfrm>
          <a:prstGeom prst="rect">
            <a:avLst/>
          </a:prstGeom>
          <a:noFill/>
        </p:spPr>
        <p:txBody>
          <a:bodyPr wrap="square">
            <a:spAutoFit/>
          </a:bodyPr>
          <a:lstStyle/>
          <a:p>
            <a:r>
              <a:rPr lang="tr-TR" dirty="0">
                <a:solidFill>
                  <a:schemeClr val="accent1"/>
                </a:solidFill>
              </a:rPr>
              <a:t>▶</a:t>
            </a:r>
          </a:p>
        </p:txBody>
      </p:sp>
      <p:sp>
        <p:nvSpPr>
          <p:cNvPr id="4" name="Metin kutusu 3">
            <a:extLst>
              <a:ext uri="{FF2B5EF4-FFF2-40B4-BE49-F238E27FC236}">
                <a16:creationId xmlns:a16="http://schemas.microsoft.com/office/drawing/2014/main" id="{FF3E53FA-B85B-E85D-0320-83961F5FFC9C}"/>
              </a:ext>
            </a:extLst>
          </p:cNvPr>
          <p:cNvSpPr txBox="1"/>
          <p:nvPr/>
        </p:nvSpPr>
        <p:spPr>
          <a:xfrm>
            <a:off x="567889" y="253283"/>
            <a:ext cx="9346131" cy="646331"/>
          </a:xfrm>
          <a:prstGeom prst="rect">
            <a:avLst/>
          </a:prstGeom>
          <a:noFill/>
        </p:spPr>
        <p:txBody>
          <a:bodyPr wrap="square" rtlCol="0">
            <a:spAutoFit/>
          </a:bodyPr>
          <a:lstStyle/>
          <a:p>
            <a:r>
              <a:rPr lang="tr-TR" dirty="0">
                <a:solidFill>
                  <a:srgbClr val="660066"/>
                </a:solidFill>
                <a:latin typeface="Elephant" panose="02020904090505020303" pitchFamily="18" charset="0"/>
              </a:rPr>
              <a:t>Ölçüm Metrikleri : </a:t>
            </a:r>
            <a:r>
              <a:rPr lang="tr-TR" dirty="0"/>
              <a:t>Veri tabanının performansını ölçmek için ortak metrik gereklidir. Aşağıda formüller sorguları hesaplamak için kullanılır.</a:t>
            </a:r>
          </a:p>
        </p:txBody>
      </p:sp>
      <p:pic>
        <p:nvPicPr>
          <p:cNvPr id="5" name="Picture 4348">
            <a:extLst>
              <a:ext uri="{FF2B5EF4-FFF2-40B4-BE49-F238E27FC236}">
                <a16:creationId xmlns:a16="http://schemas.microsoft.com/office/drawing/2014/main" id="{9946E9EC-DD65-0C6F-73FA-A6FB5495EDAF}"/>
              </a:ext>
            </a:extLst>
          </p:cNvPr>
          <p:cNvPicPr/>
          <p:nvPr/>
        </p:nvPicPr>
        <p:blipFill>
          <a:blip r:embed="rId2"/>
          <a:stretch>
            <a:fillRect/>
          </a:stretch>
        </p:blipFill>
        <p:spPr>
          <a:xfrm>
            <a:off x="1387871" y="1210831"/>
            <a:ext cx="2978723" cy="646330"/>
          </a:xfrm>
          <a:prstGeom prst="rect">
            <a:avLst/>
          </a:prstGeom>
        </p:spPr>
      </p:pic>
      <p:pic>
        <p:nvPicPr>
          <p:cNvPr id="6" name="Picture 4350">
            <a:extLst>
              <a:ext uri="{FF2B5EF4-FFF2-40B4-BE49-F238E27FC236}">
                <a16:creationId xmlns:a16="http://schemas.microsoft.com/office/drawing/2014/main" id="{DD20EE42-E949-BE57-6148-8634387EE2CA}"/>
              </a:ext>
            </a:extLst>
          </p:cNvPr>
          <p:cNvPicPr/>
          <p:nvPr/>
        </p:nvPicPr>
        <p:blipFill>
          <a:blip r:embed="rId3"/>
          <a:stretch>
            <a:fillRect/>
          </a:stretch>
        </p:blipFill>
        <p:spPr>
          <a:xfrm>
            <a:off x="5562688" y="1210830"/>
            <a:ext cx="2981960" cy="646331"/>
          </a:xfrm>
          <a:prstGeom prst="rect">
            <a:avLst/>
          </a:prstGeom>
        </p:spPr>
      </p:pic>
      <p:sp>
        <p:nvSpPr>
          <p:cNvPr id="8" name="Metin kutusu 7">
            <a:extLst>
              <a:ext uri="{FF2B5EF4-FFF2-40B4-BE49-F238E27FC236}">
                <a16:creationId xmlns:a16="http://schemas.microsoft.com/office/drawing/2014/main" id="{C8CA4FEC-2FD0-CB3E-0FE2-DE9BB27F3EB7}"/>
              </a:ext>
            </a:extLst>
          </p:cNvPr>
          <p:cNvSpPr txBox="1"/>
          <p:nvPr/>
        </p:nvSpPr>
        <p:spPr>
          <a:xfrm>
            <a:off x="214472" y="2145898"/>
            <a:ext cx="338667" cy="369332"/>
          </a:xfrm>
          <a:prstGeom prst="rect">
            <a:avLst/>
          </a:prstGeom>
          <a:noFill/>
        </p:spPr>
        <p:txBody>
          <a:bodyPr wrap="square">
            <a:spAutoFit/>
          </a:bodyPr>
          <a:lstStyle/>
          <a:p>
            <a:r>
              <a:rPr lang="tr-TR" dirty="0">
                <a:solidFill>
                  <a:schemeClr val="accent1"/>
                </a:solidFill>
              </a:rPr>
              <a:t>▶</a:t>
            </a:r>
          </a:p>
        </p:txBody>
      </p:sp>
      <p:sp>
        <p:nvSpPr>
          <p:cNvPr id="9" name="Metin kutusu 8">
            <a:extLst>
              <a:ext uri="{FF2B5EF4-FFF2-40B4-BE49-F238E27FC236}">
                <a16:creationId xmlns:a16="http://schemas.microsoft.com/office/drawing/2014/main" id="{4CE3ACF1-4A4E-E120-70DE-DA1C45AB37F4}"/>
              </a:ext>
            </a:extLst>
          </p:cNvPr>
          <p:cNvSpPr txBox="1"/>
          <p:nvPr/>
        </p:nvSpPr>
        <p:spPr>
          <a:xfrm>
            <a:off x="553138" y="2168377"/>
            <a:ext cx="9505261" cy="646331"/>
          </a:xfrm>
          <a:prstGeom prst="rect">
            <a:avLst/>
          </a:prstGeom>
          <a:noFill/>
        </p:spPr>
        <p:txBody>
          <a:bodyPr wrap="square" rtlCol="0">
            <a:spAutoFit/>
          </a:bodyPr>
          <a:lstStyle/>
          <a:p>
            <a:r>
              <a:rPr lang="tr-TR" dirty="0">
                <a:solidFill>
                  <a:srgbClr val="660066"/>
                </a:solidFill>
                <a:latin typeface="Elephant" panose="02020904090505020303" pitchFamily="18" charset="0"/>
              </a:rPr>
              <a:t>Analiz ve sonuçlar : </a:t>
            </a:r>
            <a:r>
              <a:rPr lang="tr-TR" dirty="0"/>
              <a:t>Veri tabanlarının farklı sorgu türlerine nasıl yanıt verdiği ile analiz edilen sorguların toplam sayısı gösterilmiştir.</a:t>
            </a:r>
          </a:p>
        </p:txBody>
      </p:sp>
      <p:sp>
        <p:nvSpPr>
          <p:cNvPr id="11" name="Metin kutusu 10">
            <a:extLst>
              <a:ext uri="{FF2B5EF4-FFF2-40B4-BE49-F238E27FC236}">
                <a16:creationId xmlns:a16="http://schemas.microsoft.com/office/drawing/2014/main" id="{297B40C1-3254-2DDE-DEEB-7F52AAE345B0}"/>
              </a:ext>
            </a:extLst>
          </p:cNvPr>
          <p:cNvSpPr txBox="1"/>
          <p:nvPr/>
        </p:nvSpPr>
        <p:spPr>
          <a:xfrm>
            <a:off x="214472" y="3125924"/>
            <a:ext cx="423333" cy="369332"/>
          </a:xfrm>
          <a:prstGeom prst="rect">
            <a:avLst/>
          </a:prstGeom>
          <a:noFill/>
        </p:spPr>
        <p:txBody>
          <a:bodyPr wrap="square">
            <a:spAutoFit/>
          </a:bodyPr>
          <a:lstStyle/>
          <a:p>
            <a:r>
              <a:rPr lang="tr-TR" dirty="0">
                <a:solidFill>
                  <a:schemeClr val="accent1"/>
                </a:solidFill>
              </a:rPr>
              <a:t>▶</a:t>
            </a:r>
          </a:p>
        </p:txBody>
      </p:sp>
      <p:sp>
        <p:nvSpPr>
          <p:cNvPr id="13" name="Metin kutusu 12">
            <a:extLst>
              <a:ext uri="{FF2B5EF4-FFF2-40B4-BE49-F238E27FC236}">
                <a16:creationId xmlns:a16="http://schemas.microsoft.com/office/drawing/2014/main" id="{D1A11A21-152A-59D1-BBE8-0BC25FA857D5}"/>
              </a:ext>
            </a:extLst>
          </p:cNvPr>
          <p:cNvSpPr txBox="1"/>
          <p:nvPr/>
        </p:nvSpPr>
        <p:spPr>
          <a:xfrm>
            <a:off x="567889" y="3172090"/>
            <a:ext cx="9795933" cy="369332"/>
          </a:xfrm>
          <a:prstGeom prst="rect">
            <a:avLst/>
          </a:prstGeom>
          <a:noFill/>
        </p:spPr>
        <p:txBody>
          <a:bodyPr wrap="square" rtlCol="0">
            <a:spAutoFit/>
          </a:bodyPr>
          <a:lstStyle/>
          <a:p>
            <a:r>
              <a:rPr lang="tr-TR" b="1" dirty="0">
                <a:solidFill>
                  <a:srgbClr val="00B0F0"/>
                </a:solidFill>
                <a:latin typeface="Eras Medium ITC" panose="020B0602030504020804" pitchFamily="34" charset="0"/>
              </a:rPr>
              <a:t>Veri  tabanı sistemlerinin karşılaştırması için kullanılan ölçümler grafiklerle aşağıda verilmiştir.</a:t>
            </a:r>
          </a:p>
        </p:txBody>
      </p:sp>
      <p:pic>
        <p:nvPicPr>
          <p:cNvPr id="14" name="Picture 4352">
            <a:extLst>
              <a:ext uri="{FF2B5EF4-FFF2-40B4-BE49-F238E27FC236}">
                <a16:creationId xmlns:a16="http://schemas.microsoft.com/office/drawing/2014/main" id="{4375B53D-4A72-D383-37CF-531AAAB4113D}"/>
              </a:ext>
            </a:extLst>
          </p:cNvPr>
          <p:cNvPicPr/>
          <p:nvPr/>
        </p:nvPicPr>
        <p:blipFill>
          <a:blip r:embed="rId4"/>
          <a:stretch>
            <a:fillRect/>
          </a:stretch>
        </p:blipFill>
        <p:spPr>
          <a:xfrm>
            <a:off x="708102" y="4238715"/>
            <a:ext cx="3658492" cy="2167234"/>
          </a:xfrm>
          <a:prstGeom prst="rect">
            <a:avLst/>
          </a:prstGeom>
        </p:spPr>
      </p:pic>
      <p:sp>
        <p:nvSpPr>
          <p:cNvPr id="15" name="Metin kutusu 14">
            <a:extLst>
              <a:ext uri="{FF2B5EF4-FFF2-40B4-BE49-F238E27FC236}">
                <a16:creationId xmlns:a16="http://schemas.microsoft.com/office/drawing/2014/main" id="{9EC286AB-E050-1149-8557-E4C469A70509}"/>
              </a:ext>
            </a:extLst>
          </p:cNvPr>
          <p:cNvSpPr txBox="1"/>
          <p:nvPr/>
        </p:nvSpPr>
        <p:spPr>
          <a:xfrm>
            <a:off x="1024467" y="3705402"/>
            <a:ext cx="2470548" cy="369332"/>
          </a:xfrm>
          <a:prstGeom prst="rect">
            <a:avLst/>
          </a:prstGeom>
          <a:noFill/>
        </p:spPr>
        <p:txBody>
          <a:bodyPr wrap="none" rtlCol="0">
            <a:spAutoFit/>
          </a:bodyPr>
          <a:lstStyle/>
          <a:p>
            <a:r>
              <a:rPr lang="tr-TR" dirty="0">
                <a:solidFill>
                  <a:srgbClr val="FF6600"/>
                </a:solidFill>
                <a:latin typeface="Bahnschrift" panose="020B0502040204020203" pitchFamily="34" charset="0"/>
              </a:rPr>
              <a:t>Sorgu 1- Analiz işlemi</a:t>
            </a:r>
          </a:p>
        </p:txBody>
      </p:sp>
      <p:pic>
        <p:nvPicPr>
          <p:cNvPr id="18" name="Picture 4354">
            <a:extLst>
              <a:ext uri="{FF2B5EF4-FFF2-40B4-BE49-F238E27FC236}">
                <a16:creationId xmlns:a16="http://schemas.microsoft.com/office/drawing/2014/main" id="{038F9FAB-3CE3-CF1F-9046-A97C4B50374F}"/>
              </a:ext>
            </a:extLst>
          </p:cNvPr>
          <p:cNvPicPr/>
          <p:nvPr/>
        </p:nvPicPr>
        <p:blipFill>
          <a:blip r:embed="rId5"/>
          <a:stretch>
            <a:fillRect/>
          </a:stretch>
        </p:blipFill>
        <p:spPr>
          <a:xfrm>
            <a:off x="5806651" y="4238715"/>
            <a:ext cx="3786082" cy="2167234"/>
          </a:xfrm>
          <a:prstGeom prst="rect">
            <a:avLst/>
          </a:prstGeom>
        </p:spPr>
      </p:pic>
      <p:sp>
        <p:nvSpPr>
          <p:cNvPr id="19" name="Metin kutusu 18">
            <a:extLst>
              <a:ext uri="{FF2B5EF4-FFF2-40B4-BE49-F238E27FC236}">
                <a16:creationId xmlns:a16="http://schemas.microsoft.com/office/drawing/2014/main" id="{7D4D79E2-9A05-0805-13F2-1506870623DD}"/>
              </a:ext>
            </a:extLst>
          </p:cNvPr>
          <p:cNvSpPr txBox="1"/>
          <p:nvPr/>
        </p:nvSpPr>
        <p:spPr>
          <a:xfrm>
            <a:off x="5596466" y="3714139"/>
            <a:ext cx="4131734" cy="369332"/>
          </a:xfrm>
          <a:prstGeom prst="rect">
            <a:avLst/>
          </a:prstGeom>
          <a:noFill/>
        </p:spPr>
        <p:txBody>
          <a:bodyPr wrap="square" rtlCol="0">
            <a:spAutoFit/>
          </a:bodyPr>
          <a:lstStyle/>
          <a:p>
            <a:r>
              <a:rPr lang="tr-TR" dirty="0">
                <a:solidFill>
                  <a:srgbClr val="FF6600"/>
                </a:solidFill>
                <a:latin typeface="Bahnschrift" panose="020B0502040204020203" pitchFamily="34" charset="0"/>
              </a:rPr>
              <a:t>Sorgu 1 - Sorgu/saniye Analiz İşlemi</a:t>
            </a:r>
          </a:p>
        </p:txBody>
      </p:sp>
    </p:spTree>
    <p:extLst>
      <p:ext uri="{BB962C8B-B14F-4D97-AF65-F5344CB8AC3E}">
        <p14:creationId xmlns:p14="http://schemas.microsoft.com/office/powerpoint/2010/main" val="165907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4538">
            <a:extLst>
              <a:ext uri="{FF2B5EF4-FFF2-40B4-BE49-F238E27FC236}">
                <a16:creationId xmlns:a16="http://schemas.microsoft.com/office/drawing/2014/main" id="{6B124037-941D-8486-41BB-4B3208C8B1BF}"/>
              </a:ext>
            </a:extLst>
          </p:cNvPr>
          <p:cNvPicPr/>
          <p:nvPr/>
        </p:nvPicPr>
        <p:blipFill>
          <a:blip r:embed="rId2"/>
          <a:stretch>
            <a:fillRect/>
          </a:stretch>
        </p:blipFill>
        <p:spPr>
          <a:xfrm>
            <a:off x="1006368" y="1352339"/>
            <a:ext cx="3387832" cy="1805728"/>
          </a:xfrm>
          <a:prstGeom prst="rect">
            <a:avLst/>
          </a:prstGeom>
        </p:spPr>
      </p:pic>
      <p:sp>
        <p:nvSpPr>
          <p:cNvPr id="97" name="Metin kutusu 96">
            <a:extLst>
              <a:ext uri="{FF2B5EF4-FFF2-40B4-BE49-F238E27FC236}">
                <a16:creationId xmlns:a16="http://schemas.microsoft.com/office/drawing/2014/main" id="{8AC1A8BE-DD7C-59A2-4B51-007F0E7D22B7}"/>
              </a:ext>
            </a:extLst>
          </p:cNvPr>
          <p:cNvSpPr txBox="1"/>
          <p:nvPr/>
        </p:nvSpPr>
        <p:spPr>
          <a:xfrm>
            <a:off x="711200" y="440267"/>
            <a:ext cx="4148667"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1-Çok sayıdaki sorgu miktarı analiz işlemi</a:t>
            </a:r>
          </a:p>
        </p:txBody>
      </p:sp>
      <p:pic>
        <p:nvPicPr>
          <p:cNvPr id="98" name="Picture 4540">
            <a:extLst>
              <a:ext uri="{FF2B5EF4-FFF2-40B4-BE49-F238E27FC236}">
                <a16:creationId xmlns:a16="http://schemas.microsoft.com/office/drawing/2014/main" id="{826B4643-1606-4B82-A851-665AD537E25D}"/>
              </a:ext>
            </a:extLst>
          </p:cNvPr>
          <p:cNvPicPr/>
          <p:nvPr/>
        </p:nvPicPr>
        <p:blipFill>
          <a:blip r:embed="rId3"/>
          <a:stretch>
            <a:fillRect/>
          </a:stretch>
        </p:blipFill>
        <p:spPr>
          <a:xfrm>
            <a:off x="5985933" y="1352339"/>
            <a:ext cx="3454399" cy="1805728"/>
          </a:xfrm>
          <a:prstGeom prst="rect">
            <a:avLst/>
          </a:prstGeom>
        </p:spPr>
      </p:pic>
      <p:sp>
        <p:nvSpPr>
          <p:cNvPr id="99" name="Metin kutusu 98">
            <a:extLst>
              <a:ext uri="{FF2B5EF4-FFF2-40B4-BE49-F238E27FC236}">
                <a16:creationId xmlns:a16="http://schemas.microsoft.com/office/drawing/2014/main" id="{37A88F19-4004-7110-5125-4A50654DC521}"/>
              </a:ext>
            </a:extLst>
          </p:cNvPr>
          <p:cNvSpPr txBox="1"/>
          <p:nvPr/>
        </p:nvSpPr>
        <p:spPr>
          <a:xfrm>
            <a:off x="5554133" y="440267"/>
            <a:ext cx="3886199"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1-Sorgular/Saniye ile işlemci çekirdeği miktarı için analiz işlemi</a:t>
            </a:r>
          </a:p>
        </p:txBody>
      </p:sp>
      <p:pic>
        <p:nvPicPr>
          <p:cNvPr id="100" name="Picture 4542">
            <a:extLst>
              <a:ext uri="{FF2B5EF4-FFF2-40B4-BE49-F238E27FC236}">
                <a16:creationId xmlns:a16="http://schemas.microsoft.com/office/drawing/2014/main" id="{7059085D-407C-7382-643D-702EF661C7E0}"/>
              </a:ext>
            </a:extLst>
          </p:cNvPr>
          <p:cNvPicPr/>
          <p:nvPr/>
        </p:nvPicPr>
        <p:blipFill>
          <a:blip r:embed="rId4"/>
          <a:stretch>
            <a:fillRect/>
          </a:stretch>
        </p:blipFill>
        <p:spPr>
          <a:xfrm>
            <a:off x="1006368" y="4616239"/>
            <a:ext cx="3387832" cy="1801494"/>
          </a:xfrm>
          <a:prstGeom prst="rect">
            <a:avLst/>
          </a:prstGeom>
        </p:spPr>
      </p:pic>
      <p:sp>
        <p:nvSpPr>
          <p:cNvPr id="101" name="Metin kutusu 100">
            <a:extLst>
              <a:ext uri="{FF2B5EF4-FFF2-40B4-BE49-F238E27FC236}">
                <a16:creationId xmlns:a16="http://schemas.microsoft.com/office/drawing/2014/main" id="{90E36DDA-7B7A-28FE-0BA7-EEB5F8ADB33E}"/>
              </a:ext>
            </a:extLst>
          </p:cNvPr>
          <p:cNvSpPr txBox="1"/>
          <p:nvPr/>
        </p:nvSpPr>
        <p:spPr>
          <a:xfrm>
            <a:off x="711200" y="3699934"/>
            <a:ext cx="3937000"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2 - INNER JOIN ile karmaşık sorgu analizi işlem</a:t>
            </a:r>
          </a:p>
        </p:txBody>
      </p:sp>
      <p:sp>
        <p:nvSpPr>
          <p:cNvPr id="102" name="Metin kutusu 101">
            <a:extLst>
              <a:ext uri="{FF2B5EF4-FFF2-40B4-BE49-F238E27FC236}">
                <a16:creationId xmlns:a16="http://schemas.microsoft.com/office/drawing/2014/main" id="{25C06F59-381E-E6E3-9E35-65E9AA7B5827}"/>
              </a:ext>
            </a:extLst>
          </p:cNvPr>
          <p:cNvSpPr txBox="1"/>
          <p:nvPr/>
        </p:nvSpPr>
        <p:spPr>
          <a:xfrm>
            <a:off x="5554133" y="3547534"/>
            <a:ext cx="4302232"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2- INNER JOIN ile 500 ve 1000 veri için sorgu/saniye analizi işlemi</a:t>
            </a:r>
          </a:p>
        </p:txBody>
      </p:sp>
      <p:pic>
        <p:nvPicPr>
          <p:cNvPr id="103" name="Picture 4544">
            <a:extLst>
              <a:ext uri="{FF2B5EF4-FFF2-40B4-BE49-F238E27FC236}">
                <a16:creationId xmlns:a16="http://schemas.microsoft.com/office/drawing/2014/main" id="{DC3D1018-2707-6430-B2B4-C5A7CBF0CD48}"/>
              </a:ext>
            </a:extLst>
          </p:cNvPr>
          <p:cNvPicPr/>
          <p:nvPr/>
        </p:nvPicPr>
        <p:blipFill>
          <a:blip r:embed="rId5"/>
          <a:stretch>
            <a:fillRect/>
          </a:stretch>
        </p:blipFill>
        <p:spPr>
          <a:xfrm>
            <a:off x="5985933" y="4583332"/>
            <a:ext cx="3454399" cy="1919068"/>
          </a:xfrm>
          <a:prstGeom prst="rect">
            <a:avLst/>
          </a:prstGeom>
        </p:spPr>
      </p:pic>
    </p:spTree>
    <p:extLst>
      <p:ext uri="{BB962C8B-B14F-4D97-AF65-F5344CB8AC3E}">
        <p14:creationId xmlns:p14="http://schemas.microsoft.com/office/powerpoint/2010/main" val="119640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706">
            <a:extLst>
              <a:ext uri="{FF2B5EF4-FFF2-40B4-BE49-F238E27FC236}">
                <a16:creationId xmlns:a16="http://schemas.microsoft.com/office/drawing/2014/main" id="{B0ABB2CD-3C27-8B5E-786E-9DDD0EE6AB13}"/>
              </a:ext>
            </a:extLst>
          </p:cNvPr>
          <p:cNvPicPr/>
          <p:nvPr/>
        </p:nvPicPr>
        <p:blipFill>
          <a:blip r:embed="rId2"/>
          <a:stretch>
            <a:fillRect/>
          </a:stretch>
        </p:blipFill>
        <p:spPr>
          <a:xfrm>
            <a:off x="929535" y="1276456"/>
            <a:ext cx="3122930" cy="1864677"/>
          </a:xfrm>
          <a:prstGeom prst="rect">
            <a:avLst/>
          </a:prstGeom>
        </p:spPr>
      </p:pic>
      <p:pic>
        <p:nvPicPr>
          <p:cNvPr id="3" name="Picture 4708">
            <a:extLst>
              <a:ext uri="{FF2B5EF4-FFF2-40B4-BE49-F238E27FC236}">
                <a16:creationId xmlns:a16="http://schemas.microsoft.com/office/drawing/2014/main" id="{FC14534B-1BF1-27B9-3F82-B255320AC736}"/>
              </a:ext>
            </a:extLst>
          </p:cNvPr>
          <p:cNvPicPr/>
          <p:nvPr/>
        </p:nvPicPr>
        <p:blipFill>
          <a:blip r:embed="rId3"/>
          <a:stretch>
            <a:fillRect/>
          </a:stretch>
        </p:blipFill>
        <p:spPr>
          <a:xfrm>
            <a:off x="6279359" y="1276456"/>
            <a:ext cx="3221458" cy="1864677"/>
          </a:xfrm>
          <a:prstGeom prst="rect">
            <a:avLst/>
          </a:prstGeom>
        </p:spPr>
      </p:pic>
      <p:pic>
        <p:nvPicPr>
          <p:cNvPr id="4" name="Picture 4710">
            <a:extLst>
              <a:ext uri="{FF2B5EF4-FFF2-40B4-BE49-F238E27FC236}">
                <a16:creationId xmlns:a16="http://schemas.microsoft.com/office/drawing/2014/main" id="{06421438-3983-D66B-3716-BB5267EF5682}"/>
              </a:ext>
            </a:extLst>
          </p:cNvPr>
          <p:cNvPicPr/>
          <p:nvPr/>
        </p:nvPicPr>
        <p:blipFill>
          <a:blip r:embed="rId4"/>
          <a:stretch>
            <a:fillRect/>
          </a:stretch>
        </p:blipFill>
        <p:spPr>
          <a:xfrm>
            <a:off x="929535" y="4491239"/>
            <a:ext cx="3122930" cy="1902480"/>
          </a:xfrm>
          <a:prstGeom prst="rect">
            <a:avLst/>
          </a:prstGeom>
        </p:spPr>
      </p:pic>
      <p:pic>
        <p:nvPicPr>
          <p:cNvPr id="5" name="Picture 4712">
            <a:extLst>
              <a:ext uri="{FF2B5EF4-FFF2-40B4-BE49-F238E27FC236}">
                <a16:creationId xmlns:a16="http://schemas.microsoft.com/office/drawing/2014/main" id="{A1BFBDC1-E19D-14A2-2525-40187DCF24ED}"/>
              </a:ext>
            </a:extLst>
          </p:cNvPr>
          <p:cNvPicPr/>
          <p:nvPr/>
        </p:nvPicPr>
        <p:blipFill>
          <a:blip r:embed="rId5"/>
          <a:stretch>
            <a:fillRect/>
          </a:stretch>
        </p:blipFill>
        <p:spPr>
          <a:xfrm>
            <a:off x="6279359" y="4491239"/>
            <a:ext cx="3221458" cy="1902480"/>
          </a:xfrm>
          <a:prstGeom prst="rect">
            <a:avLst/>
          </a:prstGeom>
        </p:spPr>
      </p:pic>
      <p:sp>
        <p:nvSpPr>
          <p:cNvPr id="6" name="Metin kutusu 5">
            <a:extLst>
              <a:ext uri="{FF2B5EF4-FFF2-40B4-BE49-F238E27FC236}">
                <a16:creationId xmlns:a16="http://schemas.microsoft.com/office/drawing/2014/main" id="{106D9DFE-60B6-DB58-BAD3-BEA03B0E4CD9}"/>
              </a:ext>
            </a:extLst>
          </p:cNvPr>
          <p:cNvSpPr txBox="1"/>
          <p:nvPr/>
        </p:nvSpPr>
        <p:spPr>
          <a:xfrm>
            <a:off x="660399" y="384261"/>
            <a:ext cx="4309533"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2- INNER JOIN ile işlemci çekirdeği miktarı üzerinde analiz işlemi</a:t>
            </a:r>
          </a:p>
        </p:txBody>
      </p:sp>
      <p:sp>
        <p:nvSpPr>
          <p:cNvPr id="7" name="Metin kutusu 6">
            <a:extLst>
              <a:ext uri="{FF2B5EF4-FFF2-40B4-BE49-F238E27FC236}">
                <a16:creationId xmlns:a16="http://schemas.microsoft.com/office/drawing/2014/main" id="{388EE803-643A-C9E9-CEEC-F3AFC9808827}"/>
              </a:ext>
            </a:extLst>
          </p:cNvPr>
          <p:cNvSpPr txBox="1"/>
          <p:nvPr/>
        </p:nvSpPr>
        <p:spPr>
          <a:xfrm>
            <a:off x="5409354" y="379514"/>
            <a:ext cx="4961468"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3 – Detaylı karmaşık sorgu süre analizi (</a:t>
            </a:r>
            <a:r>
              <a:rPr lang="tr-TR" dirty="0" err="1">
                <a:solidFill>
                  <a:srgbClr val="FF6600"/>
                </a:solidFill>
                <a:latin typeface="Bahnschrift" panose="020B0502040204020203" pitchFamily="34" charset="0"/>
              </a:rPr>
              <a:t>Detailed</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and</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complex</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query</a:t>
            </a:r>
            <a:r>
              <a:rPr lang="tr-TR" dirty="0">
                <a:solidFill>
                  <a:srgbClr val="FF6600"/>
                </a:solidFill>
                <a:latin typeface="Bahnschrift" panose="020B0502040204020203" pitchFamily="34" charset="0"/>
              </a:rPr>
              <a:t> time </a:t>
            </a:r>
            <a:r>
              <a:rPr lang="tr-TR" dirty="0" err="1">
                <a:solidFill>
                  <a:srgbClr val="FF6600"/>
                </a:solidFill>
                <a:latin typeface="Bahnschrift" panose="020B0502040204020203" pitchFamily="34" charset="0"/>
              </a:rPr>
              <a:t>analysis</a:t>
            </a:r>
            <a:r>
              <a:rPr lang="tr-TR" dirty="0">
                <a:solidFill>
                  <a:srgbClr val="FF6600"/>
                </a:solidFill>
                <a:latin typeface="Bahnschrift" panose="020B0502040204020203" pitchFamily="34" charset="0"/>
              </a:rPr>
              <a:t>) </a:t>
            </a:r>
          </a:p>
        </p:txBody>
      </p:sp>
      <p:sp>
        <p:nvSpPr>
          <p:cNvPr id="8" name="Metin kutusu 7">
            <a:extLst>
              <a:ext uri="{FF2B5EF4-FFF2-40B4-BE49-F238E27FC236}">
                <a16:creationId xmlns:a16="http://schemas.microsoft.com/office/drawing/2014/main" id="{A941561E-C1C0-F18F-45D8-30D7DBA62105}"/>
              </a:ext>
            </a:extLst>
          </p:cNvPr>
          <p:cNvSpPr txBox="1"/>
          <p:nvPr/>
        </p:nvSpPr>
        <p:spPr>
          <a:xfrm>
            <a:off x="660399" y="3632200"/>
            <a:ext cx="4114799"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3- Detaylı ve karmaşık sorgu ile Sorgular/saniye analiz işlem</a:t>
            </a:r>
          </a:p>
        </p:txBody>
      </p:sp>
      <p:sp>
        <p:nvSpPr>
          <p:cNvPr id="9" name="Metin kutusu 8">
            <a:extLst>
              <a:ext uri="{FF2B5EF4-FFF2-40B4-BE49-F238E27FC236}">
                <a16:creationId xmlns:a16="http://schemas.microsoft.com/office/drawing/2014/main" id="{533EE779-51E5-EDF1-0686-659C842ED92B}"/>
              </a:ext>
            </a:extLst>
          </p:cNvPr>
          <p:cNvSpPr txBox="1"/>
          <p:nvPr/>
        </p:nvSpPr>
        <p:spPr>
          <a:xfrm>
            <a:off x="5409354" y="3632200"/>
            <a:ext cx="4377267"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3 – Detaylı ve karmaşık sorgu kodu ile ortalama süre analiz işlemi</a:t>
            </a:r>
          </a:p>
        </p:txBody>
      </p:sp>
    </p:spTree>
    <p:extLst>
      <p:ext uri="{BB962C8B-B14F-4D97-AF65-F5344CB8AC3E}">
        <p14:creationId xmlns:p14="http://schemas.microsoft.com/office/powerpoint/2010/main" val="3172390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889">
            <a:extLst>
              <a:ext uri="{FF2B5EF4-FFF2-40B4-BE49-F238E27FC236}">
                <a16:creationId xmlns:a16="http://schemas.microsoft.com/office/drawing/2014/main" id="{B7AE0B33-297B-B190-962C-B2EAD770AEA5}"/>
              </a:ext>
            </a:extLst>
          </p:cNvPr>
          <p:cNvPicPr/>
          <p:nvPr/>
        </p:nvPicPr>
        <p:blipFill>
          <a:blip r:embed="rId2"/>
          <a:stretch>
            <a:fillRect/>
          </a:stretch>
        </p:blipFill>
        <p:spPr>
          <a:xfrm>
            <a:off x="904450" y="1365779"/>
            <a:ext cx="3295015" cy="1943100"/>
          </a:xfrm>
          <a:prstGeom prst="rect">
            <a:avLst/>
          </a:prstGeom>
        </p:spPr>
      </p:pic>
      <p:pic>
        <p:nvPicPr>
          <p:cNvPr id="3" name="Picture 4891">
            <a:extLst>
              <a:ext uri="{FF2B5EF4-FFF2-40B4-BE49-F238E27FC236}">
                <a16:creationId xmlns:a16="http://schemas.microsoft.com/office/drawing/2014/main" id="{82564F4D-103C-5087-FB0A-4AF11A985477}"/>
              </a:ext>
            </a:extLst>
          </p:cNvPr>
          <p:cNvPicPr/>
          <p:nvPr/>
        </p:nvPicPr>
        <p:blipFill>
          <a:blip r:embed="rId3"/>
          <a:stretch>
            <a:fillRect/>
          </a:stretch>
        </p:blipFill>
        <p:spPr>
          <a:xfrm>
            <a:off x="6096000" y="1461790"/>
            <a:ext cx="3371533" cy="1943100"/>
          </a:xfrm>
          <a:prstGeom prst="rect">
            <a:avLst/>
          </a:prstGeom>
        </p:spPr>
      </p:pic>
      <p:pic>
        <p:nvPicPr>
          <p:cNvPr id="4" name="Picture 4893">
            <a:extLst>
              <a:ext uri="{FF2B5EF4-FFF2-40B4-BE49-F238E27FC236}">
                <a16:creationId xmlns:a16="http://schemas.microsoft.com/office/drawing/2014/main" id="{5E925C67-F5D9-1E3B-57EC-ED94FDD43075}"/>
              </a:ext>
            </a:extLst>
          </p:cNvPr>
          <p:cNvPicPr/>
          <p:nvPr/>
        </p:nvPicPr>
        <p:blipFill>
          <a:blip r:embed="rId4"/>
          <a:stretch>
            <a:fillRect/>
          </a:stretch>
        </p:blipFill>
        <p:spPr>
          <a:xfrm>
            <a:off x="4199465" y="4391786"/>
            <a:ext cx="3528166" cy="2071985"/>
          </a:xfrm>
          <a:prstGeom prst="rect">
            <a:avLst/>
          </a:prstGeom>
        </p:spPr>
      </p:pic>
      <p:sp>
        <p:nvSpPr>
          <p:cNvPr id="5" name="Metin kutusu 4">
            <a:extLst>
              <a:ext uri="{FF2B5EF4-FFF2-40B4-BE49-F238E27FC236}">
                <a16:creationId xmlns:a16="http://schemas.microsoft.com/office/drawing/2014/main" id="{EA4C0859-AB30-7854-044A-4090C8F01258}"/>
              </a:ext>
            </a:extLst>
          </p:cNvPr>
          <p:cNvSpPr txBox="1"/>
          <p:nvPr/>
        </p:nvSpPr>
        <p:spPr>
          <a:xfrm>
            <a:off x="504083" y="394229"/>
            <a:ext cx="4495801" cy="646331"/>
          </a:xfrm>
          <a:prstGeom prst="rect">
            <a:avLst/>
          </a:prstGeom>
          <a:noFill/>
        </p:spPr>
        <p:txBody>
          <a:bodyPr wrap="square" rtlCol="0">
            <a:spAutoFit/>
          </a:bodyPr>
          <a:lstStyle/>
          <a:p>
            <a:r>
              <a:rPr lang="tr-TR" dirty="0">
                <a:solidFill>
                  <a:srgbClr val="FF6600"/>
                </a:solidFill>
                <a:latin typeface="Bahnschrift" panose="020B0502040204020203" pitchFamily="34" charset="0"/>
              </a:rPr>
              <a:t>Sorgu 3 - Detaylı ve karmaşık sorgu ile işlemci çekirdeği üzerinde analiz işlemi</a:t>
            </a:r>
          </a:p>
        </p:txBody>
      </p:sp>
      <p:sp>
        <p:nvSpPr>
          <p:cNvPr id="6" name="Metin kutusu 5">
            <a:extLst>
              <a:ext uri="{FF2B5EF4-FFF2-40B4-BE49-F238E27FC236}">
                <a16:creationId xmlns:a16="http://schemas.microsoft.com/office/drawing/2014/main" id="{41B2EE19-0DE7-231A-5B01-00C6FA6144FA}"/>
              </a:ext>
            </a:extLst>
          </p:cNvPr>
          <p:cNvSpPr txBox="1"/>
          <p:nvPr/>
        </p:nvSpPr>
        <p:spPr>
          <a:xfrm>
            <a:off x="5236951" y="298218"/>
            <a:ext cx="5217266" cy="923330"/>
          </a:xfrm>
          <a:prstGeom prst="rect">
            <a:avLst/>
          </a:prstGeom>
          <a:noFill/>
        </p:spPr>
        <p:txBody>
          <a:bodyPr wrap="square" rtlCol="0">
            <a:spAutoFit/>
          </a:bodyPr>
          <a:lstStyle/>
          <a:p>
            <a:r>
              <a:rPr lang="tr-TR" dirty="0">
                <a:solidFill>
                  <a:srgbClr val="FF6600"/>
                </a:solidFill>
                <a:latin typeface="Bahnschrift" panose="020B0502040204020203" pitchFamily="34" charset="0"/>
              </a:rPr>
              <a:t>Sorgu 3- Detaylı ve karmaşık sorgu ile ölçeklendirilmiş analiz işlemi (</a:t>
            </a:r>
            <a:r>
              <a:rPr lang="tr-TR" dirty="0" err="1">
                <a:solidFill>
                  <a:srgbClr val="FF6600"/>
                </a:solidFill>
                <a:latin typeface="Bahnschrift" panose="020B0502040204020203" pitchFamily="34" charset="0"/>
              </a:rPr>
              <a:t>Scaled</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analysis</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process</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detailed</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and</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complex</a:t>
            </a:r>
            <a:r>
              <a:rPr lang="tr-TR" dirty="0">
                <a:solidFill>
                  <a:srgbClr val="FF6600"/>
                </a:solidFill>
                <a:latin typeface="Bahnschrift" panose="020B0502040204020203" pitchFamily="34" charset="0"/>
              </a:rPr>
              <a:t> </a:t>
            </a:r>
            <a:r>
              <a:rPr lang="tr-TR" dirty="0" err="1">
                <a:solidFill>
                  <a:srgbClr val="FF6600"/>
                </a:solidFill>
                <a:latin typeface="Bahnschrift" panose="020B0502040204020203" pitchFamily="34" charset="0"/>
              </a:rPr>
              <a:t>queries</a:t>
            </a:r>
            <a:r>
              <a:rPr lang="tr-TR" dirty="0">
                <a:solidFill>
                  <a:srgbClr val="FF6600"/>
                </a:solidFill>
                <a:latin typeface="Bahnschrift" panose="020B0502040204020203" pitchFamily="34" charset="0"/>
              </a:rPr>
              <a:t>) </a:t>
            </a:r>
          </a:p>
        </p:txBody>
      </p:sp>
      <p:sp>
        <p:nvSpPr>
          <p:cNvPr id="7" name="Metin kutusu 6">
            <a:extLst>
              <a:ext uri="{FF2B5EF4-FFF2-40B4-BE49-F238E27FC236}">
                <a16:creationId xmlns:a16="http://schemas.microsoft.com/office/drawing/2014/main" id="{D6151B70-6380-5002-E2BD-9D5EA22C0E0F}"/>
              </a:ext>
            </a:extLst>
          </p:cNvPr>
          <p:cNvSpPr txBox="1"/>
          <p:nvPr/>
        </p:nvSpPr>
        <p:spPr>
          <a:xfrm>
            <a:off x="2551957" y="3846228"/>
            <a:ext cx="6610350" cy="369332"/>
          </a:xfrm>
          <a:prstGeom prst="rect">
            <a:avLst/>
          </a:prstGeom>
          <a:noFill/>
        </p:spPr>
        <p:txBody>
          <a:bodyPr wrap="square" rtlCol="0">
            <a:spAutoFit/>
          </a:bodyPr>
          <a:lstStyle/>
          <a:p>
            <a:r>
              <a:rPr lang="tr-TR" dirty="0">
                <a:solidFill>
                  <a:srgbClr val="FF6600"/>
                </a:solidFill>
                <a:latin typeface="Bahnschrift" panose="020B0502040204020203" pitchFamily="34" charset="0"/>
              </a:rPr>
              <a:t>INSERT ve DELETE işlemleri (INSERT </a:t>
            </a:r>
            <a:r>
              <a:rPr lang="tr-TR" dirty="0" err="1">
                <a:solidFill>
                  <a:srgbClr val="FF6600"/>
                </a:solidFill>
                <a:latin typeface="Bahnschrift" panose="020B0502040204020203" pitchFamily="34" charset="0"/>
              </a:rPr>
              <a:t>and</a:t>
            </a:r>
            <a:r>
              <a:rPr lang="tr-TR" dirty="0">
                <a:solidFill>
                  <a:srgbClr val="FF6600"/>
                </a:solidFill>
                <a:latin typeface="Bahnschrift" panose="020B0502040204020203" pitchFamily="34" charset="0"/>
              </a:rPr>
              <a:t> DELETE </a:t>
            </a:r>
            <a:r>
              <a:rPr lang="tr-TR" dirty="0" err="1">
                <a:solidFill>
                  <a:srgbClr val="FF6600"/>
                </a:solidFill>
                <a:latin typeface="Bahnschrift" panose="020B0502040204020203" pitchFamily="34" charset="0"/>
              </a:rPr>
              <a:t>operations</a:t>
            </a:r>
            <a:r>
              <a:rPr lang="tr-TR" dirty="0">
                <a:solidFill>
                  <a:srgbClr val="FF6600"/>
                </a:solidFill>
                <a:latin typeface="Bahnschrift" panose="020B0502040204020203" pitchFamily="34" charset="0"/>
              </a:rPr>
              <a:t>)</a:t>
            </a:r>
          </a:p>
        </p:txBody>
      </p:sp>
    </p:spTree>
    <p:extLst>
      <p:ext uri="{BB962C8B-B14F-4D97-AF65-F5344CB8AC3E}">
        <p14:creationId xmlns:p14="http://schemas.microsoft.com/office/powerpoint/2010/main" val="250599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6FEFD0-DED7-FE27-CB5C-5E5E2DD621E7}"/>
              </a:ext>
            </a:extLst>
          </p:cNvPr>
          <p:cNvSpPr>
            <a:spLocks noGrp="1"/>
          </p:cNvSpPr>
          <p:nvPr>
            <p:ph type="title"/>
          </p:nvPr>
        </p:nvSpPr>
        <p:spPr/>
        <p:txBody>
          <a:bodyPr/>
          <a:lstStyle/>
          <a:p>
            <a:r>
              <a:rPr lang="tr-TR" dirty="0"/>
              <a:t>1. GİRİŞ (INTRODUCTION)</a:t>
            </a:r>
          </a:p>
        </p:txBody>
      </p:sp>
      <p:sp>
        <p:nvSpPr>
          <p:cNvPr id="3" name="İçerik Yer Tutucusu 2">
            <a:extLst>
              <a:ext uri="{FF2B5EF4-FFF2-40B4-BE49-F238E27FC236}">
                <a16:creationId xmlns:a16="http://schemas.microsoft.com/office/drawing/2014/main" id="{9E8266BF-37D1-763C-B54B-266538A3290F}"/>
              </a:ext>
            </a:extLst>
          </p:cNvPr>
          <p:cNvSpPr>
            <a:spLocks noGrp="1"/>
          </p:cNvSpPr>
          <p:nvPr>
            <p:ph idx="1"/>
          </p:nvPr>
        </p:nvSpPr>
        <p:spPr>
          <a:xfrm>
            <a:off x="384485" y="2679699"/>
            <a:ext cx="7912846" cy="3754967"/>
          </a:xfrm>
        </p:spPr>
        <p:txBody>
          <a:bodyPr/>
          <a:lstStyle/>
          <a:p>
            <a:r>
              <a:rPr lang="tr-TR" dirty="0"/>
              <a:t>Teknolojideki hızlı gelişim birçok organizasyonu etkileyerek yeni çözümler üretmeye zorlamaktadır. Bu da belli bir amaca ulaşmak için veri veya bilginin organizasyonlar tarafından kısa sürede erişilmek istenen faktör olmasını sağladı.</a:t>
            </a:r>
          </a:p>
          <a:p>
            <a:r>
              <a:rPr lang="tr-TR" dirty="0"/>
              <a:t>Yaşanan bu gelişim , veri tabanı kullanımını zorunlu hale getirdi. Verinin boyutu ve karmaşıklığı gibi etkenlerden dolayı farklı veri modelleme yöntemleri geliştirilmiştir.</a:t>
            </a:r>
          </a:p>
          <a:p>
            <a:r>
              <a:rPr lang="tr-TR" dirty="0"/>
              <a:t>Bu kapsamda , ilişkisel veri tabanlarının yanı sıra ilişkisel olmayan veri tabanı sistemleri de kullanılmaktadır.</a:t>
            </a:r>
          </a:p>
        </p:txBody>
      </p:sp>
      <p:pic>
        <p:nvPicPr>
          <p:cNvPr id="5" name="Resim 4">
            <a:extLst>
              <a:ext uri="{FF2B5EF4-FFF2-40B4-BE49-F238E27FC236}">
                <a16:creationId xmlns:a16="http://schemas.microsoft.com/office/drawing/2014/main" id="{B413CA10-2A29-93B5-06D1-B3B4E1899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331" y="3335867"/>
            <a:ext cx="3632201" cy="1930398"/>
          </a:xfrm>
          <a:prstGeom prst="rect">
            <a:avLst/>
          </a:prstGeom>
        </p:spPr>
      </p:pic>
    </p:spTree>
    <p:extLst>
      <p:ext uri="{BB962C8B-B14F-4D97-AF65-F5344CB8AC3E}">
        <p14:creationId xmlns:p14="http://schemas.microsoft.com/office/powerpoint/2010/main" val="241541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2DE24F6-0482-FCDA-1145-48D795D85A66}"/>
              </a:ext>
            </a:extLst>
          </p:cNvPr>
          <p:cNvSpPr/>
          <p:nvPr/>
        </p:nvSpPr>
        <p:spPr>
          <a:xfrm>
            <a:off x="922867" y="587781"/>
            <a:ext cx="6350000" cy="1826412"/>
          </a:xfrm>
          <a:prstGeom prst="ellips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B41BDB19-A58D-F975-3855-B6C05092B0D7}"/>
              </a:ext>
            </a:extLst>
          </p:cNvPr>
          <p:cNvSpPr txBox="1"/>
          <p:nvPr/>
        </p:nvSpPr>
        <p:spPr>
          <a:xfrm>
            <a:off x="2203449" y="1039322"/>
            <a:ext cx="4279900" cy="923330"/>
          </a:xfrm>
          <a:prstGeom prst="rect">
            <a:avLst/>
          </a:prstGeom>
          <a:noFill/>
        </p:spPr>
        <p:txBody>
          <a:bodyPr wrap="square" rtlCol="0">
            <a:spAutoFit/>
          </a:bodyPr>
          <a:lstStyle/>
          <a:p>
            <a:r>
              <a:rPr lang="tr-TR" sz="5400" dirty="0">
                <a:solidFill>
                  <a:schemeClr val="bg1"/>
                </a:solidFill>
                <a:latin typeface="Elephant" panose="02020904090505020303" pitchFamily="18" charset="0"/>
              </a:rPr>
              <a:t>SONUÇ : </a:t>
            </a:r>
          </a:p>
        </p:txBody>
      </p:sp>
      <p:sp>
        <p:nvSpPr>
          <p:cNvPr id="5" name="Metin kutusu 4">
            <a:extLst>
              <a:ext uri="{FF2B5EF4-FFF2-40B4-BE49-F238E27FC236}">
                <a16:creationId xmlns:a16="http://schemas.microsoft.com/office/drawing/2014/main" id="{672B19DE-87AE-63E7-3D55-A76F78C00DFE}"/>
              </a:ext>
            </a:extLst>
          </p:cNvPr>
          <p:cNvSpPr txBox="1"/>
          <p:nvPr/>
        </p:nvSpPr>
        <p:spPr>
          <a:xfrm>
            <a:off x="745067" y="3244334"/>
            <a:ext cx="355600" cy="369332"/>
          </a:xfrm>
          <a:prstGeom prst="rect">
            <a:avLst/>
          </a:prstGeom>
          <a:noFill/>
        </p:spPr>
        <p:txBody>
          <a:bodyPr wrap="square">
            <a:spAutoFit/>
          </a:bodyPr>
          <a:lstStyle/>
          <a:p>
            <a:r>
              <a:rPr lang="tr-TR" dirty="0">
                <a:solidFill>
                  <a:schemeClr val="accent1"/>
                </a:solidFill>
              </a:rPr>
              <a:t>▶</a:t>
            </a:r>
          </a:p>
        </p:txBody>
      </p:sp>
      <p:sp>
        <p:nvSpPr>
          <p:cNvPr id="6" name="Metin kutusu 5">
            <a:extLst>
              <a:ext uri="{FF2B5EF4-FFF2-40B4-BE49-F238E27FC236}">
                <a16:creationId xmlns:a16="http://schemas.microsoft.com/office/drawing/2014/main" id="{6E178F50-65D8-A4CA-3B2E-F5ACD6DB5263}"/>
              </a:ext>
            </a:extLst>
          </p:cNvPr>
          <p:cNvSpPr txBox="1"/>
          <p:nvPr/>
        </p:nvSpPr>
        <p:spPr>
          <a:xfrm>
            <a:off x="1100667" y="3244334"/>
            <a:ext cx="6258984" cy="2246769"/>
          </a:xfrm>
          <a:prstGeom prst="rect">
            <a:avLst/>
          </a:prstGeom>
          <a:noFill/>
        </p:spPr>
        <p:txBody>
          <a:bodyPr wrap="square" rtlCol="0">
            <a:spAutoFit/>
          </a:bodyPr>
          <a:lstStyle/>
          <a:p>
            <a:r>
              <a:rPr lang="tr-TR" sz="2800" dirty="0"/>
              <a:t>Yapılan Analizde : </a:t>
            </a:r>
            <a:r>
              <a:rPr lang="tr-TR" sz="2800" dirty="0" err="1"/>
              <a:t>MongoDB</a:t>
            </a:r>
            <a:r>
              <a:rPr lang="tr-TR" sz="2800" dirty="0"/>
              <a:t> ‘ </a:t>
            </a:r>
            <a:r>
              <a:rPr lang="tr-TR" sz="2800" dirty="0" err="1"/>
              <a:t>nin</a:t>
            </a:r>
            <a:r>
              <a:rPr lang="tr-TR" sz="2800" dirty="0"/>
              <a:t> veri ekleme işlemi MySQL ‘ e göre çok daha iyi performansa sahiptir. Veri silme işleminde ise MySQL iyi  bir performansa sahiptir.</a:t>
            </a:r>
          </a:p>
        </p:txBody>
      </p:sp>
      <p:pic>
        <p:nvPicPr>
          <p:cNvPr id="9" name="Resim 8">
            <a:extLst>
              <a:ext uri="{FF2B5EF4-FFF2-40B4-BE49-F238E27FC236}">
                <a16:creationId xmlns:a16="http://schemas.microsoft.com/office/drawing/2014/main" id="{1D22C74F-A5A2-C28B-18C9-0B5CD4EC0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3179578"/>
            <a:ext cx="3217333" cy="2526956"/>
          </a:xfrm>
          <a:prstGeom prst="rect">
            <a:avLst/>
          </a:prstGeom>
        </p:spPr>
      </p:pic>
    </p:spTree>
    <p:extLst>
      <p:ext uri="{BB962C8B-B14F-4D97-AF65-F5344CB8AC3E}">
        <p14:creationId xmlns:p14="http://schemas.microsoft.com/office/powerpoint/2010/main" val="354335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7C7DB2-B4E2-B90E-D4A1-144BCCF56C8E}"/>
              </a:ext>
            </a:extLst>
          </p:cNvPr>
          <p:cNvSpPr>
            <a:spLocks noGrp="1"/>
          </p:cNvSpPr>
          <p:nvPr>
            <p:ph type="title"/>
          </p:nvPr>
        </p:nvSpPr>
        <p:spPr/>
        <p:txBody>
          <a:bodyPr/>
          <a:lstStyle/>
          <a:p>
            <a:r>
              <a:rPr lang="tr-TR" sz="3200" dirty="0"/>
              <a:t>2.BİLİŞİM SİSTEMLERİ VE YÖNETİMİ (SYSTEM AND MANAGEMENT)</a:t>
            </a:r>
          </a:p>
        </p:txBody>
      </p:sp>
      <p:sp>
        <p:nvSpPr>
          <p:cNvPr id="3" name="İçerik Yer Tutucusu 2">
            <a:extLst>
              <a:ext uri="{FF2B5EF4-FFF2-40B4-BE49-F238E27FC236}">
                <a16:creationId xmlns:a16="http://schemas.microsoft.com/office/drawing/2014/main" id="{DEEDEB78-C57A-8E42-AD54-A84CBFA4FE0B}"/>
              </a:ext>
            </a:extLst>
          </p:cNvPr>
          <p:cNvSpPr>
            <a:spLocks noGrp="1"/>
          </p:cNvSpPr>
          <p:nvPr>
            <p:ph idx="1"/>
          </p:nvPr>
        </p:nvSpPr>
        <p:spPr>
          <a:xfrm>
            <a:off x="397934" y="2531533"/>
            <a:ext cx="7865533" cy="3488268"/>
          </a:xfrm>
        </p:spPr>
        <p:txBody>
          <a:bodyPr>
            <a:normAutofit/>
          </a:bodyPr>
          <a:lstStyle/>
          <a:p>
            <a:r>
              <a:rPr lang="tr-TR" dirty="0"/>
              <a:t>Bilişim sistemi , organizasyonlar da karar verme aşamasına kadar bilgiyi toplamak , düzenlemek , işlemek ve saklamak olarak tanımlanır. Bilişim sistemlerinde bilgiyi üretmek için üç aktivite gereklidir. Bu aktiviteler girdi , işlem ve çıktıdır.</a:t>
            </a:r>
          </a:p>
          <a:p>
            <a:r>
              <a:rPr lang="tr-TR" dirty="0"/>
              <a:t>Girdi , organizasyonlar da ham bilgileri ( veriyi ) toplamaktır. İşlem , bu ham veriyi anlamlı hale getirir. Çıktı , işlenmiş veriyi gerekli yere aktarır.</a:t>
            </a:r>
          </a:p>
          <a:p>
            <a:r>
              <a:rPr lang="tr-TR" dirty="0"/>
              <a:t>Bilişim sistemleri, bilişim teknolojileri altyapısından yararlanan yönetsel çözümlerdir. Bilişim sistemlerini etkin bir şekilde kullanmak için organizasyon, yönetim ve teknolojiyi bilmek gerekir.</a:t>
            </a:r>
          </a:p>
        </p:txBody>
      </p:sp>
      <p:pic>
        <p:nvPicPr>
          <p:cNvPr id="4" name="Picture 497">
            <a:extLst>
              <a:ext uri="{FF2B5EF4-FFF2-40B4-BE49-F238E27FC236}">
                <a16:creationId xmlns:a16="http://schemas.microsoft.com/office/drawing/2014/main" id="{E8670DE0-6E86-1BF3-F348-190FF597EB68}"/>
              </a:ext>
            </a:extLst>
          </p:cNvPr>
          <p:cNvPicPr/>
          <p:nvPr/>
        </p:nvPicPr>
        <p:blipFill>
          <a:blip r:embed="rId2"/>
          <a:stretch>
            <a:fillRect/>
          </a:stretch>
        </p:blipFill>
        <p:spPr>
          <a:xfrm>
            <a:off x="8881850" y="2761615"/>
            <a:ext cx="2285365" cy="1995170"/>
          </a:xfrm>
          <a:prstGeom prst="rect">
            <a:avLst/>
          </a:prstGeom>
        </p:spPr>
      </p:pic>
      <p:sp>
        <p:nvSpPr>
          <p:cNvPr id="6" name="Metin kutusu 5">
            <a:extLst>
              <a:ext uri="{FF2B5EF4-FFF2-40B4-BE49-F238E27FC236}">
                <a16:creationId xmlns:a16="http://schemas.microsoft.com/office/drawing/2014/main" id="{5DE2512C-AF39-D7B3-7963-D2239C33AA9F}"/>
              </a:ext>
            </a:extLst>
          </p:cNvPr>
          <p:cNvSpPr txBox="1"/>
          <p:nvPr/>
        </p:nvSpPr>
        <p:spPr>
          <a:xfrm>
            <a:off x="8161866" y="5003931"/>
            <a:ext cx="3894668" cy="474232"/>
          </a:xfrm>
          <a:prstGeom prst="rect">
            <a:avLst/>
          </a:prstGeom>
          <a:noFill/>
        </p:spPr>
        <p:txBody>
          <a:bodyPr wrap="square">
            <a:spAutoFit/>
          </a:bodyPr>
          <a:lstStyle/>
          <a:p>
            <a:pPr marL="6350" marR="34925" indent="-6350" algn="ctr">
              <a:lnSpc>
                <a:spcPct val="107000"/>
              </a:lnSpc>
              <a:spcAft>
                <a:spcPts val="25"/>
              </a:spcAft>
            </a:pPr>
            <a:r>
              <a:rPr lang="tr-TR" sz="1200" kern="100" dirty="0">
                <a:solidFill>
                  <a:srgbClr val="000000"/>
                </a:solidFill>
                <a:effectLst/>
                <a:latin typeface="Times New Roman" panose="02020603050405020304" pitchFamily="18" charset="0"/>
                <a:ea typeface="Times New Roman" panose="02020603050405020304" pitchFamily="18" charset="0"/>
              </a:rPr>
              <a:t>Şekil 2.1 Bilişim Sistemleri Bileşenleri </a:t>
            </a:r>
          </a:p>
          <a:p>
            <a:pPr marL="6350" marR="30480" indent="-6350" algn="ctr">
              <a:lnSpc>
                <a:spcPct val="107000"/>
              </a:lnSpc>
              <a:spcAft>
                <a:spcPts val="25"/>
              </a:spcAft>
            </a:pPr>
            <a:r>
              <a:rPr lang="tr-TR" sz="1200" kern="100" dirty="0">
                <a:solidFill>
                  <a:srgbClr val="000000"/>
                </a:solidFill>
                <a:effectLst/>
                <a:latin typeface="Times New Roman" panose="02020603050405020304" pitchFamily="18" charset="0"/>
                <a:ea typeface="Times New Roman" panose="02020603050405020304" pitchFamily="18" charset="0"/>
              </a:rPr>
              <a:t>(</a:t>
            </a:r>
            <a:r>
              <a:rPr lang="tr-TR" sz="1200" kern="100" dirty="0">
                <a:solidFill>
                  <a:srgbClr val="222222"/>
                </a:solidFill>
                <a:effectLst/>
                <a:latin typeface="Times New Roman" panose="02020603050405020304" pitchFamily="18" charset="0"/>
                <a:ea typeface="Times New Roman" panose="02020603050405020304" pitchFamily="18" charset="0"/>
              </a:rPr>
              <a:t>Information </a:t>
            </a:r>
            <a:r>
              <a:rPr lang="tr-TR" sz="1200" kern="100" dirty="0" err="1">
                <a:solidFill>
                  <a:srgbClr val="222222"/>
                </a:solidFill>
                <a:effectLst/>
                <a:latin typeface="Times New Roman" panose="02020603050405020304" pitchFamily="18" charset="0"/>
                <a:ea typeface="Times New Roman" panose="02020603050405020304" pitchFamily="18" charset="0"/>
              </a:rPr>
              <a:t>Systems</a:t>
            </a:r>
            <a:r>
              <a:rPr lang="tr-TR" sz="1200" kern="100" dirty="0">
                <a:solidFill>
                  <a:srgbClr val="222222"/>
                </a:solidFill>
                <a:effectLst/>
                <a:latin typeface="Times New Roman" panose="02020603050405020304" pitchFamily="18" charset="0"/>
                <a:ea typeface="Times New Roman" panose="02020603050405020304" pitchFamily="18" charset="0"/>
              </a:rPr>
              <a:t> Components) </a:t>
            </a:r>
            <a:endParaRPr lang="tr-TR" sz="12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793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B1FE84-2F4B-F7B5-E236-DE297AA99478}"/>
              </a:ext>
            </a:extLst>
          </p:cNvPr>
          <p:cNvSpPr>
            <a:spLocks noGrp="1"/>
          </p:cNvSpPr>
          <p:nvPr>
            <p:ph type="title"/>
          </p:nvPr>
        </p:nvSpPr>
        <p:spPr/>
        <p:txBody>
          <a:bodyPr/>
          <a:lstStyle/>
          <a:p>
            <a:r>
              <a:rPr lang="tr-TR" sz="2400" dirty="0"/>
              <a:t>3. </a:t>
            </a:r>
            <a:r>
              <a:rPr lang="tr-TR" sz="2400" dirty="0" err="1"/>
              <a:t>VERi</a:t>
            </a:r>
            <a:r>
              <a:rPr lang="tr-TR" sz="2400" dirty="0"/>
              <a:t> TABANI VE </a:t>
            </a:r>
            <a:r>
              <a:rPr lang="tr-TR" sz="2400" dirty="0" err="1"/>
              <a:t>VERi</a:t>
            </a:r>
            <a:r>
              <a:rPr lang="tr-TR" sz="2400" dirty="0"/>
              <a:t> TABANI </a:t>
            </a:r>
            <a:r>
              <a:rPr lang="tr-TR" sz="2400" dirty="0" err="1"/>
              <a:t>YÖNETiM</a:t>
            </a:r>
            <a:r>
              <a:rPr lang="tr-TR" sz="2400" dirty="0"/>
              <a:t> </a:t>
            </a:r>
            <a:r>
              <a:rPr lang="tr-TR" sz="2400" dirty="0" err="1"/>
              <a:t>SiSTEMLERi</a:t>
            </a:r>
            <a:r>
              <a:rPr lang="tr-TR" sz="2400" dirty="0"/>
              <a:t> (DATABASE AND DATABASE MANAGEMENT SYSTEM)</a:t>
            </a:r>
          </a:p>
        </p:txBody>
      </p:sp>
      <p:sp>
        <p:nvSpPr>
          <p:cNvPr id="3" name="İçerik Yer Tutucusu 2">
            <a:extLst>
              <a:ext uri="{FF2B5EF4-FFF2-40B4-BE49-F238E27FC236}">
                <a16:creationId xmlns:a16="http://schemas.microsoft.com/office/drawing/2014/main" id="{BEDE4460-F78C-04BC-FEC4-C2C777868D71}"/>
              </a:ext>
            </a:extLst>
          </p:cNvPr>
          <p:cNvSpPr>
            <a:spLocks noGrp="1"/>
          </p:cNvSpPr>
          <p:nvPr>
            <p:ph idx="1"/>
          </p:nvPr>
        </p:nvSpPr>
        <p:spPr>
          <a:xfrm>
            <a:off x="449180" y="2906412"/>
            <a:ext cx="6320588" cy="3113387"/>
          </a:xfrm>
        </p:spPr>
        <p:txBody>
          <a:bodyPr/>
          <a:lstStyle/>
          <a:p>
            <a:r>
              <a:rPr lang="tr-TR" dirty="0"/>
              <a:t>Veri tabanı amaca uygun düzenlenmiş veriler topluluğudur.  Veri tabanları gerçekte var olan ve birbirleriyle ilişkisi olan nesneleri ve ilişkileri modeller. Veri tabanı yönetim sistemleri (VTYS) ,verilerin nasıl depolanacağı , kullanılacağı ve erişileceğini yönlendiren kurallar sistemidir. Veri tabanı , VTYS ve uygulama programları ile kullanıcı arayüzlerini içeren yapıya veri tabanı sistemi (VTS) denir.</a:t>
            </a:r>
          </a:p>
        </p:txBody>
      </p:sp>
      <p:grpSp>
        <p:nvGrpSpPr>
          <p:cNvPr id="4" name="Group 32914">
            <a:extLst>
              <a:ext uri="{FF2B5EF4-FFF2-40B4-BE49-F238E27FC236}">
                <a16:creationId xmlns:a16="http://schemas.microsoft.com/office/drawing/2014/main" id="{4672B8AE-DD20-4E1A-BCB4-048A2C4B4ACC}"/>
              </a:ext>
            </a:extLst>
          </p:cNvPr>
          <p:cNvGrpSpPr/>
          <p:nvPr/>
        </p:nvGrpSpPr>
        <p:grpSpPr>
          <a:xfrm>
            <a:off x="7840133" y="2662767"/>
            <a:ext cx="3412067" cy="3280832"/>
            <a:chOff x="0" y="0"/>
            <a:chExt cx="3026664" cy="3019044"/>
          </a:xfrm>
        </p:grpSpPr>
        <p:sp>
          <p:nvSpPr>
            <p:cNvPr id="5" name="Shape 498">
              <a:extLst>
                <a:ext uri="{FF2B5EF4-FFF2-40B4-BE49-F238E27FC236}">
                  <a16:creationId xmlns:a16="http://schemas.microsoft.com/office/drawing/2014/main" id="{CBF64A74-6C04-CE36-26E2-D7F44610635D}"/>
                </a:ext>
              </a:extLst>
            </p:cNvPr>
            <p:cNvSpPr/>
            <p:nvPr/>
          </p:nvSpPr>
          <p:spPr>
            <a:xfrm>
              <a:off x="539115" y="1638046"/>
              <a:ext cx="362331" cy="480949"/>
            </a:xfrm>
            <a:custGeom>
              <a:avLst/>
              <a:gdLst/>
              <a:ahLst/>
              <a:cxnLst/>
              <a:rect l="0" t="0" r="0" b="0"/>
              <a:pathLst>
                <a:path w="362331" h="480949">
                  <a:moveTo>
                    <a:pt x="0" y="480949"/>
                  </a:moveTo>
                  <a:lnTo>
                    <a:pt x="362331" y="0"/>
                  </a:lnTo>
                </a:path>
              </a:pathLst>
            </a:custGeom>
            <a:ln w="19050" cap="flat">
              <a:miter lim="127000"/>
            </a:ln>
          </p:spPr>
          <p:style>
            <a:lnRef idx="1">
              <a:srgbClr val="5B9BD5"/>
            </a:lnRef>
            <a:fillRef idx="0">
              <a:srgbClr val="000000">
                <a:alpha val="0"/>
              </a:srgbClr>
            </a:fillRef>
            <a:effectRef idx="0">
              <a:scrgbClr r="0" g="0" b="0"/>
            </a:effectRef>
            <a:fontRef idx="none"/>
          </p:style>
          <p:txBody>
            <a:bodyPr/>
            <a:lstStyle/>
            <a:p>
              <a:endParaRPr lang="tr-TR"/>
            </a:p>
          </p:txBody>
        </p:sp>
        <p:sp>
          <p:nvSpPr>
            <p:cNvPr id="6" name="Shape 499">
              <a:extLst>
                <a:ext uri="{FF2B5EF4-FFF2-40B4-BE49-F238E27FC236}">
                  <a16:creationId xmlns:a16="http://schemas.microsoft.com/office/drawing/2014/main" id="{107B6542-E2D6-8195-A8D3-6B4D3843C607}"/>
                </a:ext>
              </a:extLst>
            </p:cNvPr>
            <p:cNvSpPr/>
            <p:nvPr/>
          </p:nvSpPr>
          <p:spPr>
            <a:xfrm>
              <a:off x="895731" y="1644142"/>
              <a:ext cx="493776" cy="485902"/>
            </a:xfrm>
            <a:custGeom>
              <a:avLst/>
              <a:gdLst/>
              <a:ahLst/>
              <a:cxnLst/>
              <a:rect l="0" t="0" r="0" b="0"/>
              <a:pathLst>
                <a:path w="493776" h="485902">
                  <a:moveTo>
                    <a:pt x="493776" y="485902"/>
                  </a:moveTo>
                  <a:lnTo>
                    <a:pt x="0" y="0"/>
                  </a:lnTo>
                </a:path>
              </a:pathLst>
            </a:custGeom>
            <a:ln w="19050" cap="flat">
              <a:miter lim="127000"/>
            </a:ln>
          </p:spPr>
          <p:style>
            <a:lnRef idx="1">
              <a:srgbClr val="5B9BD5"/>
            </a:lnRef>
            <a:fillRef idx="0">
              <a:srgbClr val="000000">
                <a:alpha val="0"/>
              </a:srgbClr>
            </a:fillRef>
            <a:effectRef idx="0">
              <a:scrgbClr r="0" g="0" b="0"/>
            </a:effectRef>
            <a:fontRef idx="none"/>
          </p:style>
          <p:txBody>
            <a:bodyPr/>
            <a:lstStyle/>
            <a:p>
              <a:endParaRPr lang="tr-TR"/>
            </a:p>
          </p:txBody>
        </p:sp>
        <p:sp>
          <p:nvSpPr>
            <p:cNvPr id="7" name="Shape 500">
              <a:extLst>
                <a:ext uri="{FF2B5EF4-FFF2-40B4-BE49-F238E27FC236}">
                  <a16:creationId xmlns:a16="http://schemas.microsoft.com/office/drawing/2014/main" id="{E1391492-489C-03F9-F583-E31AEDFB9F60}"/>
                </a:ext>
              </a:extLst>
            </p:cNvPr>
            <p:cNvSpPr/>
            <p:nvPr/>
          </p:nvSpPr>
          <p:spPr>
            <a:xfrm>
              <a:off x="890524" y="565277"/>
              <a:ext cx="0" cy="1109472"/>
            </a:xfrm>
            <a:custGeom>
              <a:avLst/>
              <a:gdLst/>
              <a:ahLst/>
              <a:cxnLst/>
              <a:rect l="0" t="0" r="0" b="0"/>
              <a:pathLst>
                <a:path h="1109472">
                  <a:moveTo>
                    <a:pt x="0" y="1109472"/>
                  </a:moveTo>
                  <a:lnTo>
                    <a:pt x="0" y="0"/>
                  </a:lnTo>
                </a:path>
              </a:pathLst>
            </a:custGeom>
            <a:ln w="19050" cap="flat">
              <a:miter lim="127000"/>
            </a:ln>
          </p:spPr>
          <p:style>
            <a:lnRef idx="1">
              <a:srgbClr val="5B9BD5"/>
            </a:lnRef>
            <a:fillRef idx="0">
              <a:srgbClr val="000000">
                <a:alpha val="0"/>
              </a:srgbClr>
            </a:fillRef>
            <a:effectRef idx="0">
              <a:scrgbClr r="0" g="0" b="0"/>
            </a:effectRef>
            <a:fontRef idx="none"/>
          </p:style>
          <p:txBody>
            <a:bodyPr/>
            <a:lstStyle/>
            <a:p>
              <a:endParaRPr lang="tr-TR"/>
            </a:p>
          </p:txBody>
        </p:sp>
        <p:pic>
          <p:nvPicPr>
            <p:cNvPr id="8" name="Picture 502">
              <a:extLst>
                <a:ext uri="{FF2B5EF4-FFF2-40B4-BE49-F238E27FC236}">
                  <a16:creationId xmlns:a16="http://schemas.microsoft.com/office/drawing/2014/main" id="{2A2E8602-3BD8-2AF4-20E7-85136D645345}"/>
                </a:ext>
              </a:extLst>
            </p:cNvPr>
            <p:cNvPicPr/>
            <p:nvPr/>
          </p:nvPicPr>
          <p:blipFill>
            <a:blip r:embed="rId2"/>
            <a:stretch>
              <a:fillRect/>
            </a:stretch>
          </p:blipFill>
          <p:spPr>
            <a:xfrm>
              <a:off x="91440" y="2045207"/>
              <a:ext cx="850392" cy="737616"/>
            </a:xfrm>
            <a:prstGeom prst="rect">
              <a:avLst/>
            </a:prstGeom>
          </p:spPr>
        </p:pic>
        <p:pic>
          <p:nvPicPr>
            <p:cNvPr id="9" name="Picture 504">
              <a:extLst>
                <a:ext uri="{FF2B5EF4-FFF2-40B4-BE49-F238E27FC236}">
                  <a16:creationId xmlns:a16="http://schemas.microsoft.com/office/drawing/2014/main" id="{DCBA2FBE-42BC-D29C-6961-71FFD2BD4C77}"/>
                </a:ext>
              </a:extLst>
            </p:cNvPr>
            <p:cNvPicPr/>
            <p:nvPr/>
          </p:nvPicPr>
          <p:blipFill>
            <a:blip r:embed="rId3"/>
            <a:stretch>
              <a:fillRect/>
            </a:stretch>
          </p:blipFill>
          <p:spPr>
            <a:xfrm>
              <a:off x="91440" y="2298191"/>
              <a:ext cx="850392" cy="336804"/>
            </a:xfrm>
            <a:prstGeom prst="rect">
              <a:avLst/>
            </a:prstGeom>
          </p:spPr>
        </p:pic>
        <p:pic>
          <p:nvPicPr>
            <p:cNvPr id="10" name="Picture 36460">
              <a:extLst>
                <a:ext uri="{FF2B5EF4-FFF2-40B4-BE49-F238E27FC236}">
                  <a16:creationId xmlns:a16="http://schemas.microsoft.com/office/drawing/2014/main" id="{7C09D594-1F50-8316-553B-6026FDEFF881}"/>
                </a:ext>
              </a:extLst>
            </p:cNvPr>
            <p:cNvPicPr/>
            <p:nvPr/>
          </p:nvPicPr>
          <p:blipFill>
            <a:blip r:embed="rId4"/>
            <a:stretch>
              <a:fillRect/>
            </a:stretch>
          </p:blipFill>
          <p:spPr>
            <a:xfrm>
              <a:off x="148336" y="2080768"/>
              <a:ext cx="734568" cy="624840"/>
            </a:xfrm>
            <a:prstGeom prst="rect">
              <a:avLst/>
            </a:prstGeom>
          </p:spPr>
        </p:pic>
        <p:pic>
          <p:nvPicPr>
            <p:cNvPr id="11" name="Picture 507">
              <a:extLst>
                <a:ext uri="{FF2B5EF4-FFF2-40B4-BE49-F238E27FC236}">
                  <a16:creationId xmlns:a16="http://schemas.microsoft.com/office/drawing/2014/main" id="{7CF47F84-0FA7-513C-F359-2D403544470C}"/>
                </a:ext>
              </a:extLst>
            </p:cNvPr>
            <p:cNvPicPr/>
            <p:nvPr/>
          </p:nvPicPr>
          <p:blipFill>
            <a:blip r:embed="rId5"/>
            <a:stretch>
              <a:fillRect/>
            </a:stretch>
          </p:blipFill>
          <p:spPr>
            <a:xfrm>
              <a:off x="150876" y="2337816"/>
              <a:ext cx="731520" cy="217932"/>
            </a:xfrm>
            <a:prstGeom prst="rect">
              <a:avLst/>
            </a:prstGeom>
          </p:spPr>
        </p:pic>
        <p:sp>
          <p:nvSpPr>
            <p:cNvPr id="12" name="Rectangle 508">
              <a:extLst>
                <a:ext uri="{FF2B5EF4-FFF2-40B4-BE49-F238E27FC236}">
                  <a16:creationId xmlns:a16="http://schemas.microsoft.com/office/drawing/2014/main" id="{FE35AD56-B384-B94A-15A6-0FBAC053614E}"/>
                </a:ext>
              </a:extLst>
            </p:cNvPr>
            <p:cNvSpPr/>
            <p:nvPr/>
          </p:nvSpPr>
          <p:spPr>
            <a:xfrm>
              <a:off x="433705" y="2342244"/>
              <a:ext cx="84899"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V</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13" name="Rectangle 509">
              <a:extLst>
                <a:ext uri="{FF2B5EF4-FFF2-40B4-BE49-F238E27FC236}">
                  <a16:creationId xmlns:a16="http://schemas.microsoft.com/office/drawing/2014/main" id="{AA4D15B1-C934-2DA7-F412-755B8F9BF697}"/>
                </a:ext>
              </a:extLst>
            </p:cNvPr>
            <p:cNvSpPr/>
            <p:nvPr/>
          </p:nvSpPr>
          <p:spPr>
            <a:xfrm>
              <a:off x="497713" y="2342244"/>
              <a:ext cx="167172"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eri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14" name="Rectangle 510">
              <a:extLst>
                <a:ext uri="{FF2B5EF4-FFF2-40B4-BE49-F238E27FC236}">
                  <a16:creationId xmlns:a16="http://schemas.microsoft.com/office/drawing/2014/main" id="{5216B8BA-A704-AF63-6DA1-F5E254BB5D23}"/>
                </a:ext>
              </a:extLst>
            </p:cNvPr>
            <p:cNvSpPr/>
            <p:nvPr/>
          </p:nvSpPr>
          <p:spPr>
            <a:xfrm>
              <a:off x="246253" y="2463246"/>
              <a:ext cx="719240" cy="105047"/>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tanımlamaları</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15" name="Rectangle 511">
              <a:extLst>
                <a:ext uri="{FF2B5EF4-FFF2-40B4-BE49-F238E27FC236}">
                  <a16:creationId xmlns:a16="http://schemas.microsoft.com/office/drawing/2014/main" id="{30978351-0D1C-E47C-D053-C69D86AB4E9E}"/>
                </a:ext>
              </a:extLst>
            </p:cNvPr>
            <p:cNvSpPr/>
            <p:nvPr/>
          </p:nvSpPr>
          <p:spPr>
            <a:xfrm>
              <a:off x="788797" y="2444351"/>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16" name="Rectangle 512">
              <a:extLst>
                <a:ext uri="{FF2B5EF4-FFF2-40B4-BE49-F238E27FC236}">
                  <a16:creationId xmlns:a16="http://schemas.microsoft.com/office/drawing/2014/main" id="{07E50456-8212-A7E5-5653-78D4C53FC3A1}"/>
                </a:ext>
              </a:extLst>
            </p:cNvPr>
            <p:cNvSpPr/>
            <p:nvPr/>
          </p:nvSpPr>
          <p:spPr>
            <a:xfrm>
              <a:off x="517525" y="2547984"/>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pic>
          <p:nvPicPr>
            <p:cNvPr id="17" name="Picture 514">
              <a:extLst>
                <a:ext uri="{FF2B5EF4-FFF2-40B4-BE49-F238E27FC236}">
                  <a16:creationId xmlns:a16="http://schemas.microsoft.com/office/drawing/2014/main" id="{6DDD3CD6-BE95-2B46-0EE3-006BB9B05A3B}"/>
                </a:ext>
              </a:extLst>
            </p:cNvPr>
            <p:cNvPicPr/>
            <p:nvPr/>
          </p:nvPicPr>
          <p:blipFill>
            <a:blip r:embed="rId6"/>
            <a:stretch>
              <a:fillRect/>
            </a:stretch>
          </p:blipFill>
          <p:spPr>
            <a:xfrm>
              <a:off x="949452" y="2045207"/>
              <a:ext cx="848868" cy="737616"/>
            </a:xfrm>
            <a:prstGeom prst="rect">
              <a:avLst/>
            </a:prstGeom>
          </p:spPr>
        </p:pic>
        <p:pic>
          <p:nvPicPr>
            <p:cNvPr id="18" name="Picture 516">
              <a:extLst>
                <a:ext uri="{FF2B5EF4-FFF2-40B4-BE49-F238E27FC236}">
                  <a16:creationId xmlns:a16="http://schemas.microsoft.com/office/drawing/2014/main" id="{D912DFFE-2BA2-D417-561A-A4B6727E1B37}"/>
                </a:ext>
              </a:extLst>
            </p:cNvPr>
            <p:cNvPicPr/>
            <p:nvPr/>
          </p:nvPicPr>
          <p:blipFill>
            <a:blip r:embed="rId7"/>
            <a:stretch>
              <a:fillRect/>
            </a:stretch>
          </p:blipFill>
          <p:spPr>
            <a:xfrm>
              <a:off x="949452" y="2298191"/>
              <a:ext cx="850392" cy="336804"/>
            </a:xfrm>
            <a:prstGeom prst="rect">
              <a:avLst/>
            </a:prstGeom>
          </p:spPr>
        </p:pic>
        <p:pic>
          <p:nvPicPr>
            <p:cNvPr id="19" name="Picture 36461">
              <a:extLst>
                <a:ext uri="{FF2B5EF4-FFF2-40B4-BE49-F238E27FC236}">
                  <a16:creationId xmlns:a16="http://schemas.microsoft.com/office/drawing/2014/main" id="{C3504727-557F-50ED-25A2-1AE96F64CCD3}"/>
                </a:ext>
              </a:extLst>
            </p:cNvPr>
            <p:cNvPicPr/>
            <p:nvPr/>
          </p:nvPicPr>
          <p:blipFill>
            <a:blip r:embed="rId8"/>
            <a:stretch>
              <a:fillRect/>
            </a:stretch>
          </p:blipFill>
          <p:spPr>
            <a:xfrm>
              <a:off x="1005840" y="2080768"/>
              <a:ext cx="734568" cy="624840"/>
            </a:xfrm>
            <a:prstGeom prst="rect">
              <a:avLst/>
            </a:prstGeom>
          </p:spPr>
        </p:pic>
        <p:pic>
          <p:nvPicPr>
            <p:cNvPr id="20" name="Picture 519">
              <a:extLst>
                <a:ext uri="{FF2B5EF4-FFF2-40B4-BE49-F238E27FC236}">
                  <a16:creationId xmlns:a16="http://schemas.microsoft.com/office/drawing/2014/main" id="{8D447096-C6D8-BB28-66BA-84841A1A238B}"/>
                </a:ext>
              </a:extLst>
            </p:cNvPr>
            <p:cNvPicPr/>
            <p:nvPr/>
          </p:nvPicPr>
          <p:blipFill>
            <a:blip r:embed="rId5"/>
            <a:stretch>
              <a:fillRect/>
            </a:stretch>
          </p:blipFill>
          <p:spPr>
            <a:xfrm>
              <a:off x="1008888" y="2337816"/>
              <a:ext cx="731520" cy="217932"/>
            </a:xfrm>
            <a:prstGeom prst="rect">
              <a:avLst/>
            </a:prstGeom>
          </p:spPr>
        </p:pic>
        <p:sp>
          <p:nvSpPr>
            <p:cNvPr id="21" name="Rectangle 520">
              <a:extLst>
                <a:ext uri="{FF2B5EF4-FFF2-40B4-BE49-F238E27FC236}">
                  <a16:creationId xmlns:a16="http://schemas.microsoft.com/office/drawing/2014/main" id="{E4BD643F-BD9A-AA08-16FC-316A1DFF1C19}"/>
                </a:ext>
              </a:extLst>
            </p:cNvPr>
            <p:cNvSpPr/>
            <p:nvPr/>
          </p:nvSpPr>
          <p:spPr>
            <a:xfrm>
              <a:off x="1159129" y="2361138"/>
              <a:ext cx="573347" cy="105047"/>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Veri tabanı</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2" name="Rectangle 521">
              <a:extLst>
                <a:ext uri="{FF2B5EF4-FFF2-40B4-BE49-F238E27FC236}">
                  <a16:creationId xmlns:a16="http://schemas.microsoft.com/office/drawing/2014/main" id="{507AFD85-28CA-453E-BEBA-F15FB6A24834}"/>
                </a:ext>
              </a:extLst>
            </p:cNvPr>
            <p:cNvSpPr/>
            <p:nvPr/>
          </p:nvSpPr>
          <p:spPr>
            <a:xfrm>
              <a:off x="1592326" y="2342244"/>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3" name="Rectangle 522">
              <a:extLst>
                <a:ext uri="{FF2B5EF4-FFF2-40B4-BE49-F238E27FC236}">
                  <a16:creationId xmlns:a16="http://schemas.microsoft.com/office/drawing/2014/main" id="{E53EB244-1D4F-312F-19B8-D055C5C0F9DA}"/>
                </a:ext>
              </a:extLst>
            </p:cNvPr>
            <p:cNvSpPr/>
            <p:nvPr/>
          </p:nvSpPr>
          <p:spPr>
            <a:xfrm>
              <a:off x="1375918" y="2445875"/>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pic>
          <p:nvPicPr>
            <p:cNvPr id="24" name="Picture 524">
              <a:extLst>
                <a:ext uri="{FF2B5EF4-FFF2-40B4-BE49-F238E27FC236}">
                  <a16:creationId xmlns:a16="http://schemas.microsoft.com/office/drawing/2014/main" id="{96752627-5DDF-9F05-49A0-6717EF931D8F}"/>
                </a:ext>
              </a:extLst>
            </p:cNvPr>
            <p:cNvPicPr/>
            <p:nvPr/>
          </p:nvPicPr>
          <p:blipFill>
            <a:blip r:embed="rId9"/>
            <a:stretch>
              <a:fillRect/>
            </a:stretch>
          </p:blipFill>
          <p:spPr>
            <a:xfrm>
              <a:off x="173736" y="254508"/>
              <a:ext cx="1469136" cy="400812"/>
            </a:xfrm>
            <a:prstGeom prst="rect">
              <a:avLst/>
            </a:prstGeom>
          </p:spPr>
        </p:pic>
        <p:pic>
          <p:nvPicPr>
            <p:cNvPr id="25" name="Picture 526">
              <a:extLst>
                <a:ext uri="{FF2B5EF4-FFF2-40B4-BE49-F238E27FC236}">
                  <a16:creationId xmlns:a16="http://schemas.microsoft.com/office/drawing/2014/main" id="{E2AAA9CD-6A93-94EB-01AA-D7ACD493ADF7}"/>
                </a:ext>
              </a:extLst>
            </p:cNvPr>
            <p:cNvPicPr/>
            <p:nvPr/>
          </p:nvPicPr>
          <p:blipFill>
            <a:blip r:embed="rId10"/>
            <a:stretch>
              <a:fillRect/>
            </a:stretch>
          </p:blipFill>
          <p:spPr>
            <a:xfrm>
              <a:off x="175260" y="300228"/>
              <a:ext cx="1467612" cy="309372"/>
            </a:xfrm>
            <a:prstGeom prst="rect">
              <a:avLst/>
            </a:prstGeom>
          </p:spPr>
        </p:pic>
        <p:pic>
          <p:nvPicPr>
            <p:cNvPr id="26" name="Picture 36462">
              <a:extLst>
                <a:ext uri="{FF2B5EF4-FFF2-40B4-BE49-F238E27FC236}">
                  <a16:creationId xmlns:a16="http://schemas.microsoft.com/office/drawing/2014/main" id="{791290BF-78DA-5C5A-789B-A47F8AC9E733}"/>
                </a:ext>
              </a:extLst>
            </p:cNvPr>
            <p:cNvPicPr/>
            <p:nvPr/>
          </p:nvPicPr>
          <p:blipFill>
            <a:blip r:embed="rId11"/>
            <a:stretch>
              <a:fillRect/>
            </a:stretch>
          </p:blipFill>
          <p:spPr>
            <a:xfrm>
              <a:off x="227584" y="289560"/>
              <a:ext cx="1356360" cy="286512"/>
            </a:xfrm>
            <a:prstGeom prst="rect">
              <a:avLst/>
            </a:prstGeom>
          </p:spPr>
        </p:pic>
        <p:pic>
          <p:nvPicPr>
            <p:cNvPr id="27" name="Picture 529">
              <a:extLst>
                <a:ext uri="{FF2B5EF4-FFF2-40B4-BE49-F238E27FC236}">
                  <a16:creationId xmlns:a16="http://schemas.microsoft.com/office/drawing/2014/main" id="{7209F5ED-0C9B-1576-1A70-B4A19C8540CB}"/>
                </a:ext>
              </a:extLst>
            </p:cNvPr>
            <p:cNvPicPr/>
            <p:nvPr/>
          </p:nvPicPr>
          <p:blipFill>
            <a:blip r:embed="rId12"/>
            <a:stretch>
              <a:fillRect/>
            </a:stretch>
          </p:blipFill>
          <p:spPr>
            <a:xfrm>
              <a:off x="234696" y="341376"/>
              <a:ext cx="1348740" cy="190500"/>
            </a:xfrm>
            <a:prstGeom prst="rect">
              <a:avLst/>
            </a:prstGeom>
          </p:spPr>
        </p:pic>
        <p:sp>
          <p:nvSpPr>
            <p:cNvPr id="28" name="Rectangle 530">
              <a:extLst>
                <a:ext uri="{FF2B5EF4-FFF2-40B4-BE49-F238E27FC236}">
                  <a16:creationId xmlns:a16="http://schemas.microsoft.com/office/drawing/2014/main" id="{E79A9BBF-B392-AFFC-5DD2-55D93A95B066}"/>
                </a:ext>
              </a:extLst>
            </p:cNvPr>
            <p:cNvSpPr/>
            <p:nvPr/>
          </p:nvSpPr>
          <p:spPr>
            <a:xfrm>
              <a:off x="381889" y="345549"/>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9" name="Rectangle 531">
              <a:extLst>
                <a:ext uri="{FF2B5EF4-FFF2-40B4-BE49-F238E27FC236}">
                  <a16:creationId xmlns:a16="http://schemas.microsoft.com/office/drawing/2014/main" id="{C0079F0E-3565-EF98-3298-EC96738977DE}"/>
                </a:ext>
              </a:extLst>
            </p:cNvPr>
            <p:cNvSpPr/>
            <p:nvPr/>
          </p:nvSpPr>
          <p:spPr>
            <a:xfrm>
              <a:off x="404749" y="364444"/>
              <a:ext cx="1404741" cy="105047"/>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Uygulama Prog. / Kullanıcı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0" name="Rectangle 532">
              <a:extLst>
                <a:ext uri="{FF2B5EF4-FFF2-40B4-BE49-F238E27FC236}">
                  <a16:creationId xmlns:a16="http://schemas.microsoft.com/office/drawing/2014/main" id="{0F27CEF1-B95A-5D2F-2776-B3280A2216BA}"/>
                </a:ext>
              </a:extLst>
            </p:cNvPr>
            <p:cNvSpPr/>
            <p:nvPr/>
          </p:nvSpPr>
          <p:spPr>
            <a:xfrm>
              <a:off x="744601" y="466552"/>
              <a:ext cx="438034" cy="105047"/>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Arayüzü</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1" name="Rectangle 533">
              <a:extLst>
                <a:ext uri="{FF2B5EF4-FFF2-40B4-BE49-F238E27FC236}">
                  <a16:creationId xmlns:a16="http://schemas.microsoft.com/office/drawing/2014/main" id="{4B15BBB3-1C11-A009-E8F2-FD40CD726461}"/>
                </a:ext>
              </a:extLst>
            </p:cNvPr>
            <p:cNvSpPr/>
            <p:nvPr/>
          </p:nvSpPr>
          <p:spPr>
            <a:xfrm>
              <a:off x="1075309" y="447658"/>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pic>
          <p:nvPicPr>
            <p:cNvPr id="32" name="Picture 535">
              <a:extLst>
                <a:ext uri="{FF2B5EF4-FFF2-40B4-BE49-F238E27FC236}">
                  <a16:creationId xmlns:a16="http://schemas.microsoft.com/office/drawing/2014/main" id="{173F3014-CCD0-8661-CE9B-0B181953FBFF}"/>
                </a:ext>
              </a:extLst>
            </p:cNvPr>
            <p:cNvPicPr/>
            <p:nvPr/>
          </p:nvPicPr>
          <p:blipFill>
            <a:blip r:embed="rId13"/>
            <a:stretch>
              <a:fillRect/>
            </a:stretch>
          </p:blipFill>
          <p:spPr>
            <a:xfrm>
              <a:off x="173736" y="941832"/>
              <a:ext cx="1469136" cy="400812"/>
            </a:xfrm>
            <a:prstGeom prst="rect">
              <a:avLst/>
            </a:prstGeom>
          </p:spPr>
        </p:pic>
        <p:pic>
          <p:nvPicPr>
            <p:cNvPr id="33" name="Picture 537">
              <a:extLst>
                <a:ext uri="{FF2B5EF4-FFF2-40B4-BE49-F238E27FC236}">
                  <a16:creationId xmlns:a16="http://schemas.microsoft.com/office/drawing/2014/main" id="{2CA68785-B01F-44DE-E252-C4EBB0415CCE}"/>
                </a:ext>
              </a:extLst>
            </p:cNvPr>
            <p:cNvPicPr/>
            <p:nvPr/>
          </p:nvPicPr>
          <p:blipFill>
            <a:blip r:embed="rId14"/>
            <a:stretch>
              <a:fillRect/>
            </a:stretch>
          </p:blipFill>
          <p:spPr>
            <a:xfrm>
              <a:off x="175260" y="987552"/>
              <a:ext cx="1467612" cy="309372"/>
            </a:xfrm>
            <a:prstGeom prst="rect">
              <a:avLst/>
            </a:prstGeom>
          </p:spPr>
        </p:pic>
        <p:pic>
          <p:nvPicPr>
            <p:cNvPr id="34" name="Picture 36463">
              <a:extLst>
                <a:ext uri="{FF2B5EF4-FFF2-40B4-BE49-F238E27FC236}">
                  <a16:creationId xmlns:a16="http://schemas.microsoft.com/office/drawing/2014/main" id="{B5D96AF0-1A85-D3BD-EFC8-F1A39DFFDD04}"/>
                </a:ext>
              </a:extLst>
            </p:cNvPr>
            <p:cNvPicPr/>
            <p:nvPr/>
          </p:nvPicPr>
          <p:blipFill>
            <a:blip r:embed="rId15"/>
            <a:stretch>
              <a:fillRect/>
            </a:stretch>
          </p:blipFill>
          <p:spPr>
            <a:xfrm>
              <a:off x="227584" y="978408"/>
              <a:ext cx="1356360" cy="286512"/>
            </a:xfrm>
            <a:prstGeom prst="rect">
              <a:avLst/>
            </a:prstGeom>
          </p:spPr>
        </p:pic>
        <p:pic>
          <p:nvPicPr>
            <p:cNvPr id="35" name="Picture 540">
              <a:extLst>
                <a:ext uri="{FF2B5EF4-FFF2-40B4-BE49-F238E27FC236}">
                  <a16:creationId xmlns:a16="http://schemas.microsoft.com/office/drawing/2014/main" id="{064B4400-9896-B71A-157E-D1E3302DBA2B}"/>
                </a:ext>
              </a:extLst>
            </p:cNvPr>
            <p:cNvPicPr/>
            <p:nvPr/>
          </p:nvPicPr>
          <p:blipFill>
            <a:blip r:embed="rId12"/>
            <a:stretch>
              <a:fillRect/>
            </a:stretch>
          </p:blipFill>
          <p:spPr>
            <a:xfrm>
              <a:off x="234696" y="1027176"/>
              <a:ext cx="1348740" cy="190500"/>
            </a:xfrm>
            <a:prstGeom prst="rect">
              <a:avLst/>
            </a:prstGeom>
          </p:spPr>
        </p:pic>
        <p:sp>
          <p:nvSpPr>
            <p:cNvPr id="36" name="Rectangle 541">
              <a:extLst>
                <a:ext uri="{FF2B5EF4-FFF2-40B4-BE49-F238E27FC236}">
                  <a16:creationId xmlns:a16="http://schemas.microsoft.com/office/drawing/2014/main" id="{E00E9329-E2DB-416C-75C8-5B908578EDEB}"/>
                </a:ext>
              </a:extLst>
            </p:cNvPr>
            <p:cNvSpPr/>
            <p:nvPr/>
          </p:nvSpPr>
          <p:spPr>
            <a:xfrm>
              <a:off x="493141" y="1119742"/>
              <a:ext cx="328937"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Sorgu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7" name="Rectangle 542">
              <a:extLst>
                <a:ext uri="{FF2B5EF4-FFF2-40B4-BE49-F238E27FC236}">
                  <a16:creationId xmlns:a16="http://schemas.microsoft.com/office/drawing/2014/main" id="{5CA8A4C2-2861-5FDE-F6CF-B866E5B64E1A}"/>
                </a:ext>
              </a:extLst>
            </p:cNvPr>
            <p:cNvSpPr/>
            <p:nvPr/>
          </p:nvSpPr>
          <p:spPr>
            <a:xfrm>
              <a:off x="741553" y="1138636"/>
              <a:ext cx="778374" cy="105047"/>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ĠĢleyen Yazılım</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8" name="Rectangle 543">
              <a:extLst>
                <a:ext uri="{FF2B5EF4-FFF2-40B4-BE49-F238E27FC236}">
                  <a16:creationId xmlns:a16="http://schemas.microsoft.com/office/drawing/2014/main" id="{F13227F0-4EF0-FAD2-9642-E542C04F56EA}"/>
                </a:ext>
              </a:extLst>
            </p:cNvPr>
            <p:cNvSpPr/>
            <p:nvPr/>
          </p:nvSpPr>
          <p:spPr>
            <a:xfrm>
              <a:off x="1328674" y="1119742"/>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pic>
          <p:nvPicPr>
            <p:cNvPr id="39" name="Picture 545">
              <a:extLst>
                <a:ext uri="{FF2B5EF4-FFF2-40B4-BE49-F238E27FC236}">
                  <a16:creationId xmlns:a16="http://schemas.microsoft.com/office/drawing/2014/main" id="{47EA3051-AF61-E3A9-B69A-AA0B83C5268C}"/>
                </a:ext>
              </a:extLst>
            </p:cNvPr>
            <p:cNvPicPr/>
            <p:nvPr/>
          </p:nvPicPr>
          <p:blipFill>
            <a:blip r:embed="rId9"/>
            <a:stretch>
              <a:fillRect/>
            </a:stretch>
          </p:blipFill>
          <p:spPr>
            <a:xfrm>
              <a:off x="173736" y="1345692"/>
              <a:ext cx="1469136" cy="400812"/>
            </a:xfrm>
            <a:prstGeom prst="rect">
              <a:avLst/>
            </a:prstGeom>
          </p:spPr>
        </p:pic>
        <p:pic>
          <p:nvPicPr>
            <p:cNvPr id="40" name="Picture 547">
              <a:extLst>
                <a:ext uri="{FF2B5EF4-FFF2-40B4-BE49-F238E27FC236}">
                  <a16:creationId xmlns:a16="http://schemas.microsoft.com/office/drawing/2014/main" id="{8EA2D039-16D7-7E99-697C-1A46C3D8C21C}"/>
                </a:ext>
              </a:extLst>
            </p:cNvPr>
            <p:cNvPicPr/>
            <p:nvPr/>
          </p:nvPicPr>
          <p:blipFill>
            <a:blip r:embed="rId16"/>
            <a:stretch>
              <a:fillRect/>
            </a:stretch>
          </p:blipFill>
          <p:spPr>
            <a:xfrm>
              <a:off x="175260" y="1391412"/>
              <a:ext cx="1467612" cy="309372"/>
            </a:xfrm>
            <a:prstGeom prst="rect">
              <a:avLst/>
            </a:prstGeom>
          </p:spPr>
        </p:pic>
        <p:pic>
          <p:nvPicPr>
            <p:cNvPr id="41" name="Picture 36464">
              <a:extLst>
                <a:ext uri="{FF2B5EF4-FFF2-40B4-BE49-F238E27FC236}">
                  <a16:creationId xmlns:a16="http://schemas.microsoft.com/office/drawing/2014/main" id="{C7F0BCFA-391A-5E20-43E3-0CF6DBADD1E4}"/>
                </a:ext>
              </a:extLst>
            </p:cNvPr>
            <p:cNvPicPr/>
            <p:nvPr/>
          </p:nvPicPr>
          <p:blipFill>
            <a:blip r:embed="rId17"/>
            <a:stretch>
              <a:fillRect/>
            </a:stretch>
          </p:blipFill>
          <p:spPr>
            <a:xfrm>
              <a:off x="227584" y="1378712"/>
              <a:ext cx="1356360" cy="289560"/>
            </a:xfrm>
            <a:prstGeom prst="rect">
              <a:avLst/>
            </a:prstGeom>
          </p:spPr>
        </p:pic>
        <p:pic>
          <p:nvPicPr>
            <p:cNvPr id="42" name="Picture 550">
              <a:extLst>
                <a:ext uri="{FF2B5EF4-FFF2-40B4-BE49-F238E27FC236}">
                  <a16:creationId xmlns:a16="http://schemas.microsoft.com/office/drawing/2014/main" id="{3BBA6E76-DF74-2D3A-637F-79EB47AF03B6}"/>
                </a:ext>
              </a:extLst>
            </p:cNvPr>
            <p:cNvPicPr/>
            <p:nvPr/>
          </p:nvPicPr>
          <p:blipFill>
            <a:blip r:embed="rId12"/>
            <a:stretch>
              <a:fillRect/>
            </a:stretch>
          </p:blipFill>
          <p:spPr>
            <a:xfrm>
              <a:off x="234696" y="1432560"/>
              <a:ext cx="1348740" cy="190500"/>
            </a:xfrm>
            <a:prstGeom prst="rect">
              <a:avLst/>
            </a:prstGeom>
          </p:spPr>
        </p:pic>
        <p:sp>
          <p:nvSpPr>
            <p:cNvPr id="43" name="Rectangle 551">
              <a:extLst>
                <a:ext uri="{FF2B5EF4-FFF2-40B4-BE49-F238E27FC236}">
                  <a16:creationId xmlns:a16="http://schemas.microsoft.com/office/drawing/2014/main" id="{B50D1629-D5E0-67A8-75DD-7A4684AA9E91}"/>
                </a:ext>
              </a:extLst>
            </p:cNvPr>
            <p:cNvSpPr/>
            <p:nvPr/>
          </p:nvSpPr>
          <p:spPr>
            <a:xfrm>
              <a:off x="471805" y="1455882"/>
              <a:ext cx="1195717" cy="105047"/>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Kayıtlı Verilere UlaĢan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4" name="Rectangle 552">
              <a:extLst>
                <a:ext uri="{FF2B5EF4-FFF2-40B4-BE49-F238E27FC236}">
                  <a16:creationId xmlns:a16="http://schemas.microsoft.com/office/drawing/2014/main" id="{DFD89D21-7C5C-510F-808C-1263E1309EC7}"/>
                </a:ext>
              </a:extLst>
            </p:cNvPr>
            <p:cNvSpPr/>
            <p:nvPr/>
          </p:nvSpPr>
          <p:spPr>
            <a:xfrm>
              <a:off x="762889" y="1557990"/>
              <a:ext cx="391597" cy="105047"/>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Yazılım</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5" name="Rectangle 553">
              <a:extLst>
                <a:ext uri="{FF2B5EF4-FFF2-40B4-BE49-F238E27FC236}">
                  <a16:creationId xmlns:a16="http://schemas.microsoft.com/office/drawing/2014/main" id="{6F8979C2-8580-69AA-B9CC-CB3FCA7B693E}"/>
                </a:ext>
              </a:extLst>
            </p:cNvPr>
            <p:cNvSpPr/>
            <p:nvPr/>
          </p:nvSpPr>
          <p:spPr>
            <a:xfrm>
              <a:off x="1058545" y="1539096"/>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6" name="Shape 554">
              <a:extLst>
                <a:ext uri="{FF2B5EF4-FFF2-40B4-BE49-F238E27FC236}">
                  <a16:creationId xmlns:a16="http://schemas.microsoft.com/office/drawing/2014/main" id="{664BD9BC-A403-577A-F020-71E2BD75811F}"/>
                </a:ext>
              </a:extLst>
            </p:cNvPr>
            <p:cNvSpPr/>
            <p:nvPr/>
          </p:nvSpPr>
          <p:spPr>
            <a:xfrm>
              <a:off x="1789557" y="2091690"/>
              <a:ext cx="155702" cy="665099"/>
            </a:xfrm>
            <a:custGeom>
              <a:avLst/>
              <a:gdLst/>
              <a:ahLst/>
              <a:cxnLst/>
              <a:rect l="0" t="0" r="0" b="0"/>
              <a:pathLst>
                <a:path w="155702" h="665099">
                  <a:moveTo>
                    <a:pt x="0" y="0"/>
                  </a:moveTo>
                  <a:cubicBezTo>
                    <a:pt x="43053" y="0"/>
                    <a:pt x="77851" y="5715"/>
                    <a:pt x="77851" y="12954"/>
                  </a:cubicBezTo>
                  <a:lnTo>
                    <a:pt x="77851" y="319532"/>
                  </a:lnTo>
                  <a:cubicBezTo>
                    <a:pt x="77851" y="326772"/>
                    <a:pt x="112776" y="332486"/>
                    <a:pt x="155702" y="332486"/>
                  </a:cubicBezTo>
                  <a:cubicBezTo>
                    <a:pt x="112776" y="332486"/>
                    <a:pt x="77851" y="338328"/>
                    <a:pt x="77851" y="345567"/>
                  </a:cubicBezTo>
                  <a:lnTo>
                    <a:pt x="77851" y="652145"/>
                  </a:lnTo>
                  <a:cubicBezTo>
                    <a:pt x="77851" y="659384"/>
                    <a:pt x="43053" y="665099"/>
                    <a:pt x="0" y="665099"/>
                  </a:cubicBezTo>
                </a:path>
              </a:pathLst>
            </a:custGeom>
            <a:ln w="19050" cap="flat">
              <a:miter lim="127000"/>
            </a:ln>
          </p:spPr>
          <p:style>
            <a:lnRef idx="1">
              <a:srgbClr val="5B9BD5"/>
            </a:lnRef>
            <a:fillRef idx="0">
              <a:srgbClr val="000000">
                <a:alpha val="0"/>
              </a:srgbClr>
            </a:fillRef>
            <a:effectRef idx="0">
              <a:scrgbClr r="0" g="0" b="0"/>
            </a:effectRef>
            <a:fontRef idx="none"/>
          </p:style>
          <p:txBody>
            <a:bodyPr/>
            <a:lstStyle/>
            <a:p>
              <a:endParaRPr lang="tr-TR"/>
            </a:p>
          </p:txBody>
        </p:sp>
        <p:pic>
          <p:nvPicPr>
            <p:cNvPr id="47" name="Picture 556">
              <a:extLst>
                <a:ext uri="{FF2B5EF4-FFF2-40B4-BE49-F238E27FC236}">
                  <a16:creationId xmlns:a16="http://schemas.microsoft.com/office/drawing/2014/main" id="{612C300C-0D30-987E-C522-A12C02615E1F}"/>
                </a:ext>
              </a:extLst>
            </p:cNvPr>
            <p:cNvPicPr/>
            <p:nvPr/>
          </p:nvPicPr>
          <p:blipFill>
            <a:blip r:embed="rId18"/>
            <a:stretch>
              <a:fillRect/>
            </a:stretch>
          </p:blipFill>
          <p:spPr>
            <a:xfrm>
              <a:off x="1784604" y="2327148"/>
              <a:ext cx="537972" cy="76200"/>
            </a:xfrm>
            <a:prstGeom prst="rect">
              <a:avLst/>
            </a:prstGeom>
          </p:spPr>
        </p:pic>
        <p:sp>
          <p:nvSpPr>
            <p:cNvPr id="48" name="Rectangle 557">
              <a:extLst>
                <a:ext uri="{FF2B5EF4-FFF2-40B4-BE49-F238E27FC236}">
                  <a16:creationId xmlns:a16="http://schemas.microsoft.com/office/drawing/2014/main" id="{A1EBB5BF-C47D-7FF4-300B-C442519E9B4B}"/>
                </a:ext>
              </a:extLst>
            </p:cNvPr>
            <p:cNvSpPr/>
            <p:nvPr/>
          </p:nvSpPr>
          <p:spPr>
            <a:xfrm>
              <a:off x="1993138" y="2331575"/>
              <a:ext cx="163543"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000000"/>
                  </a:solidFill>
                  <a:effectLst/>
                  <a:latin typeface="Times New Roman" panose="02020603050405020304" pitchFamily="18" charset="0"/>
                  <a:ea typeface="Times New Roman" panose="02020603050405020304" pitchFamily="18" charset="0"/>
                </a:rPr>
                <a:t>VT</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9" name="Rectangle 558">
              <a:extLst>
                <a:ext uri="{FF2B5EF4-FFF2-40B4-BE49-F238E27FC236}">
                  <a16:creationId xmlns:a16="http://schemas.microsoft.com/office/drawing/2014/main" id="{B8E00A02-2900-C7B7-0DB5-6DA031E5890D}"/>
                </a:ext>
              </a:extLst>
            </p:cNvPr>
            <p:cNvSpPr/>
            <p:nvPr/>
          </p:nvSpPr>
          <p:spPr>
            <a:xfrm>
              <a:off x="2116582" y="2331575"/>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000000"/>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50" name="Shape 559">
              <a:extLst>
                <a:ext uri="{FF2B5EF4-FFF2-40B4-BE49-F238E27FC236}">
                  <a16:creationId xmlns:a16="http://schemas.microsoft.com/office/drawing/2014/main" id="{62754EE0-3DA9-C9E2-71EA-D5C72A66AEB9}"/>
                </a:ext>
              </a:extLst>
            </p:cNvPr>
            <p:cNvSpPr/>
            <p:nvPr/>
          </p:nvSpPr>
          <p:spPr>
            <a:xfrm>
              <a:off x="2125472" y="890143"/>
              <a:ext cx="155702" cy="1895475"/>
            </a:xfrm>
            <a:custGeom>
              <a:avLst/>
              <a:gdLst/>
              <a:ahLst/>
              <a:cxnLst/>
              <a:rect l="0" t="0" r="0" b="0"/>
              <a:pathLst>
                <a:path w="155702" h="1895475">
                  <a:moveTo>
                    <a:pt x="0" y="0"/>
                  </a:moveTo>
                  <a:cubicBezTo>
                    <a:pt x="42926" y="0"/>
                    <a:pt x="77851" y="5842"/>
                    <a:pt x="77851" y="12954"/>
                  </a:cubicBezTo>
                  <a:lnTo>
                    <a:pt x="77851" y="934720"/>
                  </a:lnTo>
                  <a:cubicBezTo>
                    <a:pt x="77851" y="941959"/>
                    <a:pt x="112649" y="947674"/>
                    <a:pt x="155702" y="947674"/>
                  </a:cubicBezTo>
                  <a:cubicBezTo>
                    <a:pt x="112649" y="947674"/>
                    <a:pt x="77851" y="953516"/>
                    <a:pt x="77851" y="960755"/>
                  </a:cubicBezTo>
                  <a:lnTo>
                    <a:pt x="77851" y="1882521"/>
                  </a:lnTo>
                  <a:cubicBezTo>
                    <a:pt x="77851" y="1889633"/>
                    <a:pt x="42926" y="1895475"/>
                    <a:pt x="0" y="1895475"/>
                  </a:cubicBezTo>
                </a:path>
              </a:pathLst>
            </a:custGeom>
            <a:ln w="19050" cap="flat">
              <a:miter lim="127000"/>
            </a:ln>
          </p:spPr>
          <p:style>
            <a:lnRef idx="1">
              <a:srgbClr val="5B9BD5"/>
            </a:lnRef>
            <a:fillRef idx="0">
              <a:srgbClr val="000000">
                <a:alpha val="0"/>
              </a:srgbClr>
            </a:fillRef>
            <a:effectRef idx="0">
              <a:scrgbClr r="0" g="0" b="0"/>
            </a:effectRef>
            <a:fontRef idx="none"/>
          </p:style>
          <p:txBody>
            <a:bodyPr/>
            <a:lstStyle/>
            <a:p>
              <a:endParaRPr lang="tr-TR"/>
            </a:p>
          </p:txBody>
        </p:sp>
        <p:pic>
          <p:nvPicPr>
            <p:cNvPr id="51" name="Picture 561">
              <a:extLst>
                <a:ext uri="{FF2B5EF4-FFF2-40B4-BE49-F238E27FC236}">
                  <a16:creationId xmlns:a16="http://schemas.microsoft.com/office/drawing/2014/main" id="{24575614-5572-0E44-F918-F941B8300A51}"/>
                </a:ext>
              </a:extLst>
            </p:cNvPr>
            <p:cNvPicPr/>
            <p:nvPr/>
          </p:nvPicPr>
          <p:blipFill>
            <a:blip r:embed="rId18"/>
            <a:stretch>
              <a:fillRect/>
            </a:stretch>
          </p:blipFill>
          <p:spPr>
            <a:xfrm>
              <a:off x="2161032" y="1723644"/>
              <a:ext cx="537972" cy="76200"/>
            </a:xfrm>
            <a:prstGeom prst="rect">
              <a:avLst/>
            </a:prstGeom>
          </p:spPr>
        </p:pic>
        <p:sp>
          <p:nvSpPr>
            <p:cNvPr id="52" name="Rectangle 562">
              <a:extLst>
                <a:ext uri="{FF2B5EF4-FFF2-40B4-BE49-F238E27FC236}">
                  <a16:creationId xmlns:a16="http://schemas.microsoft.com/office/drawing/2014/main" id="{C0E2A5A4-260B-BB89-7204-00F751150856}"/>
                </a:ext>
              </a:extLst>
            </p:cNvPr>
            <p:cNvSpPr/>
            <p:nvPr/>
          </p:nvSpPr>
          <p:spPr>
            <a:xfrm>
              <a:off x="2313178" y="1728072"/>
              <a:ext cx="314359"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000000"/>
                  </a:solidFill>
                  <a:effectLst/>
                  <a:latin typeface="Times New Roman" panose="02020603050405020304" pitchFamily="18" charset="0"/>
                  <a:ea typeface="Times New Roman" panose="02020603050405020304" pitchFamily="18" charset="0"/>
                </a:rPr>
                <a:t>VTYS</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53" name="Rectangle 563">
              <a:extLst>
                <a:ext uri="{FF2B5EF4-FFF2-40B4-BE49-F238E27FC236}">
                  <a16:creationId xmlns:a16="http://schemas.microsoft.com/office/drawing/2014/main" id="{44CD8317-9C33-02EB-EB77-98122E8BF1DE}"/>
                </a:ext>
              </a:extLst>
            </p:cNvPr>
            <p:cNvSpPr/>
            <p:nvPr/>
          </p:nvSpPr>
          <p:spPr>
            <a:xfrm>
              <a:off x="2550922" y="1728072"/>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000000"/>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54" name="Shape 564">
              <a:extLst>
                <a:ext uri="{FF2B5EF4-FFF2-40B4-BE49-F238E27FC236}">
                  <a16:creationId xmlns:a16="http://schemas.microsoft.com/office/drawing/2014/main" id="{68362251-C53D-EC13-C172-64FEC15568C7}"/>
                </a:ext>
              </a:extLst>
            </p:cNvPr>
            <p:cNvSpPr/>
            <p:nvPr/>
          </p:nvSpPr>
          <p:spPr>
            <a:xfrm>
              <a:off x="2523236" y="240284"/>
              <a:ext cx="155702" cy="2545588"/>
            </a:xfrm>
            <a:custGeom>
              <a:avLst/>
              <a:gdLst/>
              <a:ahLst/>
              <a:cxnLst/>
              <a:rect l="0" t="0" r="0" b="0"/>
              <a:pathLst>
                <a:path w="155702" h="2545588">
                  <a:moveTo>
                    <a:pt x="0" y="0"/>
                  </a:moveTo>
                  <a:cubicBezTo>
                    <a:pt x="43053" y="0"/>
                    <a:pt x="77851" y="5842"/>
                    <a:pt x="77851" y="13081"/>
                  </a:cubicBezTo>
                  <a:lnTo>
                    <a:pt x="77851" y="1259840"/>
                  </a:lnTo>
                  <a:cubicBezTo>
                    <a:pt x="77851" y="1266952"/>
                    <a:pt x="112776" y="1272794"/>
                    <a:pt x="155702" y="1272794"/>
                  </a:cubicBezTo>
                  <a:cubicBezTo>
                    <a:pt x="112776" y="1272794"/>
                    <a:pt x="77851" y="1278636"/>
                    <a:pt x="77851" y="1285748"/>
                  </a:cubicBezTo>
                  <a:lnTo>
                    <a:pt x="77851" y="2532634"/>
                  </a:lnTo>
                  <a:cubicBezTo>
                    <a:pt x="77851" y="2539746"/>
                    <a:pt x="43053" y="2545588"/>
                    <a:pt x="0" y="2545588"/>
                  </a:cubicBezTo>
                </a:path>
              </a:pathLst>
            </a:custGeom>
            <a:ln w="19050" cap="flat">
              <a:miter lim="127000"/>
            </a:ln>
          </p:spPr>
          <p:style>
            <a:lnRef idx="1">
              <a:srgbClr val="5B9BD5"/>
            </a:lnRef>
            <a:fillRef idx="0">
              <a:srgbClr val="000000">
                <a:alpha val="0"/>
              </a:srgbClr>
            </a:fillRef>
            <a:effectRef idx="0">
              <a:scrgbClr r="0" g="0" b="0"/>
            </a:effectRef>
            <a:fontRef idx="none"/>
          </p:style>
          <p:txBody>
            <a:bodyPr/>
            <a:lstStyle/>
            <a:p>
              <a:endParaRPr lang="tr-TR"/>
            </a:p>
          </p:txBody>
        </p:sp>
        <p:pic>
          <p:nvPicPr>
            <p:cNvPr id="55" name="Picture 566">
              <a:extLst>
                <a:ext uri="{FF2B5EF4-FFF2-40B4-BE49-F238E27FC236}">
                  <a16:creationId xmlns:a16="http://schemas.microsoft.com/office/drawing/2014/main" id="{5D6A2769-AED0-D5C8-9C72-EF1965B343CB}"/>
                </a:ext>
              </a:extLst>
            </p:cNvPr>
            <p:cNvPicPr/>
            <p:nvPr/>
          </p:nvPicPr>
          <p:blipFill>
            <a:blip r:embed="rId18"/>
            <a:stretch>
              <a:fillRect/>
            </a:stretch>
          </p:blipFill>
          <p:spPr>
            <a:xfrm>
              <a:off x="2487168" y="1373124"/>
              <a:ext cx="539496" cy="76200"/>
            </a:xfrm>
            <a:prstGeom prst="rect">
              <a:avLst/>
            </a:prstGeom>
          </p:spPr>
        </p:pic>
        <p:sp>
          <p:nvSpPr>
            <p:cNvPr id="56" name="Rectangle 567">
              <a:extLst>
                <a:ext uri="{FF2B5EF4-FFF2-40B4-BE49-F238E27FC236}">
                  <a16:creationId xmlns:a16="http://schemas.microsoft.com/office/drawing/2014/main" id="{B49FA1FD-E2E5-268A-D35E-5E57BDB95BF7}"/>
                </a:ext>
              </a:extLst>
            </p:cNvPr>
            <p:cNvSpPr/>
            <p:nvPr/>
          </p:nvSpPr>
          <p:spPr>
            <a:xfrm>
              <a:off x="2671318" y="1377552"/>
              <a:ext cx="22948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000000"/>
                  </a:solidFill>
                  <a:effectLst/>
                  <a:latin typeface="Times New Roman" panose="02020603050405020304" pitchFamily="18" charset="0"/>
                  <a:ea typeface="Times New Roman" panose="02020603050405020304" pitchFamily="18" charset="0"/>
                </a:rPr>
                <a:t>VTS</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57" name="Rectangle 568">
              <a:extLst>
                <a:ext uri="{FF2B5EF4-FFF2-40B4-BE49-F238E27FC236}">
                  <a16:creationId xmlns:a16="http://schemas.microsoft.com/office/drawing/2014/main" id="{8009784E-E9B2-1555-60CA-A67B61BF451B}"/>
                </a:ext>
              </a:extLst>
            </p:cNvPr>
            <p:cNvSpPr/>
            <p:nvPr/>
          </p:nvSpPr>
          <p:spPr>
            <a:xfrm>
              <a:off x="2843784" y="1377552"/>
              <a:ext cx="29390" cy="130140"/>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000000"/>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pic>
          <p:nvPicPr>
            <p:cNvPr id="58" name="Picture 570">
              <a:extLst>
                <a:ext uri="{FF2B5EF4-FFF2-40B4-BE49-F238E27FC236}">
                  <a16:creationId xmlns:a16="http://schemas.microsoft.com/office/drawing/2014/main" id="{03037020-94B3-8B14-82F3-14D65D11EE51}"/>
                </a:ext>
              </a:extLst>
            </p:cNvPr>
            <p:cNvPicPr/>
            <p:nvPr/>
          </p:nvPicPr>
          <p:blipFill>
            <a:blip r:embed="rId19"/>
            <a:stretch>
              <a:fillRect/>
            </a:stretch>
          </p:blipFill>
          <p:spPr>
            <a:xfrm>
              <a:off x="0" y="0"/>
              <a:ext cx="3025140" cy="3019044"/>
            </a:xfrm>
            <a:prstGeom prst="rect">
              <a:avLst/>
            </a:prstGeom>
          </p:spPr>
        </p:pic>
        <p:sp>
          <p:nvSpPr>
            <p:cNvPr id="59" name="Shape 571">
              <a:extLst>
                <a:ext uri="{FF2B5EF4-FFF2-40B4-BE49-F238E27FC236}">
                  <a16:creationId xmlns:a16="http://schemas.microsoft.com/office/drawing/2014/main" id="{9D727917-A0BB-5288-823B-0DE24EC4A18A}"/>
                </a:ext>
              </a:extLst>
            </p:cNvPr>
            <p:cNvSpPr/>
            <p:nvPr/>
          </p:nvSpPr>
          <p:spPr>
            <a:xfrm>
              <a:off x="68961" y="50292"/>
              <a:ext cx="2887345" cy="2880995"/>
            </a:xfrm>
            <a:custGeom>
              <a:avLst/>
              <a:gdLst/>
              <a:ahLst/>
              <a:cxnLst/>
              <a:rect l="0" t="0" r="0" b="0"/>
              <a:pathLst>
                <a:path w="2887345" h="2880995">
                  <a:moveTo>
                    <a:pt x="0" y="2880995"/>
                  </a:moveTo>
                  <a:lnTo>
                    <a:pt x="2887345" y="2880995"/>
                  </a:lnTo>
                  <a:lnTo>
                    <a:pt x="2887345" y="0"/>
                  </a:lnTo>
                  <a:lnTo>
                    <a:pt x="0" y="0"/>
                  </a:lnTo>
                  <a:close/>
                </a:path>
              </a:pathLst>
            </a:custGeom>
            <a:ln w="19050" cap="flat">
              <a:round/>
            </a:ln>
          </p:spPr>
          <p:style>
            <a:lnRef idx="1">
              <a:srgbClr val="000000"/>
            </a:lnRef>
            <a:fillRef idx="0">
              <a:srgbClr val="000000">
                <a:alpha val="0"/>
              </a:srgbClr>
            </a:fillRef>
            <a:effectRef idx="0">
              <a:scrgbClr r="0" g="0" b="0"/>
            </a:effectRef>
            <a:fontRef idx="none"/>
          </p:style>
          <p:txBody>
            <a:bodyPr/>
            <a:lstStyle/>
            <a:p>
              <a:endParaRPr lang="tr-TR"/>
            </a:p>
          </p:txBody>
        </p:sp>
      </p:grpSp>
    </p:spTree>
    <p:extLst>
      <p:ext uri="{BB962C8B-B14F-4D97-AF65-F5344CB8AC3E}">
        <p14:creationId xmlns:p14="http://schemas.microsoft.com/office/powerpoint/2010/main" val="351376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kış Çizelgesi: Bağlayıcı 3">
            <a:extLst>
              <a:ext uri="{FF2B5EF4-FFF2-40B4-BE49-F238E27FC236}">
                <a16:creationId xmlns:a16="http://schemas.microsoft.com/office/drawing/2014/main" id="{B7A19E7E-06D6-8DF5-CB3A-10CDF46E5F4B}"/>
              </a:ext>
            </a:extLst>
          </p:cNvPr>
          <p:cNvSpPr/>
          <p:nvPr/>
        </p:nvSpPr>
        <p:spPr>
          <a:xfrm flipH="1">
            <a:off x="315745" y="2095163"/>
            <a:ext cx="76198" cy="75598"/>
          </a:xfrm>
          <a:prstGeom prst="flowChartConnector">
            <a:avLst/>
          </a:prstGeom>
          <a:solidFill>
            <a:schemeClr val="accent1">
              <a:lumMod val="50000"/>
            </a:schemeClr>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dirty="0">
              <a:solidFill>
                <a:srgbClr val="7030A0"/>
              </a:solidFill>
            </a:endParaRPr>
          </a:p>
        </p:txBody>
      </p:sp>
      <p:sp>
        <p:nvSpPr>
          <p:cNvPr id="6" name="Metin kutusu 5">
            <a:extLst>
              <a:ext uri="{FF2B5EF4-FFF2-40B4-BE49-F238E27FC236}">
                <a16:creationId xmlns:a16="http://schemas.microsoft.com/office/drawing/2014/main" id="{17C3F63C-5094-09F2-99D2-9B51218CD4E2}"/>
              </a:ext>
            </a:extLst>
          </p:cNvPr>
          <p:cNvSpPr txBox="1"/>
          <p:nvPr/>
        </p:nvSpPr>
        <p:spPr>
          <a:xfrm>
            <a:off x="491068" y="215648"/>
            <a:ext cx="6637866" cy="400110"/>
          </a:xfrm>
          <a:prstGeom prst="rect">
            <a:avLst/>
          </a:prstGeom>
          <a:noFill/>
        </p:spPr>
        <p:txBody>
          <a:bodyPr wrap="square" rtlCol="0">
            <a:spAutoFit/>
          </a:bodyPr>
          <a:lstStyle/>
          <a:p>
            <a:r>
              <a:rPr lang="tr-TR" sz="2000" dirty="0">
                <a:solidFill>
                  <a:schemeClr val="accent2">
                    <a:lumMod val="50000"/>
                  </a:schemeClr>
                </a:solidFill>
              </a:rPr>
              <a:t>Veri tabanı modellerini sekiz kategoriye ayırabiliriz :</a:t>
            </a:r>
          </a:p>
        </p:txBody>
      </p:sp>
      <p:sp>
        <p:nvSpPr>
          <p:cNvPr id="7" name="Metin kutusu 6">
            <a:extLst>
              <a:ext uri="{FF2B5EF4-FFF2-40B4-BE49-F238E27FC236}">
                <a16:creationId xmlns:a16="http://schemas.microsoft.com/office/drawing/2014/main" id="{F4537103-C5E8-2260-C6B2-C570AF29A924}"/>
              </a:ext>
            </a:extLst>
          </p:cNvPr>
          <p:cNvSpPr txBox="1"/>
          <p:nvPr/>
        </p:nvSpPr>
        <p:spPr>
          <a:xfrm>
            <a:off x="491068" y="827101"/>
            <a:ext cx="5604932" cy="1200329"/>
          </a:xfrm>
          <a:prstGeom prst="rect">
            <a:avLst/>
          </a:prstGeom>
          <a:noFill/>
        </p:spPr>
        <p:txBody>
          <a:bodyPr wrap="square" rtlCol="0">
            <a:spAutoFit/>
          </a:bodyPr>
          <a:lstStyle/>
          <a:p>
            <a:r>
              <a:rPr lang="es-ES" dirty="0">
                <a:solidFill>
                  <a:srgbClr val="4B0361"/>
                </a:solidFill>
                <a:latin typeface="Elephant" panose="02020904090505020303" pitchFamily="18" charset="0"/>
              </a:rPr>
              <a:t>Düz </a:t>
            </a:r>
            <a:r>
              <a:rPr lang="tr-TR" dirty="0">
                <a:solidFill>
                  <a:srgbClr val="4B0361"/>
                </a:solidFill>
                <a:latin typeface="Elephant" panose="02020904090505020303" pitchFamily="18" charset="0"/>
              </a:rPr>
              <a:t>M</a:t>
            </a:r>
            <a:r>
              <a:rPr lang="es-ES" dirty="0">
                <a:solidFill>
                  <a:srgbClr val="4B0361"/>
                </a:solidFill>
                <a:latin typeface="Elephant" panose="02020904090505020303" pitchFamily="18" charset="0"/>
              </a:rPr>
              <a:t>odel veya </a:t>
            </a:r>
            <a:r>
              <a:rPr lang="tr-TR" dirty="0">
                <a:solidFill>
                  <a:srgbClr val="4B0361"/>
                </a:solidFill>
                <a:latin typeface="Elephant" panose="02020904090505020303" pitchFamily="18" charset="0"/>
              </a:rPr>
              <a:t>T</a:t>
            </a:r>
            <a:r>
              <a:rPr lang="es-ES" dirty="0">
                <a:solidFill>
                  <a:srgbClr val="4B0361"/>
                </a:solidFill>
                <a:latin typeface="Elephant" panose="02020904090505020303" pitchFamily="18" charset="0"/>
              </a:rPr>
              <a:t>ablo </a:t>
            </a:r>
            <a:r>
              <a:rPr lang="tr-TR" dirty="0">
                <a:solidFill>
                  <a:srgbClr val="4B0361"/>
                </a:solidFill>
                <a:latin typeface="Elephant" panose="02020904090505020303" pitchFamily="18" charset="0"/>
              </a:rPr>
              <a:t>M</a:t>
            </a:r>
            <a:r>
              <a:rPr lang="es-ES" dirty="0">
                <a:solidFill>
                  <a:srgbClr val="4B0361"/>
                </a:solidFill>
                <a:latin typeface="Elephant" panose="02020904090505020303" pitchFamily="18" charset="0"/>
              </a:rPr>
              <a:t>odeli</a:t>
            </a:r>
            <a:r>
              <a:rPr lang="tr-TR" dirty="0">
                <a:solidFill>
                  <a:srgbClr val="4B0361"/>
                </a:solidFill>
                <a:latin typeface="Elephant" panose="02020904090505020303" pitchFamily="18" charset="0"/>
              </a:rPr>
              <a:t> </a:t>
            </a:r>
            <a:r>
              <a:rPr lang="es-ES" dirty="0">
                <a:solidFill>
                  <a:srgbClr val="4B0361"/>
                </a:solidFill>
                <a:latin typeface="Elephant" panose="02020904090505020303" pitchFamily="18" charset="0"/>
              </a:rPr>
              <a:t>:</a:t>
            </a:r>
            <a:r>
              <a:rPr lang="tr-TR" dirty="0">
                <a:solidFill>
                  <a:srgbClr val="4B0361"/>
                </a:solidFill>
                <a:latin typeface="Elephant" panose="02020904090505020303" pitchFamily="18" charset="0"/>
              </a:rPr>
              <a:t> </a:t>
            </a:r>
            <a:r>
              <a:rPr lang="tr-TR" dirty="0"/>
              <a:t>İki boyutlu veri grubundan oluşur. Sütunlarda verilerin benzer özellikleri, satırlarda ise veri grupları yer alır. </a:t>
            </a:r>
          </a:p>
          <a:p>
            <a:r>
              <a:rPr lang="es-ES" dirty="0"/>
              <a:t> </a:t>
            </a:r>
            <a:endParaRPr lang="tr-TR" dirty="0"/>
          </a:p>
        </p:txBody>
      </p:sp>
      <p:sp>
        <p:nvSpPr>
          <p:cNvPr id="9" name="Akış Çizelgesi: Bağlayıcı 8">
            <a:extLst>
              <a:ext uri="{FF2B5EF4-FFF2-40B4-BE49-F238E27FC236}">
                <a16:creationId xmlns:a16="http://schemas.microsoft.com/office/drawing/2014/main" id="{3D3BBB91-4E79-0131-F346-5E4708E96656}"/>
              </a:ext>
            </a:extLst>
          </p:cNvPr>
          <p:cNvSpPr/>
          <p:nvPr/>
        </p:nvSpPr>
        <p:spPr>
          <a:xfrm>
            <a:off x="316384" y="337635"/>
            <a:ext cx="76199" cy="76200"/>
          </a:xfrm>
          <a:prstGeom prst="flowChartConnector">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10" name="Tablo 9">
            <a:extLst>
              <a:ext uri="{FF2B5EF4-FFF2-40B4-BE49-F238E27FC236}">
                <a16:creationId xmlns:a16="http://schemas.microsoft.com/office/drawing/2014/main" id="{7EE5F840-C885-A545-D1CD-FB42B472E46C}"/>
              </a:ext>
            </a:extLst>
          </p:cNvPr>
          <p:cNvGraphicFramePr>
            <a:graphicFrameLocks noGrp="1"/>
          </p:cNvGraphicFramePr>
          <p:nvPr>
            <p:extLst>
              <p:ext uri="{D42A27DB-BD31-4B8C-83A1-F6EECF244321}">
                <p14:modId xmlns:p14="http://schemas.microsoft.com/office/powerpoint/2010/main" val="1220555327"/>
              </p:ext>
            </p:extLst>
          </p:nvPr>
        </p:nvGraphicFramePr>
        <p:xfrm>
          <a:off x="6341161" y="969643"/>
          <a:ext cx="2927985" cy="538734"/>
        </p:xfrm>
        <a:graphic>
          <a:graphicData uri="http://schemas.openxmlformats.org/drawingml/2006/table">
            <a:tbl>
              <a:tblPr firstRow="1" firstCol="1" bandRow="1">
                <a:tableStyleId>{5C22544A-7EE6-4342-B048-85BDC9FD1C3A}</a:tableStyleId>
              </a:tblPr>
              <a:tblGrid>
                <a:gridCol w="530225">
                  <a:extLst>
                    <a:ext uri="{9D8B030D-6E8A-4147-A177-3AD203B41FA5}">
                      <a16:colId xmlns:a16="http://schemas.microsoft.com/office/drawing/2014/main" val="196460601"/>
                    </a:ext>
                  </a:extLst>
                </a:gridCol>
                <a:gridCol w="899160">
                  <a:extLst>
                    <a:ext uri="{9D8B030D-6E8A-4147-A177-3AD203B41FA5}">
                      <a16:colId xmlns:a16="http://schemas.microsoft.com/office/drawing/2014/main" val="2246959677"/>
                    </a:ext>
                  </a:extLst>
                </a:gridCol>
                <a:gridCol w="783590">
                  <a:extLst>
                    <a:ext uri="{9D8B030D-6E8A-4147-A177-3AD203B41FA5}">
                      <a16:colId xmlns:a16="http://schemas.microsoft.com/office/drawing/2014/main" val="3430940314"/>
                    </a:ext>
                  </a:extLst>
                </a:gridCol>
                <a:gridCol w="715010">
                  <a:extLst>
                    <a:ext uri="{9D8B030D-6E8A-4147-A177-3AD203B41FA5}">
                      <a16:colId xmlns:a16="http://schemas.microsoft.com/office/drawing/2014/main" val="848014715"/>
                    </a:ext>
                  </a:extLst>
                </a:gridCol>
              </a:tblGrid>
              <a:tr h="129540">
                <a:tc>
                  <a:txBody>
                    <a:bodyPr/>
                    <a:lstStyle/>
                    <a:p>
                      <a:pPr marL="69850" indent="-5080" algn="l">
                        <a:lnSpc>
                          <a:spcPct val="107000"/>
                        </a:lnSpc>
                        <a:spcAft>
                          <a:spcPts val="25"/>
                        </a:spcAft>
                      </a:pPr>
                      <a:r>
                        <a:rPr lang="tr-TR" sz="800" kern="100">
                          <a:effectLst/>
                        </a:rPr>
                        <a:t>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a:effectLst/>
                        </a:rPr>
                        <a:t>Ad Soyad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a:effectLst/>
                        </a:rPr>
                        <a:t>Kullanıcı Adı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a:effectLst/>
                        </a:rPr>
                        <a:t>Parola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677531851"/>
                  </a:ext>
                </a:extLst>
              </a:tr>
              <a:tr h="0">
                <a:tc>
                  <a:txBody>
                    <a:bodyPr/>
                    <a:lstStyle/>
                    <a:p>
                      <a:pPr marL="69850" indent="-5080" algn="l">
                        <a:lnSpc>
                          <a:spcPct val="107000"/>
                        </a:lnSpc>
                        <a:spcAft>
                          <a:spcPts val="25"/>
                        </a:spcAft>
                      </a:pPr>
                      <a:r>
                        <a:rPr lang="tr-TR" sz="800" kern="100">
                          <a:effectLst/>
                        </a:rPr>
                        <a:t>Kayıt 1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a:effectLst/>
                        </a:rPr>
                        <a:t>Murat ERGİN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a:effectLst/>
                        </a:rPr>
                        <a:t>Mergin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dirty="0">
                          <a:effectLst/>
                        </a:rPr>
                        <a:t>kjVdb125 </a:t>
                      </a:r>
                      <a:endParaRPr lang="tr-TR" sz="1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359301981"/>
                  </a:ext>
                </a:extLst>
              </a:tr>
              <a:tr h="0">
                <a:tc>
                  <a:txBody>
                    <a:bodyPr/>
                    <a:lstStyle/>
                    <a:p>
                      <a:pPr marL="69850" indent="-5080" algn="l">
                        <a:lnSpc>
                          <a:spcPct val="107000"/>
                        </a:lnSpc>
                        <a:spcAft>
                          <a:spcPts val="25"/>
                        </a:spcAft>
                      </a:pPr>
                      <a:r>
                        <a:rPr lang="tr-TR" sz="800" kern="100">
                          <a:effectLst/>
                        </a:rPr>
                        <a:t>Kayıt 2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dirty="0">
                          <a:effectLst/>
                        </a:rPr>
                        <a:t>Ayşe YILMAZ </a:t>
                      </a:r>
                      <a:endParaRPr lang="tr-TR" sz="1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dirty="0">
                          <a:effectLst/>
                        </a:rPr>
                        <a:t>Ayılmaz </a:t>
                      </a:r>
                      <a:endParaRPr lang="tr-TR" sz="1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dirty="0">
                          <a:effectLst/>
                        </a:rPr>
                        <a:t>Bks46db7 </a:t>
                      </a:r>
                      <a:endParaRPr lang="tr-TR" sz="1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3948348868"/>
                  </a:ext>
                </a:extLst>
              </a:tr>
              <a:tr h="166370">
                <a:tc>
                  <a:txBody>
                    <a:bodyPr/>
                    <a:lstStyle/>
                    <a:p>
                      <a:pPr marL="69850" indent="-5080" algn="l">
                        <a:lnSpc>
                          <a:spcPct val="107000"/>
                        </a:lnSpc>
                        <a:spcAft>
                          <a:spcPts val="25"/>
                        </a:spcAft>
                      </a:pPr>
                      <a:r>
                        <a:rPr lang="tr-TR" sz="800" kern="100">
                          <a:effectLst/>
                        </a:rPr>
                        <a:t>Kayıt 3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a:effectLst/>
                        </a:rPr>
                        <a:t>Can TÜRK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a:effectLst/>
                        </a:rPr>
                        <a:t>Cturk </a:t>
                      </a:r>
                      <a:endParaRPr lang="tr-TR"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080" indent="-5080" algn="l">
                        <a:lnSpc>
                          <a:spcPct val="107000"/>
                        </a:lnSpc>
                        <a:spcAft>
                          <a:spcPts val="25"/>
                        </a:spcAft>
                      </a:pPr>
                      <a:r>
                        <a:rPr lang="tr-TR" sz="800" kern="100" dirty="0">
                          <a:effectLst/>
                        </a:rPr>
                        <a:t>fhG8dbt9 </a:t>
                      </a:r>
                      <a:endParaRPr lang="tr-TR" sz="1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745875089"/>
                  </a:ext>
                </a:extLst>
              </a:tr>
            </a:tbl>
          </a:graphicData>
        </a:graphic>
      </p:graphicFrame>
      <p:sp>
        <p:nvSpPr>
          <p:cNvPr id="11" name="Rectangle 1">
            <a:extLst>
              <a:ext uri="{FF2B5EF4-FFF2-40B4-BE49-F238E27FC236}">
                <a16:creationId xmlns:a16="http://schemas.microsoft.com/office/drawing/2014/main" id="{08B94D87-4B1F-7B47-9076-8C3ABFBBA666}"/>
              </a:ext>
            </a:extLst>
          </p:cNvPr>
          <p:cNvSpPr>
            <a:spLocks noChangeArrowheads="1"/>
          </p:cNvSpPr>
          <p:nvPr/>
        </p:nvSpPr>
        <p:spPr bwMode="auto">
          <a:xfrm>
            <a:off x="6447114" y="1550306"/>
            <a:ext cx="27160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Şekil 3.2 Düz veri modeli örneği </a:t>
            </a:r>
            <a:endParaRPr kumimoji="0" lang="tr-TR" altLang="tr-TR"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kumimoji="0" lang="tr-TR" altLang="tr-TR" sz="1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Instance</a:t>
            </a:r>
            <a:r>
              <a:rPr kumimoji="0" lang="tr-TR" altLang="tr-TR"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of </a:t>
            </a:r>
            <a:r>
              <a:rPr kumimoji="0" lang="tr-TR" altLang="tr-TR" sz="1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flat</a:t>
            </a:r>
            <a:r>
              <a:rPr kumimoji="0" lang="tr-TR" altLang="tr-TR"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data model) </a:t>
            </a:r>
            <a:endParaRPr kumimoji="0" lang="tr-TR" altLang="tr-TR" sz="1000" b="0" i="0" u="none" strike="noStrike" cap="none" normalizeH="0" baseline="0" dirty="0">
              <a:ln>
                <a:noFill/>
              </a:ln>
              <a:solidFill>
                <a:schemeClr val="tx1"/>
              </a:solidFill>
              <a:effectLst/>
              <a:latin typeface="Arial" panose="020B0604020202020204" pitchFamily="34" charset="0"/>
            </a:endParaRPr>
          </a:p>
        </p:txBody>
      </p:sp>
      <p:sp>
        <p:nvSpPr>
          <p:cNvPr id="12" name="Akış Çizelgesi: Bağlayıcı 11">
            <a:extLst>
              <a:ext uri="{FF2B5EF4-FFF2-40B4-BE49-F238E27FC236}">
                <a16:creationId xmlns:a16="http://schemas.microsoft.com/office/drawing/2014/main" id="{FD82F606-1705-8D51-4593-D3CCA24A1405}"/>
              </a:ext>
            </a:extLst>
          </p:cNvPr>
          <p:cNvSpPr/>
          <p:nvPr/>
        </p:nvSpPr>
        <p:spPr>
          <a:xfrm>
            <a:off x="315745" y="969643"/>
            <a:ext cx="75600" cy="75600"/>
          </a:xfrm>
          <a:prstGeom prst="flowChartConnector">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kutusu 12">
            <a:extLst>
              <a:ext uri="{FF2B5EF4-FFF2-40B4-BE49-F238E27FC236}">
                <a16:creationId xmlns:a16="http://schemas.microsoft.com/office/drawing/2014/main" id="{330C0A37-1614-3730-D2EE-AF6AF4A1FA64}"/>
              </a:ext>
            </a:extLst>
          </p:cNvPr>
          <p:cNvSpPr txBox="1"/>
          <p:nvPr/>
        </p:nvSpPr>
        <p:spPr>
          <a:xfrm>
            <a:off x="491068" y="1943531"/>
            <a:ext cx="4842932" cy="2308324"/>
          </a:xfrm>
          <a:prstGeom prst="rect">
            <a:avLst/>
          </a:prstGeom>
          <a:noFill/>
        </p:spPr>
        <p:txBody>
          <a:bodyPr wrap="square" rtlCol="0">
            <a:spAutoFit/>
          </a:bodyPr>
          <a:lstStyle/>
          <a:p>
            <a:r>
              <a:rPr lang="tr-TR" dirty="0">
                <a:solidFill>
                  <a:srgbClr val="4B0361"/>
                </a:solidFill>
                <a:latin typeface="Elephant" panose="02020904090505020303" pitchFamily="18" charset="0"/>
              </a:rPr>
              <a:t>Hiyerarşik Veri Modeli: </a:t>
            </a:r>
            <a:r>
              <a:rPr lang="tr-TR" dirty="0"/>
              <a:t>Bu veri tabanının depoladığı yapısal verilere “kayıt” adı verilir. Kayıtlar ağaç mimarisi şeklinde yukarıdan aşağı sıralanır. Kök adı verilen ilk kaydın bir veya daha fazla çocuk kayıtları olabilir. Çocuk kayıtlarında kendi çocuk kayıtları olabilir. Kök haricinde bütün kayıtların bir ebeveyni vardır .</a:t>
            </a:r>
          </a:p>
        </p:txBody>
      </p:sp>
      <p:sp>
        <p:nvSpPr>
          <p:cNvPr id="14" name="Rectangle 728">
            <a:extLst>
              <a:ext uri="{FF2B5EF4-FFF2-40B4-BE49-F238E27FC236}">
                <a16:creationId xmlns:a16="http://schemas.microsoft.com/office/drawing/2014/main" id="{46BF56E3-9E0D-7395-040D-45E751CB30A9}"/>
              </a:ext>
            </a:extLst>
          </p:cNvPr>
          <p:cNvSpPr/>
          <p:nvPr/>
        </p:nvSpPr>
        <p:spPr>
          <a:xfrm>
            <a:off x="6096000" y="4176925"/>
            <a:ext cx="923925" cy="149860"/>
          </a:xfrm>
          <a:prstGeom prst="rect">
            <a:avLst/>
          </a:prstGeom>
          <a:ln>
            <a:noFill/>
          </a:ln>
        </p:spPr>
        <p:txBody>
          <a:bodyPr vert="horz" lIns="0" tIns="0" rIns="0" bIns="0" rtlCol="0">
            <a:noAutofit/>
          </a:bodyPr>
          <a:lstStyle/>
          <a:p>
            <a:pPr marL="5080" indent="-5080" algn="l">
              <a:lnSpc>
                <a:spcPct val="107000"/>
              </a:lnSpc>
              <a:spcAft>
                <a:spcPts val="800"/>
              </a:spcAft>
            </a:pP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5" name="Picture 880">
            <a:extLst>
              <a:ext uri="{FF2B5EF4-FFF2-40B4-BE49-F238E27FC236}">
                <a16:creationId xmlns:a16="http://schemas.microsoft.com/office/drawing/2014/main" id="{735A2C2E-1861-9F8A-F976-595A4C2CA1BD}"/>
              </a:ext>
            </a:extLst>
          </p:cNvPr>
          <p:cNvPicPr/>
          <p:nvPr/>
        </p:nvPicPr>
        <p:blipFill>
          <a:blip r:embed="rId2"/>
          <a:stretch>
            <a:fillRect/>
          </a:stretch>
        </p:blipFill>
        <p:spPr>
          <a:xfrm>
            <a:off x="6259881" y="2318260"/>
            <a:ext cx="3009265" cy="1247140"/>
          </a:xfrm>
          <a:prstGeom prst="rect">
            <a:avLst/>
          </a:prstGeom>
        </p:spPr>
      </p:pic>
      <p:sp>
        <p:nvSpPr>
          <p:cNvPr id="17" name="Metin kutusu 16">
            <a:extLst>
              <a:ext uri="{FF2B5EF4-FFF2-40B4-BE49-F238E27FC236}">
                <a16:creationId xmlns:a16="http://schemas.microsoft.com/office/drawing/2014/main" id="{E49AF1C4-8623-D9FE-8ED2-BDDA47A9D39C}"/>
              </a:ext>
            </a:extLst>
          </p:cNvPr>
          <p:cNvSpPr txBox="1"/>
          <p:nvPr/>
        </p:nvSpPr>
        <p:spPr>
          <a:xfrm>
            <a:off x="6356611" y="3715260"/>
            <a:ext cx="2912535" cy="461665"/>
          </a:xfrm>
          <a:prstGeom prst="rect">
            <a:avLst/>
          </a:prstGeom>
          <a:noFill/>
        </p:spPr>
        <p:txBody>
          <a:bodyPr wrap="square">
            <a:spAutoFit/>
          </a:bodyPr>
          <a:lstStyle/>
          <a:p>
            <a:r>
              <a:rPr lang="tr-TR" sz="1200" dirty="0"/>
              <a:t>Şekil 3.3 Hiyerarşik Veri Tabanı Modeli (</a:t>
            </a:r>
            <a:r>
              <a:rPr lang="tr-TR" sz="1200" dirty="0" err="1"/>
              <a:t>Hierarchical</a:t>
            </a:r>
            <a:r>
              <a:rPr lang="tr-TR" sz="1200" dirty="0"/>
              <a:t> Database Model)</a:t>
            </a:r>
          </a:p>
        </p:txBody>
      </p:sp>
      <p:sp>
        <p:nvSpPr>
          <p:cNvPr id="18" name="Akış Çizelgesi: Bağlayıcı 17">
            <a:extLst>
              <a:ext uri="{FF2B5EF4-FFF2-40B4-BE49-F238E27FC236}">
                <a16:creationId xmlns:a16="http://schemas.microsoft.com/office/drawing/2014/main" id="{E9938E63-A438-DF1D-976F-0F58BA59F253}"/>
              </a:ext>
            </a:extLst>
          </p:cNvPr>
          <p:cNvSpPr/>
          <p:nvPr/>
        </p:nvSpPr>
        <p:spPr>
          <a:xfrm flipH="1">
            <a:off x="322456" y="4702567"/>
            <a:ext cx="76198" cy="75598"/>
          </a:xfrm>
          <a:prstGeom prst="flowChartConnector">
            <a:avLst/>
          </a:prstGeom>
          <a:solidFill>
            <a:schemeClr val="accent1">
              <a:lumMod val="50000"/>
            </a:schemeClr>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dirty="0">
              <a:solidFill>
                <a:srgbClr val="7030A0"/>
              </a:solidFill>
            </a:endParaRPr>
          </a:p>
        </p:txBody>
      </p:sp>
      <p:sp>
        <p:nvSpPr>
          <p:cNvPr id="19" name="Metin kutusu 18">
            <a:extLst>
              <a:ext uri="{FF2B5EF4-FFF2-40B4-BE49-F238E27FC236}">
                <a16:creationId xmlns:a16="http://schemas.microsoft.com/office/drawing/2014/main" id="{5721D4D8-3C64-72B7-9D13-8C0F84DE3C6E}"/>
              </a:ext>
            </a:extLst>
          </p:cNvPr>
          <p:cNvSpPr txBox="1"/>
          <p:nvPr/>
        </p:nvSpPr>
        <p:spPr>
          <a:xfrm>
            <a:off x="609599" y="4566498"/>
            <a:ext cx="4301067" cy="1749635"/>
          </a:xfrm>
          <a:prstGeom prst="rect">
            <a:avLst/>
          </a:prstGeom>
          <a:noFill/>
        </p:spPr>
        <p:txBody>
          <a:bodyPr wrap="square" rtlCol="0">
            <a:spAutoFit/>
          </a:bodyPr>
          <a:lstStyle/>
          <a:p>
            <a:r>
              <a:rPr lang="tr-TR" dirty="0">
                <a:solidFill>
                  <a:srgbClr val="4B0361"/>
                </a:solidFill>
                <a:latin typeface="Elephant" panose="02020904090505020303" pitchFamily="18" charset="0"/>
              </a:rPr>
              <a:t>Ağ veri modeli: </a:t>
            </a:r>
            <a:r>
              <a:rPr lang="tr-TR" dirty="0"/>
              <a:t>Hiyerarşik veri modelinin geliştirilmiş halidir. Ağ modelinin hiyerarşik modelden en önemli farkı, uç-düğüm pozisyonundaki verinin iç-düğüme işaret edebilmesidir.</a:t>
            </a:r>
          </a:p>
        </p:txBody>
      </p:sp>
      <p:grpSp>
        <p:nvGrpSpPr>
          <p:cNvPr id="20" name="Group 34516">
            <a:extLst>
              <a:ext uri="{FF2B5EF4-FFF2-40B4-BE49-F238E27FC236}">
                <a16:creationId xmlns:a16="http://schemas.microsoft.com/office/drawing/2014/main" id="{E77575A4-A0B1-738B-00EB-C25F6941313C}"/>
              </a:ext>
            </a:extLst>
          </p:cNvPr>
          <p:cNvGrpSpPr/>
          <p:nvPr/>
        </p:nvGrpSpPr>
        <p:grpSpPr>
          <a:xfrm>
            <a:off x="6432466" y="4842433"/>
            <a:ext cx="6166125" cy="850937"/>
            <a:chOff x="0" y="499109"/>
            <a:chExt cx="6166125" cy="851280"/>
          </a:xfrm>
        </p:grpSpPr>
        <p:sp>
          <p:nvSpPr>
            <p:cNvPr id="21" name="Rectangle 852">
              <a:extLst>
                <a:ext uri="{FF2B5EF4-FFF2-40B4-BE49-F238E27FC236}">
                  <a16:creationId xmlns:a16="http://schemas.microsoft.com/office/drawing/2014/main" id="{C3C480F8-3649-3896-E68C-D2888FFA8A10}"/>
                </a:ext>
              </a:extLst>
            </p:cNvPr>
            <p:cNvSpPr/>
            <p:nvPr/>
          </p:nvSpPr>
          <p:spPr>
            <a:xfrm>
              <a:off x="6124067" y="1164153"/>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22" name="Shape 881">
              <a:extLst>
                <a:ext uri="{FF2B5EF4-FFF2-40B4-BE49-F238E27FC236}">
                  <a16:creationId xmlns:a16="http://schemas.microsoft.com/office/drawing/2014/main" id="{E91E4C26-DFA9-F4E3-BB6C-59206C827E07}"/>
                </a:ext>
              </a:extLst>
            </p:cNvPr>
            <p:cNvSpPr/>
            <p:nvPr/>
          </p:nvSpPr>
          <p:spPr>
            <a:xfrm>
              <a:off x="0" y="627760"/>
              <a:ext cx="573913" cy="203581"/>
            </a:xfrm>
            <a:custGeom>
              <a:avLst/>
              <a:gdLst/>
              <a:ahLst/>
              <a:cxnLst/>
              <a:rect l="0" t="0" r="0" b="0"/>
              <a:pathLst>
                <a:path w="573913" h="203581">
                  <a:moveTo>
                    <a:pt x="20358" y="0"/>
                  </a:moveTo>
                  <a:lnTo>
                    <a:pt x="553593" y="0"/>
                  </a:lnTo>
                  <a:cubicBezTo>
                    <a:pt x="564769" y="0"/>
                    <a:pt x="573913" y="9144"/>
                    <a:pt x="573913" y="20320"/>
                  </a:cubicBezTo>
                  <a:lnTo>
                    <a:pt x="573913" y="183135"/>
                  </a:lnTo>
                  <a:cubicBezTo>
                    <a:pt x="573913" y="194438"/>
                    <a:pt x="564769" y="203581"/>
                    <a:pt x="553593" y="203581"/>
                  </a:cubicBezTo>
                  <a:lnTo>
                    <a:pt x="20358" y="203581"/>
                  </a:lnTo>
                  <a:cubicBezTo>
                    <a:pt x="9119" y="203581"/>
                    <a:pt x="0" y="194438"/>
                    <a:pt x="0" y="183135"/>
                  </a:cubicBezTo>
                  <a:lnTo>
                    <a:pt x="0" y="20320"/>
                  </a:lnTo>
                  <a:cubicBezTo>
                    <a:pt x="0" y="9144"/>
                    <a:pt x="9119" y="0"/>
                    <a:pt x="20358" y="0"/>
                  </a:cubicBezTo>
                  <a:close/>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tr-TR"/>
            </a:p>
          </p:txBody>
        </p:sp>
        <p:sp>
          <p:nvSpPr>
            <p:cNvPr id="23" name="Shape 882">
              <a:extLst>
                <a:ext uri="{FF2B5EF4-FFF2-40B4-BE49-F238E27FC236}">
                  <a16:creationId xmlns:a16="http://schemas.microsoft.com/office/drawing/2014/main" id="{648FA2D0-47B4-4444-7541-617FE0821D9E}"/>
                </a:ext>
              </a:extLst>
            </p:cNvPr>
            <p:cNvSpPr/>
            <p:nvPr/>
          </p:nvSpPr>
          <p:spPr>
            <a:xfrm>
              <a:off x="0" y="627760"/>
              <a:ext cx="573913" cy="203581"/>
            </a:xfrm>
            <a:custGeom>
              <a:avLst/>
              <a:gdLst/>
              <a:ahLst/>
              <a:cxnLst/>
              <a:rect l="0" t="0" r="0" b="0"/>
              <a:pathLst>
                <a:path w="573913" h="203581">
                  <a:moveTo>
                    <a:pt x="0" y="20320"/>
                  </a:moveTo>
                  <a:cubicBezTo>
                    <a:pt x="0" y="9144"/>
                    <a:pt x="9119" y="0"/>
                    <a:pt x="20358" y="0"/>
                  </a:cubicBezTo>
                  <a:lnTo>
                    <a:pt x="553593" y="0"/>
                  </a:lnTo>
                  <a:cubicBezTo>
                    <a:pt x="564769" y="0"/>
                    <a:pt x="573913" y="9144"/>
                    <a:pt x="573913" y="20320"/>
                  </a:cubicBezTo>
                  <a:lnTo>
                    <a:pt x="573913" y="183135"/>
                  </a:lnTo>
                  <a:cubicBezTo>
                    <a:pt x="573913" y="194438"/>
                    <a:pt x="564769" y="203581"/>
                    <a:pt x="553593" y="203581"/>
                  </a:cubicBezTo>
                  <a:lnTo>
                    <a:pt x="20358" y="203581"/>
                  </a:lnTo>
                  <a:cubicBezTo>
                    <a:pt x="9119" y="203581"/>
                    <a:pt x="0" y="194438"/>
                    <a:pt x="0" y="183135"/>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24" name="Rectangle 883">
              <a:extLst>
                <a:ext uri="{FF2B5EF4-FFF2-40B4-BE49-F238E27FC236}">
                  <a16:creationId xmlns:a16="http://schemas.microsoft.com/office/drawing/2014/main" id="{8E1988CC-B6F3-168C-9022-593428DD3D60}"/>
                </a:ext>
              </a:extLst>
            </p:cNvPr>
            <p:cNvSpPr/>
            <p:nvPr/>
          </p:nvSpPr>
          <p:spPr>
            <a:xfrm>
              <a:off x="143281" y="688467"/>
              <a:ext cx="381957"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Mağaza</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5" name="Rectangle 884">
              <a:extLst>
                <a:ext uri="{FF2B5EF4-FFF2-40B4-BE49-F238E27FC236}">
                  <a16:creationId xmlns:a16="http://schemas.microsoft.com/office/drawing/2014/main" id="{B5867700-A979-5694-EE4A-96AEB938B5CD}"/>
                </a:ext>
              </a:extLst>
            </p:cNvPr>
            <p:cNvSpPr/>
            <p:nvPr/>
          </p:nvSpPr>
          <p:spPr>
            <a:xfrm>
              <a:off x="431317" y="688467"/>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6" name="Shape 886">
              <a:extLst>
                <a:ext uri="{FF2B5EF4-FFF2-40B4-BE49-F238E27FC236}">
                  <a16:creationId xmlns:a16="http://schemas.microsoft.com/office/drawing/2014/main" id="{14310FF5-70EF-12DA-2AB9-0FCFD53049DD}"/>
                </a:ext>
              </a:extLst>
            </p:cNvPr>
            <p:cNvSpPr/>
            <p:nvPr/>
          </p:nvSpPr>
          <p:spPr>
            <a:xfrm>
              <a:off x="573913" y="606298"/>
              <a:ext cx="229616" cy="123189"/>
            </a:xfrm>
            <a:custGeom>
              <a:avLst/>
              <a:gdLst/>
              <a:ahLst/>
              <a:cxnLst/>
              <a:rect l="0" t="0" r="0" b="0"/>
              <a:pathLst>
                <a:path w="229616" h="123189">
                  <a:moveTo>
                    <a:pt x="0" y="123189"/>
                  </a:moveTo>
                  <a:lnTo>
                    <a:pt x="229616" y="0"/>
                  </a:lnTo>
                </a:path>
              </a:pathLst>
            </a:custGeom>
            <a:ln w="12700" cap="flat">
              <a:miter lim="127000"/>
            </a:ln>
          </p:spPr>
          <p:style>
            <a:lnRef idx="1">
              <a:srgbClr val="FFC000"/>
            </a:lnRef>
            <a:fillRef idx="0">
              <a:srgbClr val="000000">
                <a:alpha val="0"/>
              </a:srgbClr>
            </a:fillRef>
            <a:effectRef idx="0">
              <a:scrgbClr r="0" g="0" b="0"/>
            </a:effectRef>
            <a:fontRef idx="none"/>
          </p:style>
          <p:txBody>
            <a:bodyPr/>
            <a:lstStyle/>
            <a:p>
              <a:endParaRPr lang="tr-TR"/>
            </a:p>
          </p:txBody>
        </p:sp>
        <p:sp>
          <p:nvSpPr>
            <p:cNvPr id="27" name="Shape 887">
              <a:extLst>
                <a:ext uri="{FF2B5EF4-FFF2-40B4-BE49-F238E27FC236}">
                  <a16:creationId xmlns:a16="http://schemas.microsoft.com/office/drawing/2014/main" id="{A25CEBBC-DE99-485A-9C34-EE779E0C972F}"/>
                </a:ext>
              </a:extLst>
            </p:cNvPr>
            <p:cNvSpPr/>
            <p:nvPr/>
          </p:nvSpPr>
          <p:spPr>
            <a:xfrm>
              <a:off x="803529" y="504444"/>
              <a:ext cx="573913" cy="203581"/>
            </a:xfrm>
            <a:custGeom>
              <a:avLst/>
              <a:gdLst/>
              <a:ahLst/>
              <a:cxnLst/>
              <a:rect l="0" t="0" r="0" b="0"/>
              <a:pathLst>
                <a:path w="573913" h="203581">
                  <a:moveTo>
                    <a:pt x="20320" y="0"/>
                  </a:moveTo>
                  <a:lnTo>
                    <a:pt x="553466" y="0"/>
                  </a:lnTo>
                  <a:cubicBezTo>
                    <a:pt x="564769" y="0"/>
                    <a:pt x="573913" y="9144"/>
                    <a:pt x="573913" y="20447"/>
                  </a:cubicBezTo>
                  <a:lnTo>
                    <a:pt x="573913" y="183261"/>
                  </a:lnTo>
                  <a:cubicBezTo>
                    <a:pt x="573913" y="194437"/>
                    <a:pt x="564769" y="203581"/>
                    <a:pt x="553466" y="203581"/>
                  </a:cubicBezTo>
                  <a:lnTo>
                    <a:pt x="20320" y="203581"/>
                  </a:lnTo>
                  <a:cubicBezTo>
                    <a:pt x="9017" y="203581"/>
                    <a:pt x="0" y="194437"/>
                    <a:pt x="0" y="183261"/>
                  </a:cubicBezTo>
                  <a:lnTo>
                    <a:pt x="0" y="20447"/>
                  </a:lnTo>
                  <a:cubicBezTo>
                    <a:pt x="0" y="9144"/>
                    <a:pt x="9017" y="0"/>
                    <a:pt x="20320" y="0"/>
                  </a:cubicBezTo>
                  <a:close/>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tr-TR"/>
            </a:p>
          </p:txBody>
        </p:sp>
        <p:sp>
          <p:nvSpPr>
            <p:cNvPr id="28" name="Shape 888">
              <a:extLst>
                <a:ext uri="{FF2B5EF4-FFF2-40B4-BE49-F238E27FC236}">
                  <a16:creationId xmlns:a16="http://schemas.microsoft.com/office/drawing/2014/main" id="{58614812-3AA9-5A48-51C4-E8FCFB00C0A8}"/>
                </a:ext>
              </a:extLst>
            </p:cNvPr>
            <p:cNvSpPr/>
            <p:nvPr/>
          </p:nvSpPr>
          <p:spPr>
            <a:xfrm>
              <a:off x="803529" y="504444"/>
              <a:ext cx="573913" cy="203581"/>
            </a:xfrm>
            <a:custGeom>
              <a:avLst/>
              <a:gdLst/>
              <a:ahLst/>
              <a:cxnLst/>
              <a:rect l="0" t="0" r="0" b="0"/>
              <a:pathLst>
                <a:path w="573913" h="203581">
                  <a:moveTo>
                    <a:pt x="0" y="20447"/>
                  </a:moveTo>
                  <a:cubicBezTo>
                    <a:pt x="0" y="9144"/>
                    <a:pt x="9017" y="0"/>
                    <a:pt x="20320" y="0"/>
                  </a:cubicBezTo>
                  <a:lnTo>
                    <a:pt x="553466" y="0"/>
                  </a:lnTo>
                  <a:cubicBezTo>
                    <a:pt x="564769" y="0"/>
                    <a:pt x="573913" y="9144"/>
                    <a:pt x="573913" y="20447"/>
                  </a:cubicBezTo>
                  <a:lnTo>
                    <a:pt x="573913" y="183261"/>
                  </a:lnTo>
                  <a:cubicBezTo>
                    <a:pt x="573913" y="194437"/>
                    <a:pt x="564769" y="203581"/>
                    <a:pt x="553466" y="203581"/>
                  </a:cubicBezTo>
                  <a:lnTo>
                    <a:pt x="20320" y="203581"/>
                  </a:lnTo>
                  <a:cubicBezTo>
                    <a:pt x="9017" y="203581"/>
                    <a:pt x="0" y="194437"/>
                    <a:pt x="0" y="183261"/>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29" name="Rectangle 889">
              <a:extLst>
                <a:ext uri="{FF2B5EF4-FFF2-40B4-BE49-F238E27FC236}">
                  <a16:creationId xmlns:a16="http://schemas.microsoft.com/office/drawing/2014/main" id="{556531EF-FEEC-313C-F028-81C4BFA6FA66}"/>
                </a:ext>
              </a:extLst>
            </p:cNvPr>
            <p:cNvSpPr/>
            <p:nvPr/>
          </p:nvSpPr>
          <p:spPr>
            <a:xfrm>
              <a:off x="946785" y="565277"/>
              <a:ext cx="383368"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Müşteri</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0" name="Rectangle 890">
              <a:extLst>
                <a:ext uri="{FF2B5EF4-FFF2-40B4-BE49-F238E27FC236}">
                  <a16:creationId xmlns:a16="http://schemas.microsoft.com/office/drawing/2014/main" id="{D0D08E54-F0AD-45FC-18B3-5B2226C7A80F}"/>
                </a:ext>
              </a:extLst>
            </p:cNvPr>
            <p:cNvSpPr/>
            <p:nvPr/>
          </p:nvSpPr>
          <p:spPr>
            <a:xfrm>
              <a:off x="1235075" y="565277"/>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1" name="Shape 892">
              <a:extLst>
                <a:ext uri="{FF2B5EF4-FFF2-40B4-BE49-F238E27FC236}">
                  <a16:creationId xmlns:a16="http://schemas.microsoft.com/office/drawing/2014/main" id="{0D8E5C5C-BA13-FC19-29FE-70006622F749}"/>
                </a:ext>
              </a:extLst>
            </p:cNvPr>
            <p:cNvSpPr/>
            <p:nvPr/>
          </p:nvSpPr>
          <p:spPr>
            <a:xfrm>
              <a:off x="1377442" y="606298"/>
              <a:ext cx="229489" cy="148336"/>
            </a:xfrm>
            <a:custGeom>
              <a:avLst/>
              <a:gdLst/>
              <a:ahLst/>
              <a:cxnLst/>
              <a:rect l="0" t="0" r="0" b="0"/>
              <a:pathLst>
                <a:path w="229489" h="148336">
                  <a:moveTo>
                    <a:pt x="0" y="0"/>
                  </a:moveTo>
                  <a:lnTo>
                    <a:pt x="229489" y="148336"/>
                  </a:lnTo>
                </a:path>
              </a:pathLst>
            </a:custGeom>
            <a:ln w="12700" cap="flat">
              <a:miter lim="127000"/>
            </a:ln>
          </p:spPr>
          <p:style>
            <a:lnRef idx="1">
              <a:srgbClr val="4472C4"/>
            </a:lnRef>
            <a:fillRef idx="0">
              <a:srgbClr val="000000">
                <a:alpha val="0"/>
              </a:srgbClr>
            </a:fillRef>
            <a:effectRef idx="0">
              <a:scrgbClr r="0" g="0" b="0"/>
            </a:effectRef>
            <a:fontRef idx="none"/>
          </p:style>
          <p:txBody>
            <a:bodyPr/>
            <a:lstStyle/>
            <a:p>
              <a:endParaRPr lang="tr-TR"/>
            </a:p>
          </p:txBody>
        </p:sp>
        <p:sp>
          <p:nvSpPr>
            <p:cNvPr id="32" name="Shape 893">
              <a:extLst>
                <a:ext uri="{FF2B5EF4-FFF2-40B4-BE49-F238E27FC236}">
                  <a16:creationId xmlns:a16="http://schemas.microsoft.com/office/drawing/2014/main" id="{CB4A3ADE-8596-5CAC-1F4B-E0F5163FD8B3}"/>
                </a:ext>
              </a:extLst>
            </p:cNvPr>
            <p:cNvSpPr/>
            <p:nvPr/>
          </p:nvSpPr>
          <p:spPr>
            <a:xfrm>
              <a:off x="1606931" y="652907"/>
              <a:ext cx="573913" cy="203581"/>
            </a:xfrm>
            <a:custGeom>
              <a:avLst/>
              <a:gdLst/>
              <a:ahLst/>
              <a:cxnLst/>
              <a:rect l="0" t="0" r="0" b="0"/>
              <a:pathLst>
                <a:path w="573913" h="203581">
                  <a:moveTo>
                    <a:pt x="20447" y="0"/>
                  </a:moveTo>
                  <a:lnTo>
                    <a:pt x="553593" y="0"/>
                  </a:lnTo>
                  <a:cubicBezTo>
                    <a:pt x="564896" y="0"/>
                    <a:pt x="573913" y="9144"/>
                    <a:pt x="573913" y="20320"/>
                  </a:cubicBezTo>
                  <a:lnTo>
                    <a:pt x="573913" y="183134"/>
                  </a:lnTo>
                  <a:cubicBezTo>
                    <a:pt x="573913" y="194437"/>
                    <a:pt x="564896" y="203581"/>
                    <a:pt x="553593" y="203581"/>
                  </a:cubicBezTo>
                  <a:lnTo>
                    <a:pt x="20447" y="203581"/>
                  </a:lnTo>
                  <a:cubicBezTo>
                    <a:pt x="9144" y="203581"/>
                    <a:pt x="0" y="194437"/>
                    <a:pt x="0" y="183134"/>
                  </a:cubicBezTo>
                  <a:lnTo>
                    <a:pt x="0" y="20320"/>
                  </a:lnTo>
                  <a:cubicBezTo>
                    <a:pt x="0" y="9144"/>
                    <a:pt x="9144" y="0"/>
                    <a:pt x="20447" y="0"/>
                  </a:cubicBez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tr-TR"/>
            </a:p>
          </p:txBody>
        </p:sp>
        <p:sp>
          <p:nvSpPr>
            <p:cNvPr id="33" name="Shape 894">
              <a:extLst>
                <a:ext uri="{FF2B5EF4-FFF2-40B4-BE49-F238E27FC236}">
                  <a16:creationId xmlns:a16="http://schemas.microsoft.com/office/drawing/2014/main" id="{04B051A5-6C0C-00C2-2929-33A212191B6B}"/>
                </a:ext>
              </a:extLst>
            </p:cNvPr>
            <p:cNvSpPr/>
            <p:nvPr/>
          </p:nvSpPr>
          <p:spPr>
            <a:xfrm>
              <a:off x="1606931" y="652907"/>
              <a:ext cx="573913" cy="203581"/>
            </a:xfrm>
            <a:custGeom>
              <a:avLst/>
              <a:gdLst/>
              <a:ahLst/>
              <a:cxnLst/>
              <a:rect l="0" t="0" r="0" b="0"/>
              <a:pathLst>
                <a:path w="573913" h="203581">
                  <a:moveTo>
                    <a:pt x="0" y="20320"/>
                  </a:moveTo>
                  <a:cubicBezTo>
                    <a:pt x="0" y="9144"/>
                    <a:pt x="9144" y="0"/>
                    <a:pt x="20447" y="0"/>
                  </a:cubicBezTo>
                  <a:lnTo>
                    <a:pt x="553593" y="0"/>
                  </a:lnTo>
                  <a:cubicBezTo>
                    <a:pt x="564896" y="0"/>
                    <a:pt x="573913" y="9144"/>
                    <a:pt x="573913" y="20320"/>
                  </a:cubicBezTo>
                  <a:lnTo>
                    <a:pt x="573913" y="183134"/>
                  </a:lnTo>
                  <a:cubicBezTo>
                    <a:pt x="573913" y="194437"/>
                    <a:pt x="564896" y="203581"/>
                    <a:pt x="553593" y="203581"/>
                  </a:cubicBezTo>
                  <a:lnTo>
                    <a:pt x="20447" y="203581"/>
                  </a:lnTo>
                  <a:cubicBezTo>
                    <a:pt x="9144" y="203581"/>
                    <a:pt x="0" y="194437"/>
                    <a:pt x="0" y="183134"/>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34" name="Rectangle 895">
              <a:extLst>
                <a:ext uri="{FF2B5EF4-FFF2-40B4-BE49-F238E27FC236}">
                  <a16:creationId xmlns:a16="http://schemas.microsoft.com/office/drawing/2014/main" id="{CF6F6569-3EF5-4EDC-42A6-5F1E29716278}"/>
                </a:ext>
              </a:extLst>
            </p:cNvPr>
            <p:cNvSpPr/>
            <p:nvPr/>
          </p:nvSpPr>
          <p:spPr>
            <a:xfrm>
              <a:off x="1773301" y="713739"/>
              <a:ext cx="322236" cy="119743"/>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Sipariş</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5" name="Rectangle 896">
              <a:extLst>
                <a:ext uri="{FF2B5EF4-FFF2-40B4-BE49-F238E27FC236}">
                  <a16:creationId xmlns:a16="http://schemas.microsoft.com/office/drawing/2014/main" id="{F58B93AB-02C0-4A5A-CEE3-B4DA06CB8204}"/>
                </a:ext>
              </a:extLst>
            </p:cNvPr>
            <p:cNvSpPr/>
            <p:nvPr/>
          </p:nvSpPr>
          <p:spPr>
            <a:xfrm>
              <a:off x="2015617" y="713739"/>
              <a:ext cx="26569" cy="119743"/>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6" name="Shape 898">
              <a:extLst>
                <a:ext uri="{FF2B5EF4-FFF2-40B4-BE49-F238E27FC236}">
                  <a16:creationId xmlns:a16="http://schemas.microsoft.com/office/drawing/2014/main" id="{0AFBEA7A-A6EC-7596-5306-40B4E2AE0524}"/>
                </a:ext>
              </a:extLst>
            </p:cNvPr>
            <p:cNvSpPr/>
            <p:nvPr/>
          </p:nvSpPr>
          <p:spPr>
            <a:xfrm>
              <a:off x="2180844" y="600836"/>
              <a:ext cx="229616" cy="153798"/>
            </a:xfrm>
            <a:custGeom>
              <a:avLst/>
              <a:gdLst/>
              <a:ahLst/>
              <a:cxnLst/>
              <a:rect l="0" t="0" r="0" b="0"/>
              <a:pathLst>
                <a:path w="229616" h="153798">
                  <a:moveTo>
                    <a:pt x="0" y="153798"/>
                  </a:moveTo>
                  <a:lnTo>
                    <a:pt x="229616" y="0"/>
                  </a:lnTo>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tr-TR"/>
            </a:p>
          </p:txBody>
        </p:sp>
        <p:sp>
          <p:nvSpPr>
            <p:cNvPr id="37" name="Shape 899">
              <a:extLst>
                <a:ext uri="{FF2B5EF4-FFF2-40B4-BE49-F238E27FC236}">
                  <a16:creationId xmlns:a16="http://schemas.microsoft.com/office/drawing/2014/main" id="{8241517F-D99F-1290-618C-0759523A4580}"/>
                </a:ext>
              </a:extLst>
            </p:cNvPr>
            <p:cNvSpPr/>
            <p:nvPr/>
          </p:nvSpPr>
          <p:spPr>
            <a:xfrm>
              <a:off x="2410460" y="499109"/>
              <a:ext cx="573913" cy="203454"/>
            </a:xfrm>
            <a:custGeom>
              <a:avLst/>
              <a:gdLst/>
              <a:ahLst/>
              <a:cxnLst/>
              <a:rect l="0" t="0" r="0" b="0"/>
              <a:pathLst>
                <a:path w="573913" h="203454">
                  <a:moveTo>
                    <a:pt x="20320" y="0"/>
                  </a:moveTo>
                  <a:lnTo>
                    <a:pt x="553593" y="0"/>
                  </a:lnTo>
                  <a:cubicBezTo>
                    <a:pt x="564769" y="0"/>
                    <a:pt x="573913" y="9144"/>
                    <a:pt x="573913" y="20320"/>
                  </a:cubicBezTo>
                  <a:lnTo>
                    <a:pt x="573913" y="183135"/>
                  </a:lnTo>
                  <a:cubicBezTo>
                    <a:pt x="573913" y="194438"/>
                    <a:pt x="564769" y="203454"/>
                    <a:pt x="553593" y="203454"/>
                  </a:cubicBezTo>
                  <a:lnTo>
                    <a:pt x="20320" y="203454"/>
                  </a:lnTo>
                  <a:cubicBezTo>
                    <a:pt x="9144" y="203454"/>
                    <a:pt x="0" y="194438"/>
                    <a:pt x="0" y="183135"/>
                  </a:cubicBezTo>
                  <a:lnTo>
                    <a:pt x="0" y="20320"/>
                  </a:lnTo>
                  <a:cubicBezTo>
                    <a:pt x="0" y="9144"/>
                    <a:pt x="9144" y="0"/>
                    <a:pt x="20320" y="0"/>
                  </a:cubicBezTo>
                  <a:close/>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tr-TR"/>
            </a:p>
          </p:txBody>
        </p:sp>
        <p:sp>
          <p:nvSpPr>
            <p:cNvPr id="38" name="Shape 900">
              <a:extLst>
                <a:ext uri="{FF2B5EF4-FFF2-40B4-BE49-F238E27FC236}">
                  <a16:creationId xmlns:a16="http://schemas.microsoft.com/office/drawing/2014/main" id="{E61DEFD2-20CE-2027-A4E2-E399A5E4F36D}"/>
                </a:ext>
              </a:extLst>
            </p:cNvPr>
            <p:cNvSpPr/>
            <p:nvPr/>
          </p:nvSpPr>
          <p:spPr>
            <a:xfrm>
              <a:off x="2410460" y="499109"/>
              <a:ext cx="573913" cy="203454"/>
            </a:xfrm>
            <a:custGeom>
              <a:avLst/>
              <a:gdLst/>
              <a:ahLst/>
              <a:cxnLst/>
              <a:rect l="0" t="0" r="0" b="0"/>
              <a:pathLst>
                <a:path w="573913" h="203454">
                  <a:moveTo>
                    <a:pt x="0" y="20320"/>
                  </a:moveTo>
                  <a:cubicBezTo>
                    <a:pt x="0" y="9144"/>
                    <a:pt x="9144" y="0"/>
                    <a:pt x="20320" y="0"/>
                  </a:cubicBezTo>
                  <a:lnTo>
                    <a:pt x="553593" y="0"/>
                  </a:lnTo>
                  <a:cubicBezTo>
                    <a:pt x="564769" y="0"/>
                    <a:pt x="573913" y="9144"/>
                    <a:pt x="573913" y="20320"/>
                  </a:cubicBezTo>
                  <a:lnTo>
                    <a:pt x="573913" y="183135"/>
                  </a:lnTo>
                  <a:cubicBezTo>
                    <a:pt x="573913" y="194438"/>
                    <a:pt x="564769" y="203454"/>
                    <a:pt x="553593" y="203454"/>
                  </a:cubicBezTo>
                  <a:lnTo>
                    <a:pt x="20320" y="203454"/>
                  </a:lnTo>
                  <a:cubicBezTo>
                    <a:pt x="9144" y="203454"/>
                    <a:pt x="0" y="194438"/>
                    <a:pt x="0" y="183135"/>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39" name="Rectangle 901">
              <a:extLst>
                <a:ext uri="{FF2B5EF4-FFF2-40B4-BE49-F238E27FC236}">
                  <a16:creationId xmlns:a16="http://schemas.microsoft.com/office/drawing/2014/main" id="{D8E3E5A4-113D-8DD8-4E3D-3357B5F4DDE9}"/>
                </a:ext>
              </a:extLst>
            </p:cNvPr>
            <p:cNvSpPr/>
            <p:nvPr/>
          </p:nvSpPr>
          <p:spPr>
            <a:xfrm>
              <a:off x="2446020" y="559815"/>
              <a:ext cx="668806"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Sipariş Detayı</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0" name="Rectangle 902">
              <a:extLst>
                <a:ext uri="{FF2B5EF4-FFF2-40B4-BE49-F238E27FC236}">
                  <a16:creationId xmlns:a16="http://schemas.microsoft.com/office/drawing/2014/main" id="{40570225-FF80-A334-8649-BC5992EC1A03}"/>
                </a:ext>
              </a:extLst>
            </p:cNvPr>
            <p:cNvSpPr/>
            <p:nvPr/>
          </p:nvSpPr>
          <p:spPr>
            <a:xfrm>
              <a:off x="2948940" y="559815"/>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1" name="Shape 904">
              <a:extLst>
                <a:ext uri="{FF2B5EF4-FFF2-40B4-BE49-F238E27FC236}">
                  <a16:creationId xmlns:a16="http://schemas.microsoft.com/office/drawing/2014/main" id="{9444A0A6-AF34-2E58-B14B-C86D05352EC1}"/>
                </a:ext>
              </a:extLst>
            </p:cNvPr>
            <p:cNvSpPr/>
            <p:nvPr/>
          </p:nvSpPr>
          <p:spPr>
            <a:xfrm>
              <a:off x="2180844" y="754634"/>
              <a:ext cx="229616" cy="92710"/>
            </a:xfrm>
            <a:custGeom>
              <a:avLst/>
              <a:gdLst/>
              <a:ahLst/>
              <a:cxnLst/>
              <a:rect l="0" t="0" r="0" b="0"/>
              <a:pathLst>
                <a:path w="229616" h="92710">
                  <a:moveTo>
                    <a:pt x="0" y="0"/>
                  </a:moveTo>
                  <a:lnTo>
                    <a:pt x="229616" y="92710"/>
                  </a:lnTo>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tr-TR"/>
            </a:p>
          </p:txBody>
        </p:sp>
        <p:sp>
          <p:nvSpPr>
            <p:cNvPr id="42" name="Shape 905">
              <a:extLst>
                <a:ext uri="{FF2B5EF4-FFF2-40B4-BE49-F238E27FC236}">
                  <a16:creationId xmlns:a16="http://schemas.microsoft.com/office/drawing/2014/main" id="{B107518C-4DD7-A7DF-0CB7-4D8D3CAE1879}"/>
                </a:ext>
              </a:extLst>
            </p:cNvPr>
            <p:cNvSpPr/>
            <p:nvPr/>
          </p:nvSpPr>
          <p:spPr>
            <a:xfrm>
              <a:off x="2410460" y="745617"/>
              <a:ext cx="573913" cy="203581"/>
            </a:xfrm>
            <a:custGeom>
              <a:avLst/>
              <a:gdLst/>
              <a:ahLst/>
              <a:cxnLst/>
              <a:rect l="0" t="0" r="0" b="0"/>
              <a:pathLst>
                <a:path w="573913" h="203581">
                  <a:moveTo>
                    <a:pt x="20320" y="0"/>
                  </a:moveTo>
                  <a:lnTo>
                    <a:pt x="553593" y="0"/>
                  </a:lnTo>
                  <a:cubicBezTo>
                    <a:pt x="564769" y="0"/>
                    <a:pt x="573913" y="9144"/>
                    <a:pt x="573913" y="20320"/>
                  </a:cubicBezTo>
                  <a:lnTo>
                    <a:pt x="573913" y="183135"/>
                  </a:lnTo>
                  <a:cubicBezTo>
                    <a:pt x="573913" y="194437"/>
                    <a:pt x="564769" y="203581"/>
                    <a:pt x="553593" y="203581"/>
                  </a:cubicBezTo>
                  <a:lnTo>
                    <a:pt x="20320" y="203581"/>
                  </a:lnTo>
                  <a:cubicBezTo>
                    <a:pt x="9144" y="203581"/>
                    <a:pt x="0" y="194437"/>
                    <a:pt x="0" y="183135"/>
                  </a:cubicBezTo>
                  <a:lnTo>
                    <a:pt x="0" y="20320"/>
                  </a:lnTo>
                  <a:cubicBezTo>
                    <a:pt x="0" y="9144"/>
                    <a:pt x="9144" y="0"/>
                    <a:pt x="20320" y="0"/>
                  </a:cubicBezTo>
                  <a:close/>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tr-TR"/>
            </a:p>
          </p:txBody>
        </p:sp>
        <p:sp>
          <p:nvSpPr>
            <p:cNvPr id="43" name="Shape 906">
              <a:extLst>
                <a:ext uri="{FF2B5EF4-FFF2-40B4-BE49-F238E27FC236}">
                  <a16:creationId xmlns:a16="http://schemas.microsoft.com/office/drawing/2014/main" id="{FDD574C6-FB1C-D56C-17C4-A463C2278F9F}"/>
                </a:ext>
              </a:extLst>
            </p:cNvPr>
            <p:cNvSpPr/>
            <p:nvPr/>
          </p:nvSpPr>
          <p:spPr>
            <a:xfrm>
              <a:off x="2410460" y="745617"/>
              <a:ext cx="573913" cy="203581"/>
            </a:xfrm>
            <a:custGeom>
              <a:avLst/>
              <a:gdLst/>
              <a:ahLst/>
              <a:cxnLst/>
              <a:rect l="0" t="0" r="0" b="0"/>
              <a:pathLst>
                <a:path w="573913" h="203581">
                  <a:moveTo>
                    <a:pt x="0" y="20320"/>
                  </a:moveTo>
                  <a:cubicBezTo>
                    <a:pt x="0" y="9144"/>
                    <a:pt x="9144" y="0"/>
                    <a:pt x="20320" y="0"/>
                  </a:cubicBezTo>
                  <a:lnTo>
                    <a:pt x="553593" y="0"/>
                  </a:lnTo>
                  <a:cubicBezTo>
                    <a:pt x="564769" y="0"/>
                    <a:pt x="573913" y="9144"/>
                    <a:pt x="573913" y="20320"/>
                  </a:cubicBezTo>
                  <a:lnTo>
                    <a:pt x="573913" y="183135"/>
                  </a:lnTo>
                  <a:cubicBezTo>
                    <a:pt x="573913" y="194437"/>
                    <a:pt x="564769" y="203581"/>
                    <a:pt x="553593" y="203581"/>
                  </a:cubicBezTo>
                  <a:lnTo>
                    <a:pt x="20320" y="203581"/>
                  </a:lnTo>
                  <a:cubicBezTo>
                    <a:pt x="9144" y="203581"/>
                    <a:pt x="0" y="194437"/>
                    <a:pt x="0" y="183135"/>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44" name="Rectangle 907">
              <a:extLst>
                <a:ext uri="{FF2B5EF4-FFF2-40B4-BE49-F238E27FC236}">
                  <a16:creationId xmlns:a16="http://schemas.microsoft.com/office/drawing/2014/main" id="{27A7E258-7945-3388-77F3-65461CDCDFE5}"/>
                </a:ext>
              </a:extLst>
            </p:cNvPr>
            <p:cNvSpPr/>
            <p:nvPr/>
          </p:nvSpPr>
          <p:spPr>
            <a:xfrm>
              <a:off x="2433828" y="806450"/>
              <a:ext cx="701488"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Ödeme Detayı</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5" name="Rectangle 908">
              <a:extLst>
                <a:ext uri="{FF2B5EF4-FFF2-40B4-BE49-F238E27FC236}">
                  <a16:creationId xmlns:a16="http://schemas.microsoft.com/office/drawing/2014/main" id="{D3FB0B99-80B3-B90F-0812-D464BA4BD0DB}"/>
                </a:ext>
              </a:extLst>
            </p:cNvPr>
            <p:cNvSpPr/>
            <p:nvPr/>
          </p:nvSpPr>
          <p:spPr>
            <a:xfrm>
              <a:off x="2961132" y="806450"/>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46" name="Shape 910">
              <a:extLst>
                <a:ext uri="{FF2B5EF4-FFF2-40B4-BE49-F238E27FC236}">
                  <a16:creationId xmlns:a16="http://schemas.microsoft.com/office/drawing/2014/main" id="{FD2F413F-2E2D-9279-D2CE-93ABE79A1BBC}"/>
                </a:ext>
              </a:extLst>
            </p:cNvPr>
            <p:cNvSpPr/>
            <p:nvPr/>
          </p:nvSpPr>
          <p:spPr>
            <a:xfrm>
              <a:off x="573913" y="729487"/>
              <a:ext cx="229616" cy="123317"/>
            </a:xfrm>
            <a:custGeom>
              <a:avLst/>
              <a:gdLst/>
              <a:ahLst/>
              <a:cxnLst/>
              <a:rect l="0" t="0" r="0" b="0"/>
              <a:pathLst>
                <a:path w="229616" h="123317">
                  <a:moveTo>
                    <a:pt x="0" y="0"/>
                  </a:moveTo>
                  <a:lnTo>
                    <a:pt x="229616" y="123317"/>
                  </a:lnTo>
                </a:path>
              </a:pathLst>
            </a:custGeom>
            <a:ln w="12700" cap="flat">
              <a:miter lim="127000"/>
            </a:ln>
          </p:spPr>
          <p:style>
            <a:lnRef idx="1">
              <a:srgbClr val="FFC000"/>
            </a:lnRef>
            <a:fillRef idx="0">
              <a:srgbClr val="000000">
                <a:alpha val="0"/>
              </a:srgbClr>
            </a:fillRef>
            <a:effectRef idx="0">
              <a:scrgbClr r="0" g="0" b="0"/>
            </a:effectRef>
            <a:fontRef idx="none"/>
          </p:style>
          <p:txBody>
            <a:bodyPr/>
            <a:lstStyle/>
            <a:p>
              <a:endParaRPr lang="tr-TR"/>
            </a:p>
          </p:txBody>
        </p:sp>
        <p:sp>
          <p:nvSpPr>
            <p:cNvPr id="47" name="Shape 911">
              <a:extLst>
                <a:ext uri="{FF2B5EF4-FFF2-40B4-BE49-F238E27FC236}">
                  <a16:creationId xmlns:a16="http://schemas.microsoft.com/office/drawing/2014/main" id="{A4F5AD06-F279-6864-34DE-8BA5C45FF286}"/>
                </a:ext>
              </a:extLst>
            </p:cNvPr>
            <p:cNvSpPr/>
            <p:nvPr/>
          </p:nvSpPr>
          <p:spPr>
            <a:xfrm>
              <a:off x="803529" y="751077"/>
              <a:ext cx="573913" cy="203454"/>
            </a:xfrm>
            <a:custGeom>
              <a:avLst/>
              <a:gdLst/>
              <a:ahLst/>
              <a:cxnLst/>
              <a:rect l="0" t="0" r="0" b="0"/>
              <a:pathLst>
                <a:path w="573913" h="203454">
                  <a:moveTo>
                    <a:pt x="20320" y="0"/>
                  </a:moveTo>
                  <a:lnTo>
                    <a:pt x="553466" y="0"/>
                  </a:lnTo>
                  <a:cubicBezTo>
                    <a:pt x="564769" y="0"/>
                    <a:pt x="573913" y="9144"/>
                    <a:pt x="573913" y="20320"/>
                  </a:cubicBezTo>
                  <a:lnTo>
                    <a:pt x="573913" y="183134"/>
                  </a:lnTo>
                  <a:cubicBezTo>
                    <a:pt x="573913" y="194437"/>
                    <a:pt x="564769" y="203454"/>
                    <a:pt x="553466" y="203454"/>
                  </a:cubicBezTo>
                  <a:lnTo>
                    <a:pt x="20320" y="203454"/>
                  </a:lnTo>
                  <a:cubicBezTo>
                    <a:pt x="9017" y="203454"/>
                    <a:pt x="0" y="194437"/>
                    <a:pt x="0" y="183134"/>
                  </a:cubicBezTo>
                  <a:lnTo>
                    <a:pt x="0" y="20320"/>
                  </a:lnTo>
                  <a:cubicBezTo>
                    <a:pt x="0" y="9144"/>
                    <a:pt x="9017" y="0"/>
                    <a:pt x="20320" y="0"/>
                  </a:cubicBezTo>
                  <a:close/>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tr-TR"/>
            </a:p>
          </p:txBody>
        </p:sp>
        <p:sp>
          <p:nvSpPr>
            <p:cNvPr id="48" name="Shape 912">
              <a:extLst>
                <a:ext uri="{FF2B5EF4-FFF2-40B4-BE49-F238E27FC236}">
                  <a16:creationId xmlns:a16="http://schemas.microsoft.com/office/drawing/2014/main" id="{9FD7B19D-769D-9BB4-DE96-87C752A66055}"/>
                </a:ext>
              </a:extLst>
            </p:cNvPr>
            <p:cNvSpPr/>
            <p:nvPr/>
          </p:nvSpPr>
          <p:spPr>
            <a:xfrm>
              <a:off x="803529" y="751077"/>
              <a:ext cx="573913" cy="203454"/>
            </a:xfrm>
            <a:custGeom>
              <a:avLst/>
              <a:gdLst/>
              <a:ahLst/>
              <a:cxnLst/>
              <a:rect l="0" t="0" r="0" b="0"/>
              <a:pathLst>
                <a:path w="573913" h="203454">
                  <a:moveTo>
                    <a:pt x="0" y="20320"/>
                  </a:moveTo>
                  <a:cubicBezTo>
                    <a:pt x="0" y="9144"/>
                    <a:pt x="9017" y="0"/>
                    <a:pt x="20320" y="0"/>
                  </a:cubicBezTo>
                  <a:lnTo>
                    <a:pt x="553466" y="0"/>
                  </a:lnTo>
                  <a:cubicBezTo>
                    <a:pt x="564769" y="0"/>
                    <a:pt x="573913" y="9144"/>
                    <a:pt x="573913" y="20320"/>
                  </a:cubicBezTo>
                  <a:lnTo>
                    <a:pt x="573913" y="183134"/>
                  </a:lnTo>
                  <a:cubicBezTo>
                    <a:pt x="573913" y="194437"/>
                    <a:pt x="564769" y="203454"/>
                    <a:pt x="553466" y="203454"/>
                  </a:cubicBezTo>
                  <a:lnTo>
                    <a:pt x="20320" y="203454"/>
                  </a:lnTo>
                  <a:cubicBezTo>
                    <a:pt x="9017" y="203454"/>
                    <a:pt x="0" y="194437"/>
                    <a:pt x="0" y="183134"/>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49" name="Rectangle 913">
              <a:extLst>
                <a:ext uri="{FF2B5EF4-FFF2-40B4-BE49-F238E27FC236}">
                  <a16:creationId xmlns:a16="http://schemas.microsoft.com/office/drawing/2014/main" id="{4DC16CEA-249C-4113-1CA6-35E37C45D456}"/>
                </a:ext>
              </a:extLst>
            </p:cNvPr>
            <p:cNvSpPr/>
            <p:nvPr/>
          </p:nvSpPr>
          <p:spPr>
            <a:xfrm>
              <a:off x="946785" y="762888"/>
              <a:ext cx="409349" cy="119743"/>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Müşteri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50" name="Rectangle 914">
              <a:extLst>
                <a:ext uri="{FF2B5EF4-FFF2-40B4-BE49-F238E27FC236}">
                  <a16:creationId xmlns:a16="http://schemas.microsoft.com/office/drawing/2014/main" id="{5293DB73-0DCE-4675-F4D6-29C10FD08A2D}"/>
                </a:ext>
              </a:extLst>
            </p:cNvPr>
            <p:cNvSpPr/>
            <p:nvPr/>
          </p:nvSpPr>
          <p:spPr>
            <a:xfrm>
              <a:off x="914781" y="861949"/>
              <a:ext cx="468835"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Temsilcisi</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51" name="Rectangle 915">
              <a:extLst>
                <a:ext uri="{FF2B5EF4-FFF2-40B4-BE49-F238E27FC236}">
                  <a16:creationId xmlns:a16="http://schemas.microsoft.com/office/drawing/2014/main" id="{F8BE0475-3F15-90C4-067F-8F3C942CF691}"/>
                </a:ext>
              </a:extLst>
            </p:cNvPr>
            <p:cNvSpPr/>
            <p:nvPr/>
          </p:nvSpPr>
          <p:spPr>
            <a:xfrm>
              <a:off x="1267079" y="861949"/>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grpSp>
      <p:sp>
        <p:nvSpPr>
          <p:cNvPr id="54" name="Metin kutusu 53">
            <a:extLst>
              <a:ext uri="{FF2B5EF4-FFF2-40B4-BE49-F238E27FC236}">
                <a16:creationId xmlns:a16="http://schemas.microsoft.com/office/drawing/2014/main" id="{EE28169F-AB0E-07B5-4C22-802555EE8871}"/>
              </a:ext>
            </a:extLst>
          </p:cNvPr>
          <p:cNvSpPr txBox="1"/>
          <p:nvPr/>
        </p:nvSpPr>
        <p:spPr>
          <a:xfrm>
            <a:off x="6647675" y="5626747"/>
            <a:ext cx="2783444" cy="523220"/>
          </a:xfrm>
          <a:prstGeom prst="rect">
            <a:avLst/>
          </a:prstGeom>
          <a:noFill/>
        </p:spPr>
        <p:txBody>
          <a:bodyPr wrap="square">
            <a:spAutoFit/>
          </a:bodyPr>
          <a:lstStyle/>
          <a:p>
            <a:r>
              <a:rPr lang="tr-TR" sz="1400" dirty="0"/>
              <a:t>Şekil 3.4 Ağ Veri Modeli (Network Data Model) </a:t>
            </a:r>
          </a:p>
        </p:txBody>
      </p:sp>
    </p:spTree>
    <p:extLst>
      <p:ext uri="{BB962C8B-B14F-4D97-AF65-F5344CB8AC3E}">
        <p14:creationId xmlns:p14="http://schemas.microsoft.com/office/powerpoint/2010/main" val="27421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kış Çizelgesi: Bağlayıcı 1">
            <a:extLst>
              <a:ext uri="{FF2B5EF4-FFF2-40B4-BE49-F238E27FC236}">
                <a16:creationId xmlns:a16="http://schemas.microsoft.com/office/drawing/2014/main" id="{B4AE59C7-E24C-4713-82AD-7418329321FC}"/>
              </a:ext>
            </a:extLst>
          </p:cNvPr>
          <p:cNvSpPr/>
          <p:nvPr/>
        </p:nvSpPr>
        <p:spPr>
          <a:xfrm>
            <a:off x="457801" y="813629"/>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7F88B444-1AC1-6D3D-8059-C22CABCC5AA9}"/>
              </a:ext>
            </a:extLst>
          </p:cNvPr>
          <p:cNvSpPr txBox="1"/>
          <p:nvPr/>
        </p:nvSpPr>
        <p:spPr>
          <a:xfrm>
            <a:off x="627788" y="650822"/>
            <a:ext cx="3886200" cy="2308324"/>
          </a:xfrm>
          <a:prstGeom prst="rect">
            <a:avLst/>
          </a:prstGeom>
          <a:noFill/>
        </p:spPr>
        <p:txBody>
          <a:bodyPr wrap="square" rtlCol="0">
            <a:spAutoFit/>
          </a:bodyPr>
          <a:lstStyle/>
          <a:p>
            <a:r>
              <a:rPr lang="tr-TR" dirty="0">
                <a:solidFill>
                  <a:srgbClr val="4B0361"/>
                </a:solidFill>
                <a:latin typeface="Elephant" panose="02020904090505020303" pitchFamily="18" charset="0"/>
              </a:rPr>
              <a:t>İlişkisel Veri Modeli: </a:t>
            </a:r>
            <a:r>
              <a:rPr lang="tr-TR" dirty="0"/>
              <a:t>Bu veri modelinin temel kavramı, ilişkidir. İlişkiler, satır ve sütunlardan oluşan iki boyutlu tablolarla karakterize edilir . Tablonun her satırı birbiriyle ilişkili verilerin bir topluluğudur. Sütunlarda ise nitelikler bulunur.</a:t>
            </a:r>
          </a:p>
        </p:txBody>
      </p:sp>
      <p:sp>
        <p:nvSpPr>
          <p:cNvPr id="4" name="Akış Çizelgesi: Bağlayıcı 3">
            <a:extLst>
              <a:ext uri="{FF2B5EF4-FFF2-40B4-BE49-F238E27FC236}">
                <a16:creationId xmlns:a16="http://schemas.microsoft.com/office/drawing/2014/main" id="{CF731CF3-09CF-38D0-52EB-4F9D86A0BD58}"/>
              </a:ext>
            </a:extLst>
          </p:cNvPr>
          <p:cNvSpPr/>
          <p:nvPr/>
        </p:nvSpPr>
        <p:spPr>
          <a:xfrm>
            <a:off x="457801" y="3750733"/>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BD476AA2-96D7-42FF-8D27-EEF8EEDEE3D7}"/>
              </a:ext>
            </a:extLst>
          </p:cNvPr>
          <p:cNvSpPr txBox="1"/>
          <p:nvPr/>
        </p:nvSpPr>
        <p:spPr>
          <a:xfrm>
            <a:off x="651932" y="3616865"/>
            <a:ext cx="3462268" cy="1754326"/>
          </a:xfrm>
          <a:prstGeom prst="rect">
            <a:avLst/>
          </a:prstGeom>
          <a:noFill/>
        </p:spPr>
        <p:txBody>
          <a:bodyPr wrap="square" rtlCol="0">
            <a:spAutoFit/>
          </a:bodyPr>
          <a:lstStyle/>
          <a:p>
            <a:r>
              <a:rPr lang="tr-TR" dirty="0">
                <a:solidFill>
                  <a:srgbClr val="4B0361"/>
                </a:solidFill>
                <a:latin typeface="Elephant" panose="02020904090505020303" pitchFamily="18" charset="0"/>
              </a:rPr>
              <a:t>Nesne Yönelimli Veri Modeli: </a:t>
            </a:r>
            <a:r>
              <a:rPr lang="tr-TR" dirty="0"/>
              <a:t>Daha sonraları ortaya çıkmış ve başarısını kanıtlamıştır. Nesne yönelimli programlamaya dayanan veri modelidir .</a:t>
            </a:r>
          </a:p>
        </p:txBody>
      </p:sp>
      <p:pic>
        <p:nvPicPr>
          <p:cNvPr id="8" name="Picture 917">
            <a:extLst>
              <a:ext uri="{FF2B5EF4-FFF2-40B4-BE49-F238E27FC236}">
                <a16:creationId xmlns:a16="http://schemas.microsoft.com/office/drawing/2014/main" id="{DBD63562-E613-5D89-3992-59CC44DF16BA}"/>
              </a:ext>
            </a:extLst>
          </p:cNvPr>
          <p:cNvPicPr/>
          <p:nvPr/>
        </p:nvPicPr>
        <p:blipFill>
          <a:blip r:embed="rId2"/>
          <a:stretch>
            <a:fillRect/>
          </a:stretch>
        </p:blipFill>
        <p:spPr>
          <a:xfrm>
            <a:off x="5433459" y="758772"/>
            <a:ext cx="2901950" cy="923925"/>
          </a:xfrm>
          <a:prstGeom prst="rect">
            <a:avLst/>
          </a:prstGeom>
        </p:spPr>
      </p:pic>
      <p:sp>
        <p:nvSpPr>
          <p:cNvPr id="10" name="Metin kutusu 9">
            <a:extLst>
              <a:ext uri="{FF2B5EF4-FFF2-40B4-BE49-F238E27FC236}">
                <a16:creationId xmlns:a16="http://schemas.microsoft.com/office/drawing/2014/main" id="{34A171C5-61BA-8A8E-A4AB-465ECB590421}"/>
              </a:ext>
            </a:extLst>
          </p:cNvPr>
          <p:cNvSpPr txBox="1"/>
          <p:nvPr/>
        </p:nvSpPr>
        <p:spPr>
          <a:xfrm>
            <a:off x="5525012" y="2044886"/>
            <a:ext cx="3098800" cy="523220"/>
          </a:xfrm>
          <a:prstGeom prst="rect">
            <a:avLst/>
          </a:prstGeom>
          <a:noFill/>
        </p:spPr>
        <p:txBody>
          <a:bodyPr wrap="square">
            <a:spAutoFit/>
          </a:bodyPr>
          <a:lstStyle/>
          <a:p>
            <a:r>
              <a:rPr lang="tr-TR" sz="1400" dirty="0"/>
              <a:t>Ş</a:t>
            </a:r>
            <a:r>
              <a:rPr lang="it-IT" sz="1400" dirty="0"/>
              <a:t>ekil 3.5 İlişkisel Veri Modeli (Relational Data Model)</a:t>
            </a:r>
            <a:endParaRPr lang="tr-TR" sz="1400" dirty="0"/>
          </a:p>
        </p:txBody>
      </p:sp>
      <p:grpSp>
        <p:nvGrpSpPr>
          <p:cNvPr id="11" name="Group 34515">
            <a:extLst>
              <a:ext uri="{FF2B5EF4-FFF2-40B4-BE49-F238E27FC236}">
                <a16:creationId xmlns:a16="http://schemas.microsoft.com/office/drawing/2014/main" id="{92B77E8A-263B-0ED0-C5A2-986FE60AE801}"/>
              </a:ext>
            </a:extLst>
          </p:cNvPr>
          <p:cNvGrpSpPr/>
          <p:nvPr/>
        </p:nvGrpSpPr>
        <p:grpSpPr>
          <a:xfrm>
            <a:off x="2798447" y="2174618"/>
            <a:ext cx="6162289" cy="2127932"/>
            <a:chOff x="369113" y="-300330"/>
            <a:chExt cx="6162334" cy="2128424"/>
          </a:xfrm>
        </p:grpSpPr>
        <p:sp>
          <p:nvSpPr>
            <p:cNvPr id="12" name="Rectangle 723">
              <a:extLst>
                <a:ext uri="{FF2B5EF4-FFF2-40B4-BE49-F238E27FC236}">
                  <a16:creationId xmlns:a16="http://schemas.microsoft.com/office/drawing/2014/main" id="{589CFCA0-2D4A-0D14-4876-79459616413D}"/>
                </a:ext>
              </a:extLst>
            </p:cNvPr>
            <p:cNvSpPr/>
            <p:nvPr/>
          </p:nvSpPr>
          <p:spPr>
            <a:xfrm>
              <a:off x="369113" y="1316210"/>
              <a:ext cx="2736164" cy="153037"/>
            </a:xfrm>
            <a:prstGeom prst="rect">
              <a:avLst/>
            </a:prstGeom>
            <a:ln>
              <a:noFill/>
            </a:ln>
          </p:spPr>
          <p:txBody>
            <a:bodyPr vert="horz" lIns="0" tIns="0" rIns="0" bIns="0" rtlCol="0">
              <a:noAutofit/>
            </a:bodyPr>
            <a:lstStyle/>
            <a:p>
              <a:pPr marL="5080" indent="-5080" algn="l">
                <a:lnSpc>
                  <a:spcPct val="107000"/>
                </a:lnSpc>
                <a:spcAft>
                  <a:spcPts val="800"/>
                </a:spcAft>
              </a:pP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13" name="Rectangle 724">
              <a:extLst>
                <a:ext uri="{FF2B5EF4-FFF2-40B4-BE49-F238E27FC236}">
                  <a16:creationId xmlns:a16="http://schemas.microsoft.com/office/drawing/2014/main" id="{B0B7F458-03C5-659D-64B4-D7AF7B2B0E71}"/>
                </a:ext>
              </a:extLst>
            </p:cNvPr>
            <p:cNvSpPr/>
            <p:nvPr/>
          </p:nvSpPr>
          <p:spPr>
            <a:xfrm>
              <a:off x="2428367" y="1291210"/>
              <a:ext cx="42059"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14" name="Rectangle 725">
              <a:extLst>
                <a:ext uri="{FF2B5EF4-FFF2-40B4-BE49-F238E27FC236}">
                  <a16:creationId xmlns:a16="http://schemas.microsoft.com/office/drawing/2014/main" id="{98F8FE32-27AD-A2C0-3DB0-69945E1CAC10}"/>
                </a:ext>
              </a:extLst>
            </p:cNvPr>
            <p:cNvSpPr/>
            <p:nvPr/>
          </p:nvSpPr>
          <p:spPr>
            <a:xfrm>
              <a:off x="2460371" y="1291210"/>
              <a:ext cx="42059"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15" name="Rectangle 726">
              <a:extLst>
                <a:ext uri="{FF2B5EF4-FFF2-40B4-BE49-F238E27FC236}">
                  <a16:creationId xmlns:a16="http://schemas.microsoft.com/office/drawing/2014/main" id="{14439116-506D-17D6-A7D5-B08938F521CB}"/>
                </a:ext>
              </a:extLst>
            </p:cNvPr>
            <p:cNvSpPr/>
            <p:nvPr/>
          </p:nvSpPr>
          <p:spPr>
            <a:xfrm>
              <a:off x="638810" y="1426846"/>
              <a:ext cx="42059"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19" name="Rectangle 729">
              <a:extLst>
                <a:ext uri="{FF2B5EF4-FFF2-40B4-BE49-F238E27FC236}">
                  <a16:creationId xmlns:a16="http://schemas.microsoft.com/office/drawing/2014/main" id="{432D3802-0F0A-2094-9481-01D5796C6552}"/>
                </a:ext>
              </a:extLst>
            </p:cNvPr>
            <p:cNvSpPr/>
            <p:nvPr/>
          </p:nvSpPr>
          <p:spPr>
            <a:xfrm>
              <a:off x="2061414" y="1435903"/>
              <a:ext cx="42059"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20" name="Rectangle 730">
              <a:extLst>
                <a:ext uri="{FF2B5EF4-FFF2-40B4-BE49-F238E27FC236}">
                  <a16:creationId xmlns:a16="http://schemas.microsoft.com/office/drawing/2014/main" id="{F3DA9D80-97F8-CBD9-3B17-9797698D52A0}"/>
                </a:ext>
              </a:extLst>
            </p:cNvPr>
            <p:cNvSpPr/>
            <p:nvPr/>
          </p:nvSpPr>
          <p:spPr>
            <a:xfrm>
              <a:off x="1492631" y="1575064"/>
              <a:ext cx="33951" cy="150334"/>
            </a:xfrm>
            <a:prstGeom prst="rect">
              <a:avLst/>
            </a:prstGeom>
            <a:ln>
              <a:noFill/>
            </a:ln>
          </p:spPr>
          <p:txBody>
            <a:bodyPr vert="horz" lIns="0" tIns="0" rIns="0" bIns="0" rtlCol="0">
              <a:noAutofit/>
            </a:bodyPr>
            <a:lstStyle/>
            <a:p>
              <a:pPr marL="5080" indent="-5080" algn="l">
                <a:lnSpc>
                  <a:spcPct val="107000"/>
                </a:lnSpc>
                <a:spcAft>
                  <a:spcPts val="800"/>
                </a:spcAft>
              </a:pPr>
              <a:r>
                <a:rPr lang="tr-TR" sz="800" kern="100">
                  <a:solidFill>
                    <a:srgbClr val="000000"/>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3" name="Rectangle 811">
              <a:extLst>
                <a:ext uri="{FF2B5EF4-FFF2-40B4-BE49-F238E27FC236}">
                  <a16:creationId xmlns:a16="http://schemas.microsoft.com/office/drawing/2014/main" id="{2747E9E0-D265-9FE8-AFC6-A7F3D38783CC}"/>
                </a:ext>
              </a:extLst>
            </p:cNvPr>
            <p:cNvSpPr/>
            <p:nvPr/>
          </p:nvSpPr>
          <p:spPr>
            <a:xfrm>
              <a:off x="3856609" y="27039"/>
              <a:ext cx="93538" cy="150326"/>
            </a:xfrm>
            <a:prstGeom prst="rect">
              <a:avLst/>
            </a:prstGeom>
            <a:ln>
              <a:noFill/>
            </a:ln>
          </p:spPr>
          <p:txBody>
            <a:bodyPr vert="horz" lIns="0" tIns="0" rIns="0" bIns="0" rtlCol="0">
              <a:noAutofit/>
            </a:bodyPr>
            <a:lstStyle/>
            <a:p>
              <a:pPr marL="5080" indent="-5080" algn="l">
                <a:lnSpc>
                  <a:spcPct val="107000"/>
                </a:lnSpc>
                <a:spcAft>
                  <a:spcPts val="800"/>
                </a:spcAft>
              </a:pP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25" name="Rectangle 813">
              <a:extLst>
                <a:ext uri="{FF2B5EF4-FFF2-40B4-BE49-F238E27FC236}">
                  <a16:creationId xmlns:a16="http://schemas.microsoft.com/office/drawing/2014/main" id="{BD4422B1-9538-AAB0-5A11-3F23C4C77046}"/>
                </a:ext>
              </a:extLst>
            </p:cNvPr>
            <p:cNvSpPr/>
            <p:nvPr/>
          </p:nvSpPr>
          <p:spPr>
            <a:xfrm>
              <a:off x="5399278" y="0"/>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27" name="Rectangle 31796">
              <a:extLst>
                <a:ext uri="{FF2B5EF4-FFF2-40B4-BE49-F238E27FC236}">
                  <a16:creationId xmlns:a16="http://schemas.microsoft.com/office/drawing/2014/main" id="{9091F79A-1E19-A192-9D35-11677E9565A6}"/>
                </a:ext>
              </a:extLst>
            </p:cNvPr>
            <p:cNvSpPr/>
            <p:nvPr/>
          </p:nvSpPr>
          <p:spPr>
            <a:xfrm>
              <a:off x="4164420" y="-300330"/>
              <a:ext cx="1615446" cy="606504"/>
            </a:xfrm>
            <a:prstGeom prst="rect">
              <a:avLst/>
            </a:prstGeom>
            <a:ln>
              <a:noFill/>
            </a:ln>
          </p:spPr>
          <p:txBody>
            <a:bodyPr vert="horz" lIns="0" tIns="0" rIns="0" bIns="0" rtlCol="0">
              <a:noAutofit/>
            </a:bodyPr>
            <a:lstStyle/>
            <a:p>
              <a:pPr marL="5080" indent="-5080" algn="l">
                <a:lnSpc>
                  <a:spcPct val="107000"/>
                </a:lnSpc>
                <a:spcAft>
                  <a:spcPts val="800"/>
                </a:spcAft>
              </a:pPr>
              <a:endParaRPr lang="tr-TR" sz="800" kern="100" dirty="0">
                <a:solidFill>
                  <a:srgbClr val="000000"/>
                </a:solidFill>
                <a:latin typeface="Times New Roman" panose="02020603050405020304" pitchFamily="18" charset="0"/>
                <a:ea typeface="Times New Roman" panose="02020603050405020304" pitchFamily="18" charset="0"/>
              </a:endParaRPr>
            </a:p>
            <a:p>
              <a:pPr marL="5080" indent="-5080" algn="l">
                <a:lnSpc>
                  <a:spcPct val="107000"/>
                </a:lnSpc>
                <a:spcAft>
                  <a:spcPts val="800"/>
                </a:spcAft>
              </a:pPr>
              <a:endParaRPr lang="tr-TR" sz="800" kern="100" dirty="0">
                <a:solidFill>
                  <a:srgbClr val="000000"/>
                </a:solidFill>
                <a:effectLst/>
                <a:latin typeface="Times New Roman" panose="02020603050405020304" pitchFamily="18" charset="0"/>
                <a:ea typeface="Times New Roman" panose="02020603050405020304" pitchFamily="18" charset="0"/>
              </a:endParaRPr>
            </a:p>
          </p:txBody>
        </p:sp>
        <p:sp>
          <p:nvSpPr>
            <p:cNvPr id="29" name="Rectangle 815">
              <a:extLst>
                <a:ext uri="{FF2B5EF4-FFF2-40B4-BE49-F238E27FC236}">
                  <a16:creationId xmlns:a16="http://schemas.microsoft.com/office/drawing/2014/main" id="{3672DCE3-F905-412A-0622-E5B7496188E3}"/>
                </a:ext>
              </a:extLst>
            </p:cNvPr>
            <p:cNvSpPr/>
            <p:nvPr/>
          </p:nvSpPr>
          <p:spPr>
            <a:xfrm>
              <a:off x="4214749" y="165024"/>
              <a:ext cx="33951" cy="150334"/>
            </a:xfrm>
            <a:prstGeom prst="rect">
              <a:avLst/>
            </a:prstGeom>
            <a:ln>
              <a:noFill/>
            </a:ln>
          </p:spPr>
          <p:txBody>
            <a:bodyPr vert="horz" lIns="0" tIns="0" rIns="0" bIns="0" rtlCol="0">
              <a:noAutofit/>
            </a:bodyPr>
            <a:lstStyle/>
            <a:p>
              <a:pPr marL="5080" indent="-5080" algn="l">
                <a:lnSpc>
                  <a:spcPct val="107000"/>
                </a:lnSpc>
                <a:spcAft>
                  <a:spcPts val="800"/>
                </a:spcAft>
              </a:pPr>
              <a:r>
                <a:rPr lang="tr-TR" sz="800" kern="100">
                  <a:solidFill>
                    <a:srgbClr val="000000"/>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0" name="Rectangle 816">
              <a:extLst>
                <a:ext uri="{FF2B5EF4-FFF2-40B4-BE49-F238E27FC236}">
                  <a16:creationId xmlns:a16="http://schemas.microsoft.com/office/drawing/2014/main" id="{A291B6C5-E968-A9AC-31FE-39688ED09B4F}"/>
                </a:ext>
              </a:extLst>
            </p:cNvPr>
            <p:cNvSpPr/>
            <p:nvPr/>
          </p:nvSpPr>
          <p:spPr>
            <a:xfrm>
              <a:off x="4628134" y="282712"/>
              <a:ext cx="33951" cy="150334"/>
            </a:xfrm>
            <a:prstGeom prst="rect">
              <a:avLst/>
            </a:prstGeom>
            <a:ln>
              <a:noFill/>
            </a:ln>
          </p:spPr>
          <p:txBody>
            <a:bodyPr vert="horz" lIns="0" tIns="0" rIns="0" bIns="0" rtlCol="0">
              <a:noAutofit/>
            </a:bodyPr>
            <a:lstStyle/>
            <a:p>
              <a:pPr marL="5080" indent="-5080" algn="l">
                <a:lnSpc>
                  <a:spcPct val="107000"/>
                </a:lnSpc>
                <a:spcAft>
                  <a:spcPts val="800"/>
                </a:spcAft>
              </a:pPr>
              <a:r>
                <a:rPr lang="tr-TR" sz="800" kern="100">
                  <a:solidFill>
                    <a:srgbClr val="000000"/>
                  </a:solidFill>
                  <a:effectLst/>
                  <a:latin typeface="Times New Roman" panose="02020603050405020304" pitchFamily="18" charset="0"/>
                  <a:ea typeface="Times New Roman" panose="02020603050405020304" pitchFamily="18"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1" name="Rectangle 817">
              <a:extLst>
                <a:ext uri="{FF2B5EF4-FFF2-40B4-BE49-F238E27FC236}">
                  <a16:creationId xmlns:a16="http://schemas.microsoft.com/office/drawing/2014/main" id="{B83E944D-7E0C-BCEC-D828-0A41C9E05C92}"/>
                </a:ext>
              </a:extLst>
            </p:cNvPr>
            <p:cNvSpPr/>
            <p:nvPr/>
          </p:nvSpPr>
          <p:spPr>
            <a:xfrm>
              <a:off x="2785223" y="306175"/>
              <a:ext cx="427923" cy="291919"/>
            </a:xfrm>
            <a:prstGeom prst="rect">
              <a:avLst/>
            </a:prstGeom>
            <a:ln>
              <a:noFill/>
            </a:ln>
          </p:spPr>
          <p:txBody>
            <a:bodyPr vert="horz" lIns="0" tIns="0" rIns="0" bIns="0" rtlCol="0">
              <a:noAutofit/>
            </a:bodyPr>
            <a:lstStyle/>
            <a:p>
              <a:pPr marL="5080" indent="-5080" algn="l">
                <a:lnSpc>
                  <a:spcPct val="107000"/>
                </a:lnSpc>
                <a:spcAft>
                  <a:spcPts val="800"/>
                </a:spcAft>
              </a:pP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32" name="Rectangle 818">
              <a:extLst>
                <a:ext uri="{FF2B5EF4-FFF2-40B4-BE49-F238E27FC236}">
                  <a16:creationId xmlns:a16="http://schemas.microsoft.com/office/drawing/2014/main" id="{64095349-EAC0-8EF6-78BB-B7589435DC6B}"/>
                </a:ext>
              </a:extLst>
            </p:cNvPr>
            <p:cNvSpPr/>
            <p:nvPr/>
          </p:nvSpPr>
          <p:spPr>
            <a:xfrm>
              <a:off x="3193669" y="417711"/>
              <a:ext cx="46741" cy="187581"/>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Arial" panose="020B0604020202020204" pitchFamily="34" charset="0"/>
                  <a:ea typeface="Arial" panose="020B060402020202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3" name="Rectangle 819">
              <a:extLst>
                <a:ext uri="{FF2B5EF4-FFF2-40B4-BE49-F238E27FC236}">
                  <a16:creationId xmlns:a16="http://schemas.microsoft.com/office/drawing/2014/main" id="{862B8D24-17E4-5694-E697-52AC41925DC9}"/>
                </a:ext>
              </a:extLst>
            </p:cNvPr>
            <p:cNvSpPr/>
            <p:nvPr/>
          </p:nvSpPr>
          <p:spPr>
            <a:xfrm>
              <a:off x="3364357" y="444481"/>
              <a:ext cx="2118575" cy="153038"/>
            </a:xfrm>
            <a:prstGeom prst="rect">
              <a:avLst/>
            </a:prstGeom>
            <a:ln>
              <a:noFill/>
            </a:ln>
          </p:spPr>
          <p:txBody>
            <a:bodyPr vert="horz" lIns="0" tIns="0" rIns="0" bIns="0" rtlCol="0">
              <a:noAutofit/>
            </a:bodyPr>
            <a:lstStyle/>
            <a:p>
              <a:pPr marL="5080" indent="-5080" algn="l">
                <a:lnSpc>
                  <a:spcPct val="107000"/>
                </a:lnSpc>
                <a:spcAft>
                  <a:spcPts val="800"/>
                </a:spcAft>
              </a:pP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34" name="Rectangle 820">
              <a:extLst>
                <a:ext uri="{FF2B5EF4-FFF2-40B4-BE49-F238E27FC236}">
                  <a16:creationId xmlns:a16="http://schemas.microsoft.com/office/drawing/2014/main" id="{FAF5C519-9C7D-41A4-30F7-686700F579FF}"/>
                </a:ext>
              </a:extLst>
            </p:cNvPr>
            <p:cNvSpPr/>
            <p:nvPr/>
          </p:nvSpPr>
          <p:spPr>
            <a:xfrm>
              <a:off x="4958843" y="419481"/>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35" name="Rectangle 821">
              <a:extLst>
                <a:ext uri="{FF2B5EF4-FFF2-40B4-BE49-F238E27FC236}">
                  <a16:creationId xmlns:a16="http://schemas.microsoft.com/office/drawing/2014/main" id="{551157C8-8471-461F-4DB3-1B666FC9BC6D}"/>
                </a:ext>
              </a:extLst>
            </p:cNvPr>
            <p:cNvSpPr/>
            <p:nvPr/>
          </p:nvSpPr>
          <p:spPr>
            <a:xfrm>
              <a:off x="5003038" y="444481"/>
              <a:ext cx="1528409" cy="153038"/>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dirty="0">
                  <a:solidFill>
                    <a:srgbClr val="000000"/>
                  </a:solidFill>
                  <a:effectLst/>
                  <a:latin typeface="Times New Roman" panose="02020603050405020304" pitchFamily="18" charset="0"/>
                  <a:ea typeface="Times New Roman" panose="02020603050405020304" pitchFamily="18" charset="0"/>
                </a:rPr>
                <a:t> </a:t>
              </a:r>
            </a:p>
          </p:txBody>
        </p:sp>
        <p:sp>
          <p:nvSpPr>
            <p:cNvPr id="37" name="Rectangle 823">
              <a:extLst>
                <a:ext uri="{FF2B5EF4-FFF2-40B4-BE49-F238E27FC236}">
                  <a16:creationId xmlns:a16="http://schemas.microsoft.com/office/drawing/2014/main" id="{FC522D32-240B-8167-FC01-223CC1267785}"/>
                </a:ext>
              </a:extLst>
            </p:cNvPr>
            <p:cNvSpPr/>
            <p:nvPr/>
          </p:nvSpPr>
          <p:spPr>
            <a:xfrm>
              <a:off x="5182870" y="576453"/>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38" name="Rectangle 824">
              <a:extLst>
                <a:ext uri="{FF2B5EF4-FFF2-40B4-BE49-F238E27FC236}">
                  <a16:creationId xmlns:a16="http://schemas.microsoft.com/office/drawing/2014/main" id="{9385F859-A236-1FA3-1258-9CA89978D0F9}"/>
                </a:ext>
              </a:extLst>
            </p:cNvPr>
            <p:cNvSpPr/>
            <p:nvPr/>
          </p:nvSpPr>
          <p:spPr>
            <a:xfrm>
              <a:off x="5249926" y="576453"/>
              <a:ext cx="121493" cy="186236"/>
            </a:xfrm>
            <a:prstGeom prst="rect">
              <a:avLst/>
            </a:prstGeom>
            <a:ln>
              <a:noFill/>
            </a:ln>
          </p:spPr>
          <p:txBody>
            <a:bodyPr vert="horz" lIns="0" tIns="0" rIns="0" bIns="0" rtlCol="0">
              <a:noAutofit/>
            </a:bodyPr>
            <a:lstStyle/>
            <a:p>
              <a:pPr marL="5080" indent="-5080" algn="l">
                <a:lnSpc>
                  <a:spcPct val="107000"/>
                </a:lnSpc>
                <a:spcAft>
                  <a:spcPts val="800"/>
                </a:spcAft>
              </a:pP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39" name="Rectangle 825">
              <a:extLst>
                <a:ext uri="{FF2B5EF4-FFF2-40B4-BE49-F238E27FC236}">
                  <a16:creationId xmlns:a16="http://schemas.microsoft.com/office/drawing/2014/main" id="{B668990C-3E6A-C8DD-8514-0CE2CC624E59}"/>
                </a:ext>
              </a:extLst>
            </p:cNvPr>
            <p:cNvSpPr/>
            <p:nvPr/>
          </p:nvSpPr>
          <p:spPr>
            <a:xfrm>
              <a:off x="5341366" y="601453"/>
              <a:ext cx="1078888" cy="153038"/>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dirty="0">
                  <a:solidFill>
                    <a:srgbClr val="000000"/>
                  </a:solidFill>
                  <a:effectLst/>
                  <a:latin typeface="Times New Roman" panose="02020603050405020304" pitchFamily="18" charset="0"/>
                  <a:ea typeface="Times New Roman" panose="02020603050405020304" pitchFamily="18" charset="0"/>
                </a:rPr>
                <a:t> </a:t>
              </a:r>
            </a:p>
          </p:txBody>
        </p:sp>
        <p:sp>
          <p:nvSpPr>
            <p:cNvPr id="42" name="Rectangle 828">
              <a:extLst>
                <a:ext uri="{FF2B5EF4-FFF2-40B4-BE49-F238E27FC236}">
                  <a16:creationId xmlns:a16="http://schemas.microsoft.com/office/drawing/2014/main" id="{744C70AE-5BA7-3044-A94E-841C5FE84610}"/>
                </a:ext>
              </a:extLst>
            </p:cNvPr>
            <p:cNvSpPr/>
            <p:nvPr/>
          </p:nvSpPr>
          <p:spPr>
            <a:xfrm>
              <a:off x="5370322" y="733426"/>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43" name="Rectangle 829">
              <a:extLst>
                <a:ext uri="{FF2B5EF4-FFF2-40B4-BE49-F238E27FC236}">
                  <a16:creationId xmlns:a16="http://schemas.microsoft.com/office/drawing/2014/main" id="{407C1443-1F23-C6A8-897B-829AE31E4DDC}"/>
                </a:ext>
              </a:extLst>
            </p:cNvPr>
            <p:cNvSpPr/>
            <p:nvPr/>
          </p:nvSpPr>
          <p:spPr>
            <a:xfrm>
              <a:off x="5402326" y="733426"/>
              <a:ext cx="140870" cy="186236"/>
            </a:xfrm>
            <a:prstGeom prst="rect">
              <a:avLst/>
            </a:prstGeom>
            <a:ln>
              <a:noFill/>
            </a:ln>
          </p:spPr>
          <p:txBody>
            <a:bodyPr vert="horz" lIns="0" tIns="0" rIns="0" bIns="0" rtlCol="0">
              <a:noAutofit/>
            </a:bodyPr>
            <a:lstStyle/>
            <a:p>
              <a:pPr marL="5080" indent="-5080" algn="l">
                <a:lnSpc>
                  <a:spcPct val="107000"/>
                </a:lnSpc>
                <a:spcAft>
                  <a:spcPts val="800"/>
                </a:spcAft>
              </a:pP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45" name="Rectangle 831">
              <a:extLst>
                <a:ext uri="{FF2B5EF4-FFF2-40B4-BE49-F238E27FC236}">
                  <a16:creationId xmlns:a16="http://schemas.microsoft.com/office/drawing/2014/main" id="{EBC78546-DA8C-3687-EA68-B39BCE959834}"/>
                </a:ext>
              </a:extLst>
            </p:cNvPr>
            <p:cNvSpPr/>
            <p:nvPr/>
          </p:nvSpPr>
          <p:spPr>
            <a:xfrm>
              <a:off x="5551678" y="733426"/>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dirty="0">
                  <a:solidFill>
                    <a:srgbClr val="000000"/>
                  </a:solidFill>
                  <a:effectLst/>
                  <a:latin typeface="Times New Roman" panose="02020603050405020304" pitchFamily="18" charset="0"/>
                  <a:ea typeface="Times New Roman" panose="02020603050405020304" pitchFamily="18" charset="0"/>
                </a:rPr>
                <a:t>.</a:t>
              </a:r>
            </a:p>
          </p:txBody>
        </p:sp>
        <p:sp>
          <p:nvSpPr>
            <p:cNvPr id="46" name="Rectangle 832">
              <a:extLst>
                <a:ext uri="{FF2B5EF4-FFF2-40B4-BE49-F238E27FC236}">
                  <a16:creationId xmlns:a16="http://schemas.microsoft.com/office/drawing/2014/main" id="{0BC64C89-FE14-D0C8-C3D7-1955449B7629}"/>
                </a:ext>
              </a:extLst>
            </p:cNvPr>
            <p:cNvSpPr/>
            <p:nvPr/>
          </p:nvSpPr>
          <p:spPr>
            <a:xfrm>
              <a:off x="4020240" y="546815"/>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47" name="Rectangle 833">
              <a:extLst>
                <a:ext uri="{FF2B5EF4-FFF2-40B4-BE49-F238E27FC236}">
                  <a16:creationId xmlns:a16="http://schemas.microsoft.com/office/drawing/2014/main" id="{848ED816-D26B-3DC5-B689-5F06C6BB66F9}"/>
                </a:ext>
              </a:extLst>
            </p:cNvPr>
            <p:cNvSpPr/>
            <p:nvPr/>
          </p:nvSpPr>
          <p:spPr>
            <a:xfrm>
              <a:off x="3135757" y="891922"/>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pic>
          <p:nvPicPr>
            <p:cNvPr id="49" name="Picture 919">
              <a:extLst>
                <a:ext uri="{FF2B5EF4-FFF2-40B4-BE49-F238E27FC236}">
                  <a16:creationId xmlns:a16="http://schemas.microsoft.com/office/drawing/2014/main" id="{DBF0D159-1DE8-076B-AB36-8CAF3287DB59}"/>
                </a:ext>
              </a:extLst>
            </p:cNvPr>
            <p:cNvPicPr/>
            <p:nvPr/>
          </p:nvPicPr>
          <p:blipFill>
            <a:blip r:embed="rId3"/>
            <a:stretch>
              <a:fillRect/>
            </a:stretch>
          </p:blipFill>
          <p:spPr>
            <a:xfrm>
              <a:off x="3135122" y="1047044"/>
              <a:ext cx="2984500" cy="781050"/>
            </a:xfrm>
            <a:prstGeom prst="rect">
              <a:avLst/>
            </a:prstGeom>
          </p:spPr>
        </p:pic>
      </p:grpSp>
      <p:sp>
        <p:nvSpPr>
          <p:cNvPr id="51" name="Metin kutusu 50">
            <a:extLst>
              <a:ext uri="{FF2B5EF4-FFF2-40B4-BE49-F238E27FC236}">
                <a16:creationId xmlns:a16="http://schemas.microsoft.com/office/drawing/2014/main" id="{5674D18D-40CB-A87F-43C6-85462974CC2B}"/>
              </a:ext>
            </a:extLst>
          </p:cNvPr>
          <p:cNvSpPr txBox="1"/>
          <p:nvPr/>
        </p:nvSpPr>
        <p:spPr>
          <a:xfrm>
            <a:off x="5559425" y="4867624"/>
            <a:ext cx="3355803" cy="523220"/>
          </a:xfrm>
          <a:prstGeom prst="rect">
            <a:avLst/>
          </a:prstGeom>
          <a:noFill/>
        </p:spPr>
        <p:txBody>
          <a:bodyPr wrap="square">
            <a:spAutoFit/>
          </a:bodyPr>
          <a:lstStyle/>
          <a:p>
            <a:r>
              <a:rPr lang="tr-TR" sz="1400" dirty="0"/>
              <a:t>Şekil 3.6 Nesne Yönelimli Veri Modeli (Object-</a:t>
            </a:r>
            <a:r>
              <a:rPr lang="tr-TR" sz="1400" dirty="0" err="1"/>
              <a:t>Oriented</a:t>
            </a:r>
            <a:r>
              <a:rPr lang="tr-TR" sz="1400" dirty="0"/>
              <a:t> Data Model)</a:t>
            </a:r>
          </a:p>
        </p:txBody>
      </p:sp>
    </p:spTree>
    <p:extLst>
      <p:ext uri="{BB962C8B-B14F-4D97-AF65-F5344CB8AC3E}">
        <p14:creationId xmlns:p14="http://schemas.microsoft.com/office/powerpoint/2010/main" val="20613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kış Çizelgesi: Bağlayıcı 1">
            <a:extLst>
              <a:ext uri="{FF2B5EF4-FFF2-40B4-BE49-F238E27FC236}">
                <a16:creationId xmlns:a16="http://schemas.microsoft.com/office/drawing/2014/main" id="{5D136B06-A9BB-5A3A-479B-C7982B963582}"/>
              </a:ext>
            </a:extLst>
          </p:cNvPr>
          <p:cNvSpPr/>
          <p:nvPr/>
        </p:nvSpPr>
        <p:spPr>
          <a:xfrm>
            <a:off x="558801" y="3429000"/>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a:extLst>
              <a:ext uri="{FF2B5EF4-FFF2-40B4-BE49-F238E27FC236}">
                <a16:creationId xmlns:a16="http://schemas.microsoft.com/office/drawing/2014/main" id="{18449967-856E-0867-75C7-3BFC8EFBF649}"/>
              </a:ext>
            </a:extLst>
          </p:cNvPr>
          <p:cNvSpPr txBox="1"/>
          <p:nvPr/>
        </p:nvSpPr>
        <p:spPr>
          <a:xfrm>
            <a:off x="973667" y="3285667"/>
            <a:ext cx="4622800" cy="2585323"/>
          </a:xfrm>
          <a:prstGeom prst="rect">
            <a:avLst/>
          </a:prstGeom>
          <a:noFill/>
        </p:spPr>
        <p:txBody>
          <a:bodyPr wrap="square" rtlCol="0">
            <a:spAutoFit/>
          </a:bodyPr>
          <a:lstStyle/>
          <a:p>
            <a:r>
              <a:rPr lang="tr-TR" dirty="0">
                <a:solidFill>
                  <a:srgbClr val="4B0361"/>
                </a:solidFill>
                <a:latin typeface="Elephant" panose="02020904090505020303" pitchFamily="18" charset="0"/>
              </a:rPr>
              <a:t>Çoklu Ortam Veri Modeli: </a:t>
            </a:r>
            <a:r>
              <a:rPr lang="tr-TR" dirty="0"/>
              <a:t>Çoklu ortam veri tabanlarının desteklemesi gereken üç temel özellik; Veri miktarı, Süreklilik ve Senkronizasyondur. Çoklu ortam veri tabanı uygulaması, imge görüntüleme, uzaktan görüntülü eğitim, üç boyutlu tıbbi görüntü kayıtları depolanması konularında özellikle tıp bilgi sistemlerinde kullanılmaktadır.</a:t>
            </a:r>
          </a:p>
        </p:txBody>
      </p:sp>
      <p:sp>
        <p:nvSpPr>
          <p:cNvPr id="6" name="Akış Çizelgesi: Bağlayıcı 5">
            <a:extLst>
              <a:ext uri="{FF2B5EF4-FFF2-40B4-BE49-F238E27FC236}">
                <a16:creationId xmlns:a16="http://schemas.microsoft.com/office/drawing/2014/main" id="{2155339F-7A27-D801-927E-D2A191E77288}"/>
              </a:ext>
            </a:extLst>
          </p:cNvPr>
          <p:cNvSpPr/>
          <p:nvPr/>
        </p:nvSpPr>
        <p:spPr>
          <a:xfrm>
            <a:off x="6011333" y="3429000"/>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AC65C19F-19A7-A8C9-93F9-A09511D7DEA4}"/>
              </a:ext>
            </a:extLst>
          </p:cNvPr>
          <p:cNvSpPr txBox="1"/>
          <p:nvPr/>
        </p:nvSpPr>
        <p:spPr>
          <a:xfrm>
            <a:off x="6231465" y="3285667"/>
            <a:ext cx="4207933" cy="2585323"/>
          </a:xfrm>
          <a:prstGeom prst="rect">
            <a:avLst/>
          </a:prstGeom>
          <a:noFill/>
        </p:spPr>
        <p:txBody>
          <a:bodyPr wrap="square" rtlCol="0">
            <a:spAutoFit/>
          </a:bodyPr>
          <a:lstStyle/>
          <a:p>
            <a:r>
              <a:rPr lang="tr-TR" dirty="0">
                <a:solidFill>
                  <a:srgbClr val="4B0361"/>
                </a:solidFill>
                <a:latin typeface="Elephant" panose="02020904090505020303" pitchFamily="18" charset="0"/>
              </a:rPr>
              <a:t>Dağıtık Veri Modeli: </a:t>
            </a:r>
            <a:r>
              <a:rPr lang="tr-TR" dirty="0"/>
              <a:t>Dağıtık veri tabanları, iki ya da daha fazla bilgisayarda depolanan ve bir ağ üzerinde dağıtılan bilgiler için kullanılan veri tabanı grubudur. Böyle bir sistemde, birden fazla veri tabanına erişilmesine rağmen, kullanıcı bir tek veri tabanıyla çalışıyormuş gibi işlem yapar.</a:t>
            </a:r>
          </a:p>
        </p:txBody>
      </p:sp>
      <p:sp>
        <p:nvSpPr>
          <p:cNvPr id="12" name="Akış Çizelgesi: Bağlayıcı 11">
            <a:extLst>
              <a:ext uri="{FF2B5EF4-FFF2-40B4-BE49-F238E27FC236}">
                <a16:creationId xmlns:a16="http://schemas.microsoft.com/office/drawing/2014/main" id="{671B7493-E5AC-D75F-029C-0625CE085ED8}"/>
              </a:ext>
            </a:extLst>
          </p:cNvPr>
          <p:cNvSpPr/>
          <p:nvPr/>
        </p:nvSpPr>
        <p:spPr>
          <a:xfrm>
            <a:off x="558801" y="588927"/>
            <a:ext cx="75600" cy="75600"/>
          </a:xfrm>
          <a:prstGeom prst="flowChartConnector">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Metin kutusu 13">
            <a:extLst>
              <a:ext uri="{FF2B5EF4-FFF2-40B4-BE49-F238E27FC236}">
                <a16:creationId xmlns:a16="http://schemas.microsoft.com/office/drawing/2014/main" id="{CC0043C1-FADF-5CDC-56CF-E4C2F2A104B9}"/>
              </a:ext>
            </a:extLst>
          </p:cNvPr>
          <p:cNvSpPr txBox="1"/>
          <p:nvPr/>
        </p:nvSpPr>
        <p:spPr>
          <a:xfrm>
            <a:off x="867834" y="465666"/>
            <a:ext cx="4834466" cy="1477328"/>
          </a:xfrm>
          <a:prstGeom prst="rect">
            <a:avLst/>
          </a:prstGeom>
          <a:noFill/>
        </p:spPr>
        <p:txBody>
          <a:bodyPr wrap="square">
            <a:spAutoFit/>
          </a:bodyPr>
          <a:lstStyle/>
          <a:p>
            <a:r>
              <a:rPr lang="tr-TR" dirty="0">
                <a:solidFill>
                  <a:srgbClr val="4B0361"/>
                </a:solidFill>
                <a:latin typeface="Elephant" panose="02020904090505020303" pitchFamily="18" charset="0"/>
              </a:rPr>
              <a:t>Nesne İlişkisel Veri Modeli: </a:t>
            </a:r>
            <a:r>
              <a:rPr lang="tr-TR" dirty="0"/>
              <a:t>İlişkisel işlevselliğin üzerine nesne yönelimli özellikler içerir. Bu modeli içeren ilk veri tabanı 1997 yılında piyasaya sunulan Oracle8’dir. </a:t>
            </a:r>
          </a:p>
        </p:txBody>
      </p:sp>
      <p:grpSp>
        <p:nvGrpSpPr>
          <p:cNvPr id="15" name="Group 34516">
            <a:extLst>
              <a:ext uri="{FF2B5EF4-FFF2-40B4-BE49-F238E27FC236}">
                <a16:creationId xmlns:a16="http://schemas.microsoft.com/office/drawing/2014/main" id="{9A322EA5-376C-A7D3-D922-08A756198EDF}"/>
              </a:ext>
            </a:extLst>
          </p:cNvPr>
          <p:cNvGrpSpPr/>
          <p:nvPr/>
        </p:nvGrpSpPr>
        <p:grpSpPr>
          <a:xfrm>
            <a:off x="5596467" y="364213"/>
            <a:ext cx="6212400" cy="1680233"/>
            <a:chOff x="0" y="-46265"/>
            <a:chExt cx="6166125" cy="1396654"/>
          </a:xfrm>
        </p:grpSpPr>
        <p:sp>
          <p:nvSpPr>
            <p:cNvPr id="16" name="Rectangle 852">
              <a:extLst>
                <a:ext uri="{FF2B5EF4-FFF2-40B4-BE49-F238E27FC236}">
                  <a16:creationId xmlns:a16="http://schemas.microsoft.com/office/drawing/2014/main" id="{A8EE841E-CB78-2863-183B-770C9A2EBBFE}"/>
                </a:ext>
              </a:extLst>
            </p:cNvPr>
            <p:cNvSpPr/>
            <p:nvPr/>
          </p:nvSpPr>
          <p:spPr>
            <a:xfrm>
              <a:off x="6124067" y="1164153"/>
              <a:ext cx="42058" cy="186236"/>
            </a:xfrm>
            <a:prstGeom prst="rect">
              <a:avLst/>
            </a:prstGeom>
            <a:ln>
              <a:noFill/>
            </a:ln>
          </p:spPr>
          <p:txBody>
            <a:bodyPr vert="horz" lIns="0" tIns="0" rIns="0" bIns="0" rtlCol="0">
              <a:noAutofit/>
            </a:bodyPr>
            <a:lstStyle/>
            <a:p>
              <a:pPr marL="5080" indent="-5080" algn="l">
                <a:lnSpc>
                  <a:spcPct val="107000"/>
                </a:lnSpc>
                <a:spcAft>
                  <a:spcPts val="800"/>
                </a:spcAft>
              </a:pPr>
              <a:r>
                <a:rPr lang="tr-TR" sz="1000" kern="100">
                  <a:solidFill>
                    <a:srgbClr val="000000"/>
                  </a:solidFill>
                  <a:effectLst/>
                  <a:latin typeface="Times New Roman" panose="02020603050405020304" pitchFamily="18" charset="0"/>
                  <a:ea typeface="Times New Roman" panose="02020603050405020304" pitchFamily="18" charset="0"/>
                </a:rPr>
                <a:t> </a:t>
              </a:r>
            </a:p>
          </p:txBody>
        </p:sp>
        <p:sp>
          <p:nvSpPr>
            <p:cNvPr id="17" name="Shape 882">
              <a:extLst>
                <a:ext uri="{FF2B5EF4-FFF2-40B4-BE49-F238E27FC236}">
                  <a16:creationId xmlns:a16="http://schemas.microsoft.com/office/drawing/2014/main" id="{3C174720-EB36-8751-6CC0-0AB03E2D2AE3}"/>
                </a:ext>
              </a:extLst>
            </p:cNvPr>
            <p:cNvSpPr/>
            <p:nvPr/>
          </p:nvSpPr>
          <p:spPr>
            <a:xfrm>
              <a:off x="0" y="627760"/>
              <a:ext cx="573913" cy="203581"/>
            </a:xfrm>
            <a:custGeom>
              <a:avLst/>
              <a:gdLst/>
              <a:ahLst/>
              <a:cxnLst/>
              <a:rect l="0" t="0" r="0" b="0"/>
              <a:pathLst>
                <a:path w="573913" h="203581">
                  <a:moveTo>
                    <a:pt x="0" y="20320"/>
                  </a:moveTo>
                  <a:cubicBezTo>
                    <a:pt x="0" y="9144"/>
                    <a:pt x="9119" y="0"/>
                    <a:pt x="20358" y="0"/>
                  </a:cubicBezTo>
                  <a:lnTo>
                    <a:pt x="553593" y="0"/>
                  </a:lnTo>
                  <a:cubicBezTo>
                    <a:pt x="564769" y="0"/>
                    <a:pt x="573913" y="9144"/>
                    <a:pt x="573913" y="20320"/>
                  </a:cubicBezTo>
                  <a:lnTo>
                    <a:pt x="573913" y="183135"/>
                  </a:lnTo>
                  <a:cubicBezTo>
                    <a:pt x="573913" y="194438"/>
                    <a:pt x="564769" y="203581"/>
                    <a:pt x="553593" y="203581"/>
                  </a:cubicBezTo>
                  <a:lnTo>
                    <a:pt x="20358" y="203581"/>
                  </a:lnTo>
                  <a:cubicBezTo>
                    <a:pt x="9119" y="203581"/>
                    <a:pt x="0" y="194438"/>
                    <a:pt x="0" y="183135"/>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18" name="Rectangle 883">
              <a:extLst>
                <a:ext uri="{FF2B5EF4-FFF2-40B4-BE49-F238E27FC236}">
                  <a16:creationId xmlns:a16="http://schemas.microsoft.com/office/drawing/2014/main" id="{36E00323-1C2F-2A9F-A430-F5CC37417546}"/>
                </a:ext>
              </a:extLst>
            </p:cNvPr>
            <p:cNvSpPr/>
            <p:nvPr/>
          </p:nvSpPr>
          <p:spPr>
            <a:xfrm>
              <a:off x="143281" y="688467"/>
              <a:ext cx="381957"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dirty="0">
                  <a:solidFill>
                    <a:srgbClr val="FFFFFF"/>
                  </a:solidFill>
                  <a:effectLst/>
                  <a:latin typeface="Calibri" panose="020F0502020204030204" pitchFamily="34" charset="0"/>
                  <a:ea typeface="Calibri" panose="020F0502020204030204" pitchFamily="34" charset="0"/>
                </a:rPr>
                <a:t>Mağaza</a:t>
              </a: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19" name="Rectangle 884">
              <a:extLst>
                <a:ext uri="{FF2B5EF4-FFF2-40B4-BE49-F238E27FC236}">
                  <a16:creationId xmlns:a16="http://schemas.microsoft.com/office/drawing/2014/main" id="{2F622054-E987-0ABA-76B6-FD1B95EA9F57}"/>
                </a:ext>
              </a:extLst>
            </p:cNvPr>
            <p:cNvSpPr/>
            <p:nvPr/>
          </p:nvSpPr>
          <p:spPr>
            <a:xfrm>
              <a:off x="431317" y="688467"/>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0" name="Shape 888">
              <a:extLst>
                <a:ext uri="{FF2B5EF4-FFF2-40B4-BE49-F238E27FC236}">
                  <a16:creationId xmlns:a16="http://schemas.microsoft.com/office/drawing/2014/main" id="{52502649-4E11-8709-EE23-F4829B15660E}"/>
                </a:ext>
              </a:extLst>
            </p:cNvPr>
            <p:cNvSpPr/>
            <p:nvPr/>
          </p:nvSpPr>
          <p:spPr>
            <a:xfrm>
              <a:off x="803529" y="504444"/>
              <a:ext cx="573913" cy="203581"/>
            </a:xfrm>
            <a:custGeom>
              <a:avLst/>
              <a:gdLst/>
              <a:ahLst/>
              <a:cxnLst/>
              <a:rect l="0" t="0" r="0" b="0"/>
              <a:pathLst>
                <a:path w="573913" h="203581">
                  <a:moveTo>
                    <a:pt x="0" y="20447"/>
                  </a:moveTo>
                  <a:cubicBezTo>
                    <a:pt x="0" y="9144"/>
                    <a:pt x="9017" y="0"/>
                    <a:pt x="20320" y="0"/>
                  </a:cubicBezTo>
                  <a:lnTo>
                    <a:pt x="553466" y="0"/>
                  </a:lnTo>
                  <a:cubicBezTo>
                    <a:pt x="564769" y="0"/>
                    <a:pt x="573913" y="9144"/>
                    <a:pt x="573913" y="20447"/>
                  </a:cubicBezTo>
                  <a:lnTo>
                    <a:pt x="573913" y="183261"/>
                  </a:lnTo>
                  <a:cubicBezTo>
                    <a:pt x="573913" y="194437"/>
                    <a:pt x="564769" y="203581"/>
                    <a:pt x="553466" y="203581"/>
                  </a:cubicBezTo>
                  <a:lnTo>
                    <a:pt x="20320" y="203581"/>
                  </a:lnTo>
                  <a:cubicBezTo>
                    <a:pt x="9017" y="203581"/>
                    <a:pt x="0" y="194437"/>
                    <a:pt x="0" y="183261"/>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21" name="Rectangle 890">
              <a:extLst>
                <a:ext uri="{FF2B5EF4-FFF2-40B4-BE49-F238E27FC236}">
                  <a16:creationId xmlns:a16="http://schemas.microsoft.com/office/drawing/2014/main" id="{63CDB3B9-FE27-B873-5965-1F10E199C81B}"/>
                </a:ext>
              </a:extLst>
            </p:cNvPr>
            <p:cNvSpPr/>
            <p:nvPr/>
          </p:nvSpPr>
          <p:spPr>
            <a:xfrm>
              <a:off x="1235075" y="565277"/>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2" name="Shape 894">
              <a:extLst>
                <a:ext uri="{FF2B5EF4-FFF2-40B4-BE49-F238E27FC236}">
                  <a16:creationId xmlns:a16="http://schemas.microsoft.com/office/drawing/2014/main" id="{C57DDCBA-2409-8BBF-8B4B-3EC105C958CF}"/>
                </a:ext>
              </a:extLst>
            </p:cNvPr>
            <p:cNvSpPr/>
            <p:nvPr/>
          </p:nvSpPr>
          <p:spPr>
            <a:xfrm>
              <a:off x="1606931" y="652907"/>
              <a:ext cx="573913" cy="203581"/>
            </a:xfrm>
            <a:custGeom>
              <a:avLst/>
              <a:gdLst/>
              <a:ahLst/>
              <a:cxnLst/>
              <a:rect l="0" t="0" r="0" b="0"/>
              <a:pathLst>
                <a:path w="573913" h="203581">
                  <a:moveTo>
                    <a:pt x="0" y="20320"/>
                  </a:moveTo>
                  <a:cubicBezTo>
                    <a:pt x="0" y="9144"/>
                    <a:pt x="9144" y="0"/>
                    <a:pt x="20447" y="0"/>
                  </a:cubicBezTo>
                  <a:lnTo>
                    <a:pt x="553593" y="0"/>
                  </a:lnTo>
                  <a:cubicBezTo>
                    <a:pt x="564896" y="0"/>
                    <a:pt x="573913" y="9144"/>
                    <a:pt x="573913" y="20320"/>
                  </a:cubicBezTo>
                  <a:lnTo>
                    <a:pt x="573913" y="183134"/>
                  </a:lnTo>
                  <a:cubicBezTo>
                    <a:pt x="573913" y="194437"/>
                    <a:pt x="564896" y="203581"/>
                    <a:pt x="553593" y="203581"/>
                  </a:cubicBezTo>
                  <a:lnTo>
                    <a:pt x="20447" y="203581"/>
                  </a:lnTo>
                  <a:cubicBezTo>
                    <a:pt x="9144" y="203581"/>
                    <a:pt x="0" y="194437"/>
                    <a:pt x="0" y="183134"/>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23" name="Rectangle 896">
              <a:extLst>
                <a:ext uri="{FF2B5EF4-FFF2-40B4-BE49-F238E27FC236}">
                  <a16:creationId xmlns:a16="http://schemas.microsoft.com/office/drawing/2014/main" id="{6AEBA4FA-287B-DD7D-72EB-A989625469D6}"/>
                </a:ext>
              </a:extLst>
            </p:cNvPr>
            <p:cNvSpPr/>
            <p:nvPr/>
          </p:nvSpPr>
          <p:spPr>
            <a:xfrm>
              <a:off x="2015617" y="713739"/>
              <a:ext cx="26569" cy="119743"/>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4" name="Shape 900">
              <a:extLst>
                <a:ext uri="{FF2B5EF4-FFF2-40B4-BE49-F238E27FC236}">
                  <a16:creationId xmlns:a16="http://schemas.microsoft.com/office/drawing/2014/main" id="{A22863EC-270B-5D6F-19DC-F4E2A399A7FD}"/>
                </a:ext>
              </a:extLst>
            </p:cNvPr>
            <p:cNvSpPr/>
            <p:nvPr/>
          </p:nvSpPr>
          <p:spPr>
            <a:xfrm>
              <a:off x="2410460" y="499109"/>
              <a:ext cx="573913" cy="203454"/>
            </a:xfrm>
            <a:custGeom>
              <a:avLst/>
              <a:gdLst/>
              <a:ahLst/>
              <a:cxnLst/>
              <a:rect l="0" t="0" r="0" b="0"/>
              <a:pathLst>
                <a:path w="573913" h="203454">
                  <a:moveTo>
                    <a:pt x="0" y="20320"/>
                  </a:moveTo>
                  <a:cubicBezTo>
                    <a:pt x="0" y="9144"/>
                    <a:pt x="9144" y="0"/>
                    <a:pt x="20320" y="0"/>
                  </a:cubicBezTo>
                  <a:lnTo>
                    <a:pt x="553593" y="0"/>
                  </a:lnTo>
                  <a:cubicBezTo>
                    <a:pt x="564769" y="0"/>
                    <a:pt x="573913" y="9144"/>
                    <a:pt x="573913" y="20320"/>
                  </a:cubicBezTo>
                  <a:lnTo>
                    <a:pt x="573913" y="183135"/>
                  </a:lnTo>
                  <a:cubicBezTo>
                    <a:pt x="573913" y="194438"/>
                    <a:pt x="564769" y="203454"/>
                    <a:pt x="553593" y="203454"/>
                  </a:cubicBezTo>
                  <a:lnTo>
                    <a:pt x="20320" y="203454"/>
                  </a:lnTo>
                  <a:cubicBezTo>
                    <a:pt x="9144" y="203454"/>
                    <a:pt x="0" y="194438"/>
                    <a:pt x="0" y="183135"/>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25" name="Rectangle 902">
              <a:extLst>
                <a:ext uri="{FF2B5EF4-FFF2-40B4-BE49-F238E27FC236}">
                  <a16:creationId xmlns:a16="http://schemas.microsoft.com/office/drawing/2014/main" id="{1F9FC1DC-FB27-EFA0-82B7-1F8A76B74873}"/>
                </a:ext>
              </a:extLst>
            </p:cNvPr>
            <p:cNvSpPr/>
            <p:nvPr/>
          </p:nvSpPr>
          <p:spPr>
            <a:xfrm>
              <a:off x="2948940" y="559815"/>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6" name="Rectangle 907">
              <a:extLst>
                <a:ext uri="{FF2B5EF4-FFF2-40B4-BE49-F238E27FC236}">
                  <a16:creationId xmlns:a16="http://schemas.microsoft.com/office/drawing/2014/main" id="{16C772AA-06D6-4062-8388-26DA7C1291BC}"/>
                </a:ext>
              </a:extLst>
            </p:cNvPr>
            <p:cNvSpPr/>
            <p:nvPr/>
          </p:nvSpPr>
          <p:spPr>
            <a:xfrm>
              <a:off x="2433828" y="806450"/>
              <a:ext cx="701488"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dirty="0">
                  <a:solidFill>
                    <a:srgbClr val="FFFFFF"/>
                  </a:solidFill>
                  <a:effectLst/>
                  <a:latin typeface="Calibri" panose="020F0502020204030204" pitchFamily="34" charset="0"/>
                  <a:ea typeface="Calibri" panose="020F0502020204030204" pitchFamily="34" charset="0"/>
                </a:rPr>
                <a:t>Ödeme Detayı</a:t>
              </a:r>
              <a:endParaRPr lang="tr-TR" sz="1000" kern="100" dirty="0">
                <a:solidFill>
                  <a:srgbClr val="000000"/>
                </a:solidFill>
                <a:effectLst/>
                <a:latin typeface="Times New Roman" panose="02020603050405020304" pitchFamily="18" charset="0"/>
                <a:ea typeface="Times New Roman" panose="02020603050405020304" pitchFamily="18" charset="0"/>
              </a:endParaRPr>
            </a:p>
          </p:txBody>
        </p:sp>
        <p:sp>
          <p:nvSpPr>
            <p:cNvPr id="27" name="Rectangle 908">
              <a:extLst>
                <a:ext uri="{FF2B5EF4-FFF2-40B4-BE49-F238E27FC236}">
                  <a16:creationId xmlns:a16="http://schemas.microsoft.com/office/drawing/2014/main" id="{723AA6CD-CF57-EE2D-1FA8-4497EF194682}"/>
                </a:ext>
              </a:extLst>
            </p:cNvPr>
            <p:cNvSpPr/>
            <p:nvPr/>
          </p:nvSpPr>
          <p:spPr>
            <a:xfrm>
              <a:off x="2961132" y="806450"/>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28" name="Shape 912">
              <a:extLst>
                <a:ext uri="{FF2B5EF4-FFF2-40B4-BE49-F238E27FC236}">
                  <a16:creationId xmlns:a16="http://schemas.microsoft.com/office/drawing/2014/main" id="{52179A78-023C-4271-AADF-FD22E054BE9D}"/>
                </a:ext>
              </a:extLst>
            </p:cNvPr>
            <p:cNvSpPr/>
            <p:nvPr/>
          </p:nvSpPr>
          <p:spPr>
            <a:xfrm>
              <a:off x="803529" y="751077"/>
              <a:ext cx="573913" cy="203454"/>
            </a:xfrm>
            <a:custGeom>
              <a:avLst/>
              <a:gdLst/>
              <a:ahLst/>
              <a:cxnLst/>
              <a:rect l="0" t="0" r="0" b="0"/>
              <a:pathLst>
                <a:path w="573913" h="203454">
                  <a:moveTo>
                    <a:pt x="0" y="20320"/>
                  </a:moveTo>
                  <a:cubicBezTo>
                    <a:pt x="0" y="9144"/>
                    <a:pt x="9017" y="0"/>
                    <a:pt x="20320" y="0"/>
                  </a:cubicBezTo>
                  <a:lnTo>
                    <a:pt x="553466" y="0"/>
                  </a:lnTo>
                  <a:cubicBezTo>
                    <a:pt x="564769" y="0"/>
                    <a:pt x="573913" y="9144"/>
                    <a:pt x="573913" y="20320"/>
                  </a:cubicBezTo>
                  <a:lnTo>
                    <a:pt x="573913" y="183134"/>
                  </a:lnTo>
                  <a:cubicBezTo>
                    <a:pt x="573913" y="194437"/>
                    <a:pt x="564769" y="203454"/>
                    <a:pt x="553466" y="203454"/>
                  </a:cubicBezTo>
                  <a:lnTo>
                    <a:pt x="20320" y="203454"/>
                  </a:lnTo>
                  <a:cubicBezTo>
                    <a:pt x="9017" y="203454"/>
                    <a:pt x="0" y="194437"/>
                    <a:pt x="0" y="183134"/>
                  </a:cubicBez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tr-TR"/>
            </a:p>
          </p:txBody>
        </p:sp>
        <p:sp>
          <p:nvSpPr>
            <p:cNvPr id="29" name="Rectangle 913">
              <a:extLst>
                <a:ext uri="{FF2B5EF4-FFF2-40B4-BE49-F238E27FC236}">
                  <a16:creationId xmlns:a16="http://schemas.microsoft.com/office/drawing/2014/main" id="{1F5D6575-81BA-9082-393D-E462B9D00F6A}"/>
                </a:ext>
              </a:extLst>
            </p:cNvPr>
            <p:cNvSpPr/>
            <p:nvPr/>
          </p:nvSpPr>
          <p:spPr>
            <a:xfrm>
              <a:off x="946785" y="762888"/>
              <a:ext cx="409349" cy="119743"/>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Müşteri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sp>
          <p:nvSpPr>
            <p:cNvPr id="30" name="Rectangle 915">
              <a:extLst>
                <a:ext uri="{FF2B5EF4-FFF2-40B4-BE49-F238E27FC236}">
                  <a16:creationId xmlns:a16="http://schemas.microsoft.com/office/drawing/2014/main" id="{847DA63E-32BF-DC19-CBEA-36F69C2E2BC1}"/>
                </a:ext>
              </a:extLst>
            </p:cNvPr>
            <p:cNvSpPr/>
            <p:nvPr/>
          </p:nvSpPr>
          <p:spPr>
            <a:xfrm>
              <a:off x="1267079" y="861949"/>
              <a:ext cx="26569" cy="119742"/>
            </a:xfrm>
            <a:prstGeom prst="rect">
              <a:avLst/>
            </a:prstGeom>
            <a:ln>
              <a:noFill/>
            </a:ln>
          </p:spPr>
          <p:txBody>
            <a:bodyPr vert="horz" lIns="0" tIns="0" rIns="0" bIns="0" rtlCol="0">
              <a:noAutofit/>
            </a:bodyPr>
            <a:lstStyle/>
            <a:p>
              <a:pPr marL="5080" indent="-5080" algn="l">
                <a:lnSpc>
                  <a:spcPct val="107000"/>
                </a:lnSpc>
                <a:spcAft>
                  <a:spcPts val="800"/>
                </a:spcAft>
              </a:pPr>
              <a:r>
                <a:rPr lang="tr-TR" sz="700" b="1" kern="100">
                  <a:solidFill>
                    <a:srgbClr val="FFFFFF"/>
                  </a:solidFill>
                  <a:effectLst/>
                  <a:latin typeface="Calibri" panose="020F0502020204030204" pitchFamily="34" charset="0"/>
                  <a:ea typeface="Calibri" panose="020F0502020204030204" pitchFamily="34" charset="0"/>
                </a:rPr>
                <a:t> </a:t>
              </a:r>
              <a:endParaRPr lang="tr-TR" sz="1000" kern="100">
                <a:solidFill>
                  <a:srgbClr val="000000"/>
                </a:solidFill>
                <a:effectLst/>
                <a:latin typeface="Times New Roman" panose="02020603050405020304" pitchFamily="18" charset="0"/>
                <a:ea typeface="Times New Roman" panose="02020603050405020304" pitchFamily="18" charset="0"/>
              </a:endParaRPr>
            </a:p>
          </p:txBody>
        </p:sp>
        <p:pic>
          <p:nvPicPr>
            <p:cNvPr id="31" name="Picture 921">
              <a:extLst>
                <a:ext uri="{FF2B5EF4-FFF2-40B4-BE49-F238E27FC236}">
                  <a16:creationId xmlns:a16="http://schemas.microsoft.com/office/drawing/2014/main" id="{873D1CE5-4BA8-C251-551F-B91FBEBE3F96}"/>
                </a:ext>
              </a:extLst>
            </p:cNvPr>
            <p:cNvPicPr/>
            <p:nvPr/>
          </p:nvPicPr>
          <p:blipFill>
            <a:blip r:embed="rId2"/>
            <a:stretch>
              <a:fillRect/>
            </a:stretch>
          </p:blipFill>
          <p:spPr>
            <a:xfrm>
              <a:off x="488435" y="-46265"/>
              <a:ext cx="2986405" cy="1276350"/>
            </a:xfrm>
            <a:prstGeom prst="rect">
              <a:avLst/>
            </a:prstGeom>
          </p:spPr>
        </p:pic>
      </p:grpSp>
      <p:sp>
        <p:nvSpPr>
          <p:cNvPr id="33" name="Metin kutusu 32">
            <a:extLst>
              <a:ext uri="{FF2B5EF4-FFF2-40B4-BE49-F238E27FC236}">
                <a16:creationId xmlns:a16="http://schemas.microsoft.com/office/drawing/2014/main" id="{2DB1B9F6-7103-937F-013F-85BF278D7EB3}"/>
              </a:ext>
            </a:extLst>
          </p:cNvPr>
          <p:cNvSpPr txBox="1"/>
          <p:nvPr/>
        </p:nvSpPr>
        <p:spPr>
          <a:xfrm>
            <a:off x="6174687" y="2069471"/>
            <a:ext cx="3548134" cy="523220"/>
          </a:xfrm>
          <a:prstGeom prst="rect">
            <a:avLst/>
          </a:prstGeom>
          <a:noFill/>
        </p:spPr>
        <p:txBody>
          <a:bodyPr wrap="square">
            <a:spAutoFit/>
          </a:bodyPr>
          <a:lstStyle/>
          <a:p>
            <a:r>
              <a:rPr lang="tr-TR" sz="1400" dirty="0"/>
              <a:t>Şekil 3.7 Nesne İlişkisel Veri Modeli (Object-</a:t>
            </a:r>
            <a:r>
              <a:rPr lang="tr-TR" sz="1400" dirty="0" err="1"/>
              <a:t>Relational</a:t>
            </a:r>
            <a:r>
              <a:rPr lang="tr-TR" sz="1400" dirty="0"/>
              <a:t> Data Model) </a:t>
            </a:r>
          </a:p>
        </p:txBody>
      </p:sp>
    </p:spTree>
    <p:extLst>
      <p:ext uri="{BB962C8B-B14F-4D97-AF65-F5344CB8AC3E}">
        <p14:creationId xmlns:p14="http://schemas.microsoft.com/office/powerpoint/2010/main" val="335340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0CC332-A5DB-56FF-987C-5930F65DADC7}"/>
              </a:ext>
            </a:extLst>
          </p:cNvPr>
          <p:cNvSpPr>
            <a:spLocks noGrp="1"/>
          </p:cNvSpPr>
          <p:nvPr>
            <p:ph type="title"/>
          </p:nvPr>
        </p:nvSpPr>
        <p:spPr>
          <a:xfrm>
            <a:off x="1219200" y="838200"/>
            <a:ext cx="8761413" cy="706964"/>
          </a:xfrm>
        </p:spPr>
        <p:txBody>
          <a:bodyPr/>
          <a:lstStyle/>
          <a:p>
            <a:r>
              <a:rPr lang="it-IT" sz="2800" dirty="0"/>
              <a:t>4. VER</a:t>
            </a:r>
            <a:r>
              <a:rPr lang="tr-TR" sz="2800" dirty="0"/>
              <a:t>i</a:t>
            </a:r>
            <a:r>
              <a:rPr lang="it-IT" sz="2800" dirty="0"/>
              <a:t> TABANI TASARIMI (DATABASE DESIGN) </a:t>
            </a:r>
            <a:endParaRPr lang="tr-TR" sz="2800" dirty="0"/>
          </a:p>
        </p:txBody>
      </p:sp>
      <p:sp>
        <p:nvSpPr>
          <p:cNvPr id="3" name="İçerik Yer Tutucusu 2">
            <a:extLst>
              <a:ext uri="{FF2B5EF4-FFF2-40B4-BE49-F238E27FC236}">
                <a16:creationId xmlns:a16="http://schemas.microsoft.com/office/drawing/2014/main" id="{6A88D04C-45B0-053D-9F62-3A2C54EE9FBD}"/>
              </a:ext>
            </a:extLst>
          </p:cNvPr>
          <p:cNvSpPr>
            <a:spLocks noGrp="1"/>
          </p:cNvSpPr>
          <p:nvPr>
            <p:ph idx="1"/>
          </p:nvPr>
        </p:nvSpPr>
        <p:spPr>
          <a:xfrm>
            <a:off x="516468" y="2603500"/>
            <a:ext cx="6705599" cy="3416300"/>
          </a:xfrm>
        </p:spPr>
        <p:txBody>
          <a:bodyPr/>
          <a:lstStyle/>
          <a:p>
            <a:r>
              <a:rPr lang="tr-TR" dirty="0"/>
              <a:t>Veri tabanı tasarımında ; gerçeğin , gereksinim ve beklentiler çerçevesinde veri tabanına aktarılması gerekir. Veri tabanı sisteminde ilk , olası veri tabanı kullanıcı gereksinimlerinin belirlenmesi gerekir. Gerçeğin veri tabanındaki sayısal temsili , veri tabanı sisteminde kullanıcılar ve bilgisayar tarafından anlaşılacak şekilde tanımlanması gerekir. Bu tanımlama veri tabanında ‘</a:t>
            </a:r>
            <a:r>
              <a:rPr lang="tr-TR" b="1" dirty="0">
                <a:latin typeface="Arial Black" panose="020B0A04020102020204" pitchFamily="34" charset="0"/>
              </a:rPr>
              <a:t>şema</a:t>
            </a:r>
            <a:r>
              <a:rPr lang="tr-TR" dirty="0"/>
              <a:t>’ olarak tanımlanır. Kullanıcı ve bilgisayar düzeyleri sırasıyla ‘</a:t>
            </a:r>
            <a:r>
              <a:rPr lang="tr-TR" b="1" dirty="0">
                <a:latin typeface="Arial Black" panose="020B0A04020102020204" pitchFamily="34" charset="0"/>
              </a:rPr>
              <a:t>kavramsal</a:t>
            </a:r>
            <a:r>
              <a:rPr lang="tr-TR" dirty="0"/>
              <a:t>’ ve ‘</a:t>
            </a:r>
            <a:r>
              <a:rPr lang="tr-TR" b="1" dirty="0">
                <a:latin typeface="Arial Black" panose="020B0A04020102020204" pitchFamily="34" charset="0"/>
              </a:rPr>
              <a:t>fiziksel</a:t>
            </a:r>
            <a:r>
              <a:rPr lang="tr-TR" dirty="0"/>
              <a:t>’ düzeyler , bu düzeylerdeki şemalar da ‘</a:t>
            </a:r>
            <a:r>
              <a:rPr lang="tr-TR" b="1" dirty="0">
                <a:latin typeface="Arial Black" panose="020B0A04020102020204" pitchFamily="34" charset="0"/>
              </a:rPr>
              <a:t>kavramsal şema</a:t>
            </a:r>
            <a:r>
              <a:rPr lang="tr-TR" dirty="0"/>
              <a:t>’ ve ‘</a:t>
            </a:r>
            <a:r>
              <a:rPr lang="tr-TR" dirty="0">
                <a:latin typeface="Arial Black" panose="020B0A04020102020204" pitchFamily="34" charset="0"/>
              </a:rPr>
              <a:t>iç şema</a:t>
            </a:r>
            <a:r>
              <a:rPr lang="tr-TR" dirty="0"/>
              <a:t>’ olarak adlandırılır.</a:t>
            </a:r>
          </a:p>
        </p:txBody>
      </p:sp>
      <p:pic>
        <p:nvPicPr>
          <p:cNvPr id="4" name="Picture 1152">
            <a:extLst>
              <a:ext uri="{FF2B5EF4-FFF2-40B4-BE49-F238E27FC236}">
                <a16:creationId xmlns:a16="http://schemas.microsoft.com/office/drawing/2014/main" id="{7CF7B1EB-9A94-1085-2C7E-157A5C060F01}"/>
              </a:ext>
            </a:extLst>
          </p:cNvPr>
          <p:cNvPicPr/>
          <p:nvPr/>
        </p:nvPicPr>
        <p:blipFill>
          <a:blip r:embed="rId2"/>
          <a:stretch>
            <a:fillRect/>
          </a:stretch>
        </p:blipFill>
        <p:spPr>
          <a:xfrm>
            <a:off x="8375650" y="2603500"/>
            <a:ext cx="2400300" cy="2657475"/>
          </a:xfrm>
          <a:prstGeom prst="rect">
            <a:avLst/>
          </a:prstGeom>
        </p:spPr>
      </p:pic>
      <p:sp>
        <p:nvSpPr>
          <p:cNvPr id="6" name="Metin kutusu 5">
            <a:extLst>
              <a:ext uri="{FF2B5EF4-FFF2-40B4-BE49-F238E27FC236}">
                <a16:creationId xmlns:a16="http://schemas.microsoft.com/office/drawing/2014/main" id="{F83FE17D-6F51-B640-79F7-5935A352E648}"/>
              </a:ext>
            </a:extLst>
          </p:cNvPr>
          <p:cNvSpPr txBox="1"/>
          <p:nvPr/>
        </p:nvSpPr>
        <p:spPr>
          <a:xfrm>
            <a:off x="7542741" y="5548389"/>
            <a:ext cx="4066117" cy="471411"/>
          </a:xfrm>
          <a:prstGeom prst="rect">
            <a:avLst/>
          </a:prstGeom>
          <a:noFill/>
        </p:spPr>
        <p:txBody>
          <a:bodyPr wrap="square">
            <a:spAutoFit/>
          </a:bodyPr>
          <a:lstStyle/>
          <a:p>
            <a:pPr marL="6350" marR="23495" indent="-6350" algn="ctr">
              <a:lnSpc>
                <a:spcPct val="107000"/>
              </a:lnSpc>
              <a:spcAft>
                <a:spcPts val="25"/>
              </a:spcAft>
            </a:pPr>
            <a:r>
              <a:rPr lang="tr-TR" sz="1200" kern="100" dirty="0">
                <a:solidFill>
                  <a:srgbClr val="000000"/>
                </a:solidFill>
                <a:effectLst/>
                <a:latin typeface="Times New Roman" panose="02020603050405020304" pitchFamily="18" charset="0"/>
                <a:ea typeface="Times New Roman" panose="02020603050405020304" pitchFamily="18" charset="0"/>
              </a:rPr>
              <a:t>Şekil 4.1 Veri Tabanı Tasarım Aşamaları </a:t>
            </a:r>
          </a:p>
          <a:p>
            <a:pPr marL="8255" marR="25400" indent="-6350" algn="ctr">
              <a:lnSpc>
                <a:spcPct val="105000"/>
              </a:lnSpc>
              <a:spcAft>
                <a:spcPts val="215"/>
              </a:spcAft>
            </a:pPr>
            <a:r>
              <a:rPr lang="tr-TR" sz="1200" kern="100" dirty="0">
                <a:solidFill>
                  <a:srgbClr val="000000"/>
                </a:solidFill>
                <a:effectLst/>
                <a:latin typeface="Times New Roman" panose="02020603050405020304" pitchFamily="18" charset="0"/>
                <a:ea typeface="Times New Roman" panose="02020603050405020304" pitchFamily="18" charset="0"/>
              </a:rPr>
              <a:t>(Database Design </a:t>
            </a:r>
            <a:r>
              <a:rPr lang="tr-TR" sz="1200" kern="100" dirty="0" err="1">
                <a:solidFill>
                  <a:srgbClr val="000000"/>
                </a:solidFill>
                <a:effectLst/>
                <a:latin typeface="Times New Roman" panose="02020603050405020304" pitchFamily="18" charset="0"/>
                <a:ea typeface="Times New Roman" panose="02020603050405020304" pitchFamily="18" charset="0"/>
              </a:rPr>
              <a:t>Stages</a:t>
            </a:r>
            <a:r>
              <a:rPr lang="tr-TR" sz="12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74154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45363DA-C8E4-818B-AADB-4BEF3CB3A850}"/>
              </a:ext>
            </a:extLst>
          </p:cNvPr>
          <p:cNvSpPr txBox="1"/>
          <p:nvPr/>
        </p:nvSpPr>
        <p:spPr>
          <a:xfrm>
            <a:off x="448734" y="516466"/>
            <a:ext cx="372533" cy="369332"/>
          </a:xfrm>
          <a:prstGeom prst="rect">
            <a:avLst/>
          </a:prstGeom>
          <a:noFill/>
        </p:spPr>
        <p:txBody>
          <a:bodyPr wrap="square" rtlCol="0">
            <a:spAutoFit/>
          </a:bodyPr>
          <a:lstStyle/>
          <a:p>
            <a:r>
              <a:rPr lang="tr-TR" dirty="0">
                <a:solidFill>
                  <a:schemeClr val="accent1"/>
                </a:solidFill>
              </a:rPr>
              <a:t>▶</a:t>
            </a:r>
          </a:p>
        </p:txBody>
      </p:sp>
      <p:sp>
        <p:nvSpPr>
          <p:cNvPr id="3" name="Metin kutusu 2">
            <a:extLst>
              <a:ext uri="{FF2B5EF4-FFF2-40B4-BE49-F238E27FC236}">
                <a16:creationId xmlns:a16="http://schemas.microsoft.com/office/drawing/2014/main" id="{A72435E0-8BEA-BE6C-0E2C-08186A673865}"/>
              </a:ext>
            </a:extLst>
          </p:cNvPr>
          <p:cNvSpPr txBox="1"/>
          <p:nvPr/>
        </p:nvSpPr>
        <p:spPr>
          <a:xfrm>
            <a:off x="990601" y="516466"/>
            <a:ext cx="8686800" cy="2585323"/>
          </a:xfrm>
          <a:prstGeom prst="rect">
            <a:avLst/>
          </a:prstGeom>
          <a:noFill/>
        </p:spPr>
        <p:txBody>
          <a:bodyPr wrap="square" rtlCol="0">
            <a:spAutoFit/>
          </a:bodyPr>
          <a:lstStyle/>
          <a:p>
            <a:r>
              <a:rPr lang="tr-TR" dirty="0"/>
              <a:t>Geleneksel veri tabanı tasarım , kullanıcı düzeyinden fiziksel düzeye doğrudur. Kavramsal tasarımda gereksinimlere göre kavramsal şema belirlenir. Kavramsal şema , veri tabanı kullanıcısı için , veri tabanının genel yapısını tanımlar. Kavramsal şema , fiziksel depolama yapılarının ayrıntılarına girmeden varlıklar , veri tipleri , varlıklar arasındaki ilişkiler ve kısıtlayıcılar üzerine yoğunlaşır. Bundan dolayı kavramsal şema yüksek düzeyli olarak tanımlanır ve doğrudan gerçekleştirilemez. Bu nedenle , geleneksel veri tabanı tasarımında kavramsal tasarımdan sonraki adım , gerçekleştirim için kullanılacak bir veri tabanı seçilir.</a:t>
            </a:r>
          </a:p>
        </p:txBody>
      </p:sp>
      <p:sp>
        <p:nvSpPr>
          <p:cNvPr id="5" name="Metin kutusu 4">
            <a:extLst>
              <a:ext uri="{FF2B5EF4-FFF2-40B4-BE49-F238E27FC236}">
                <a16:creationId xmlns:a16="http://schemas.microsoft.com/office/drawing/2014/main" id="{152F2177-4CAB-A413-3575-3FBC7D067B5C}"/>
              </a:ext>
            </a:extLst>
          </p:cNvPr>
          <p:cNvSpPr txBox="1"/>
          <p:nvPr/>
        </p:nvSpPr>
        <p:spPr>
          <a:xfrm>
            <a:off x="448733" y="3615266"/>
            <a:ext cx="347133" cy="369332"/>
          </a:xfrm>
          <a:prstGeom prst="rect">
            <a:avLst/>
          </a:prstGeom>
          <a:noFill/>
        </p:spPr>
        <p:txBody>
          <a:bodyPr wrap="square">
            <a:spAutoFit/>
          </a:bodyPr>
          <a:lstStyle/>
          <a:p>
            <a:r>
              <a:rPr lang="tr-TR" dirty="0">
                <a:solidFill>
                  <a:schemeClr val="accent1"/>
                </a:solidFill>
              </a:rPr>
              <a:t>▶</a:t>
            </a:r>
          </a:p>
        </p:txBody>
      </p:sp>
      <p:sp>
        <p:nvSpPr>
          <p:cNvPr id="7" name="Metin kutusu 6">
            <a:extLst>
              <a:ext uri="{FF2B5EF4-FFF2-40B4-BE49-F238E27FC236}">
                <a16:creationId xmlns:a16="http://schemas.microsoft.com/office/drawing/2014/main" id="{6A24EB7C-5290-F335-EFED-75BC50F5D7D1}"/>
              </a:ext>
            </a:extLst>
          </p:cNvPr>
          <p:cNvSpPr txBox="1"/>
          <p:nvPr/>
        </p:nvSpPr>
        <p:spPr>
          <a:xfrm>
            <a:off x="990601" y="3615266"/>
            <a:ext cx="8686800" cy="646331"/>
          </a:xfrm>
          <a:prstGeom prst="rect">
            <a:avLst/>
          </a:prstGeom>
          <a:noFill/>
        </p:spPr>
        <p:txBody>
          <a:bodyPr wrap="square" rtlCol="0">
            <a:spAutoFit/>
          </a:bodyPr>
          <a:lstStyle/>
          <a:p>
            <a:r>
              <a:rPr lang="tr-TR" dirty="0"/>
              <a:t>Fiziksel tasarım aşamasında , en yüksek verim için , veri tabanında fiziksel olarak nasıl organize edilmesi gerekir belirlenir. Sonuç , iç şemadır.</a:t>
            </a:r>
          </a:p>
        </p:txBody>
      </p:sp>
      <p:sp>
        <p:nvSpPr>
          <p:cNvPr id="9" name="Metin kutusu 8">
            <a:extLst>
              <a:ext uri="{FF2B5EF4-FFF2-40B4-BE49-F238E27FC236}">
                <a16:creationId xmlns:a16="http://schemas.microsoft.com/office/drawing/2014/main" id="{1468CBC9-44CC-C231-D009-3FFDDF1D1B34}"/>
              </a:ext>
            </a:extLst>
          </p:cNvPr>
          <p:cNvSpPr txBox="1"/>
          <p:nvPr/>
        </p:nvSpPr>
        <p:spPr>
          <a:xfrm>
            <a:off x="461433" y="4717533"/>
            <a:ext cx="347133" cy="369332"/>
          </a:xfrm>
          <a:prstGeom prst="rect">
            <a:avLst/>
          </a:prstGeom>
          <a:noFill/>
        </p:spPr>
        <p:txBody>
          <a:bodyPr wrap="square">
            <a:spAutoFit/>
          </a:bodyPr>
          <a:lstStyle/>
          <a:p>
            <a:r>
              <a:rPr lang="tr-TR" dirty="0">
                <a:solidFill>
                  <a:schemeClr val="accent1"/>
                </a:solidFill>
              </a:rPr>
              <a:t>▶</a:t>
            </a:r>
          </a:p>
        </p:txBody>
      </p:sp>
      <p:sp>
        <p:nvSpPr>
          <p:cNvPr id="10" name="Metin kutusu 9">
            <a:extLst>
              <a:ext uri="{FF2B5EF4-FFF2-40B4-BE49-F238E27FC236}">
                <a16:creationId xmlns:a16="http://schemas.microsoft.com/office/drawing/2014/main" id="{642AAABE-947D-3257-4A94-27F59D61AB65}"/>
              </a:ext>
            </a:extLst>
          </p:cNvPr>
          <p:cNvSpPr txBox="1"/>
          <p:nvPr/>
        </p:nvSpPr>
        <p:spPr>
          <a:xfrm>
            <a:off x="990601" y="4717533"/>
            <a:ext cx="8686800" cy="1200329"/>
          </a:xfrm>
          <a:prstGeom prst="rect">
            <a:avLst/>
          </a:prstGeom>
          <a:noFill/>
        </p:spPr>
        <p:txBody>
          <a:bodyPr wrap="square" rtlCol="0">
            <a:spAutoFit/>
          </a:bodyPr>
          <a:lstStyle/>
          <a:p>
            <a:r>
              <a:rPr lang="tr-TR" dirty="0"/>
              <a:t>İç şema depolama yapılarını , kayıt formatlarını , kayıt alanlarını , veri tabanına giriş yol ve yöntemleri ile veri tabanını ilgilendiren detayları tanımlar. Kavramsal şema ,  yazılım ve donanımdan bağımsız iken iç şema yazılım ve donanıma bağımlıdır.</a:t>
            </a:r>
          </a:p>
        </p:txBody>
      </p:sp>
    </p:spTree>
    <p:extLst>
      <p:ext uri="{BB962C8B-B14F-4D97-AF65-F5344CB8AC3E}">
        <p14:creationId xmlns:p14="http://schemas.microsoft.com/office/powerpoint/2010/main" val="1005468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Mor">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407</TotalTime>
  <Words>1722</Words>
  <Application>Microsoft Office PowerPoint</Application>
  <PresentationFormat>Geniş ekran</PresentationFormat>
  <Paragraphs>186</Paragraphs>
  <Slides>20</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20</vt:i4>
      </vt:variant>
    </vt:vector>
  </HeadingPairs>
  <TitlesOfParts>
    <vt:vector size="31" baseType="lpstr">
      <vt:lpstr>Arial</vt:lpstr>
      <vt:lpstr>Arial Black</vt:lpstr>
      <vt:lpstr>Bahnschrift</vt:lpstr>
      <vt:lpstr>Bahnschrift Light</vt:lpstr>
      <vt:lpstr>Calibri</vt:lpstr>
      <vt:lpstr>Century Gothic</vt:lpstr>
      <vt:lpstr>Elephant</vt:lpstr>
      <vt:lpstr>Eras Medium ITC</vt:lpstr>
      <vt:lpstr>Times New Roman</vt:lpstr>
      <vt:lpstr>Wingdings 3</vt:lpstr>
      <vt:lpstr>İyon Toplantı Odası</vt:lpstr>
      <vt:lpstr>İlişkisel ve İlişkisel Olmayan (NoSQL) Veri Tabanı  Sistemleri Mimari Performansının Yönetim Bilişim  Sistemleri Kapsamında İncelenmesi</vt:lpstr>
      <vt:lpstr>1. GİRİŞ (INTRODUCTION)</vt:lpstr>
      <vt:lpstr>2.BİLİŞİM SİSTEMLERİ VE YÖNETİMİ (SYSTEM AND MANAGEMENT)</vt:lpstr>
      <vt:lpstr>3. VERi TABANI VE VERi TABANI YÖNETiM SiSTEMLERi (DATABASE AND DATABASE MANAGEMENT SYSTEM)</vt:lpstr>
      <vt:lpstr>PowerPoint Sunusu</vt:lpstr>
      <vt:lpstr>PowerPoint Sunusu</vt:lpstr>
      <vt:lpstr>PowerPoint Sunusu</vt:lpstr>
      <vt:lpstr>4. VERi TABANI TASARIMI (DATABASE DESIGN) </vt:lpstr>
      <vt:lpstr>PowerPoint Sunusu</vt:lpstr>
      <vt:lpstr>5. İLİŞKİSEL VE İLİŞKİSEL OLMAYAN (NoSQL) VERİ TABANI SİSTEMLERİ (RELATIONAL AND NONRELATIONAL DATABASE (NoSQL) SYSTEMS)</vt:lpstr>
      <vt:lpstr>PowerPoint Sunusu</vt:lpstr>
      <vt:lpstr>PowerPoint Sunusu</vt:lpstr>
      <vt:lpstr>6. VERİTABANI MİMARİLERİNİN PERFORMANS KARŞILAŞTIRMASI (PERFORMANCE COMPARISON OF DATABASE ARCHITECTURE) </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İpek Nur</dc:creator>
  <cp:lastModifiedBy>İpek Nur</cp:lastModifiedBy>
  <cp:revision>5</cp:revision>
  <dcterms:created xsi:type="dcterms:W3CDTF">2024-03-16T20:07:41Z</dcterms:created>
  <dcterms:modified xsi:type="dcterms:W3CDTF">2024-03-19T18:35:54Z</dcterms:modified>
</cp:coreProperties>
</file>