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8" r:id="rId3"/>
    <p:sldId id="271" r:id="rId4"/>
    <p:sldId id="300" r:id="rId5"/>
    <p:sldId id="323" r:id="rId6"/>
    <p:sldId id="324" r:id="rId7"/>
    <p:sldId id="292" r:id="rId8"/>
    <p:sldId id="315" r:id="rId9"/>
    <p:sldId id="316" r:id="rId10"/>
    <p:sldId id="317" r:id="rId11"/>
    <p:sldId id="318" r:id="rId12"/>
    <p:sldId id="320" r:id="rId13"/>
    <p:sldId id="321" r:id="rId14"/>
    <p:sldId id="322" r:id="rId15"/>
    <p:sldId id="325" r:id="rId16"/>
    <p:sldId id="299" r:id="rId17"/>
    <p:sldId id="314" r:id="rId18"/>
    <p:sldId id="273" r:id="rId19"/>
    <p:sldId id="307" r:id="rId20"/>
  </p:sldIdLst>
  <p:sldSz cx="12192000" cy="6858000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  <p:cmAuthor id="2" name="Meinzenbach" initials="AM" lastIdx="2" clrIdx="1">
    <p:extLst>
      <p:ext uri="{19B8F6BF-5375-455C-9EA6-DF929625EA0E}">
        <p15:presenceInfo xmlns:p15="http://schemas.microsoft.com/office/powerpoint/2012/main" userId="Meinzenba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226" autoAdjust="0"/>
  </p:normalViewPr>
  <p:slideViewPr>
    <p:cSldViewPr snapToGrid="0" snapToObjects="1">
      <p:cViewPr varScale="1">
        <p:scale>
          <a:sx n="106" d="100"/>
          <a:sy n="106" d="100"/>
        </p:scale>
        <p:origin x="780" y="108"/>
      </p:cViewPr>
      <p:guideLst/>
    </p:cSldViewPr>
  </p:slideViewPr>
  <p:outlineViewPr>
    <p:cViewPr>
      <p:scale>
        <a:sx n="33" d="100"/>
        <a:sy n="33" d="100"/>
      </p:scale>
      <p:origin x="0" y="-170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09.11.2024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09.11.2024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80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25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A2CB8-ADE4-6F65-3E06-4F4538354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44FFB51-A97D-97B7-8F4D-3C8037554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7143F7C-6A8B-F991-C7A1-5C511E0ED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305617-596C-1121-A310-A653BD197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F07A4-D967-BB1C-ED76-6EEBF2D82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749999A-8BD7-ED60-FC95-6E928BFB18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563C2E3-0C74-6B49-46F5-324493EE0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3470E2-9A96-904A-E87D-B71B6C0E1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361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2038D-7DFE-0A68-CF91-474676891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8AC454D-838C-28FD-14CC-3F7C66A5F9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A59C4B0-E0FA-3CF9-2D9E-529396563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18DB2-DEB8-A69A-092A-BEF57F8B3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34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0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42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39408"/>
            <a:ext cx="5187950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err="1">
                <a:solidFill>
                  <a:schemeClr val="bg2"/>
                </a:solidFill>
              </a:rPr>
              <a:t>Ontolo</a:t>
            </a:r>
            <a:r>
              <a:rPr lang="de-DE" sz="800" dirty="0" err="1">
                <a:solidFill>
                  <a:schemeClr val="bg2"/>
                </a:solidFill>
              </a:rPr>
              <a:t>gy</a:t>
            </a:r>
            <a:r>
              <a:rPr lang="de-DE" sz="800" dirty="0">
                <a:solidFill>
                  <a:schemeClr val="bg2"/>
                </a:solidFill>
              </a:rPr>
              <a:t> Extension via </a:t>
            </a:r>
            <a:r>
              <a:rPr lang="de-DE" sz="800" dirty="0" err="1">
                <a:solidFill>
                  <a:schemeClr val="bg2"/>
                </a:solidFill>
              </a:rPr>
              <a:t>Questionnaires</a:t>
            </a:r>
            <a:r>
              <a:rPr lang="en-US" sz="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Großer Beleg / Julia Rennert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 // 30.09.2024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hyperlink" Target="https://github.com/CheyneyComputerScience/CREMA-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ock.adobe.com/de/images/orange-square-exclamation-mark-icon-warning-sign-attention-butto/134635191" TargetMode="External"/><Relationship Id="rId3" Type="http://schemas.openxmlformats.org/officeDocument/2006/relationships/notesSlide" Target="../notesSlides/notesSlide6.xml"/><Relationship Id="rId7" Type="http://schemas.openxmlformats.org/officeDocument/2006/relationships/hyperlink" Target="https://help.bps-system.de/wiki/bin/view/ONYX/Erstellung%20von%20Testinhalten/Aufgabentypen/Einfache%20Zuordnungsaufgabe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hyperlink" Target="https://bildungsportal.sachsen.de/opal/auth/RepositoryEntry/15933145090/CourseNode/98278084839613" TargetMode="External"/><Relationship Id="rId5" Type="http://schemas.openxmlformats.org/officeDocument/2006/relationships/hyperlink" Target="https://www.vecteezy.com/vector-art/23014146-questionnaire-icon-in-modern-and-trendy-style-premium-vector" TargetMode="External"/><Relationship Id="rId4" Type="http://schemas.openxmlformats.org/officeDocument/2006/relationships/hyperlink" Target="https://static.vecteezy.com/system/resources/previews/000/593/472/large_2x/vector-business-men-icon.jpg" TargetMode="External"/><Relationship Id="rId9" Type="http://schemas.openxmlformats.org/officeDocument/2006/relationships/hyperlink" Target="https://clipart-library.com/free/check-mark-with-transparent-background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hyperlink" Target="https://github.com/dair-ai/emotion_dataset?tab=readme-ov-file" TargetMode="External"/><Relationship Id="rId4" Type="http://schemas.openxmlformats.org/officeDocument/2006/relationships/hyperlink" Target="https://aclanthology.org/D18-14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Julia Rennert // </a:t>
            </a:r>
            <a:r>
              <a:rPr lang="en-US" dirty="0"/>
              <a:t>26</a:t>
            </a:r>
            <a:r>
              <a:rPr lang="en-US" noProof="0" dirty="0"/>
              <a:t>.0</a:t>
            </a:r>
            <a:r>
              <a:rPr lang="en-US" dirty="0"/>
              <a:t>2</a:t>
            </a:r>
            <a:r>
              <a:rPr lang="en-US" noProof="0" dirty="0"/>
              <a:t>.2025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74713" y="2841494"/>
            <a:ext cx="10438873" cy="972108"/>
          </a:xfrm>
        </p:spPr>
        <p:txBody>
          <a:bodyPr/>
          <a:lstStyle/>
          <a:p>
            <a:r>
              <a:rPr lang="en-US" dirty="0"/>
              <a:t>Affective Speech Synthesis</a:t>
            </a:r>
            <a:br>
              <a:rPr lang="en-US" noProof="0" dirty="0"/>
            </a:br>
            <a:endParaRPr lang="en-US" sz="2000" b="0" noProof="0" dirty="0"/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2934A-11BC-1329-DD97-549CBF993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2AD6459-0E86-A795-7DDF-7D11017B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Emotional Speech Audios</a:t>
            </a:r>
            <a:br>
              <a:rPr lang="en-US" noProof="0" dirty="0"/>
            </a:br>
            <a:endParaRPr lang="en-US" b="0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E5F78C-293E-196B-9FC1-38AF8B7496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r>
              <a:rPr lang="en-US" noProof="0" dirty="0"/>
              <a:t>Source: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noProof="0" dirty="0"/>
              <a:t>Saravia et al.: CREMA-D (Crowd-sourced Emotional Multimodal Actors Dataset)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Dataset: </a:t>
            </a:r>
            <a:r>
              <a:rPr lang="en-US" i="1" dirty="0">
                <a:hlinkClick r:id="rId4"/>
              </a:rPr>
              <a:t>https://github.com/CheyneyComputerScience/CREMA-D</a:t>
            </a:r>
            <a:endParaRPr lang="en-US" i="1" dirty="0"/>
          </a:p>
          <a:p>
            <a:endParaRPr lang="en-US" i="1" noProof="0" dirty="0"/>
          </a:p>
          <a:p>
            <a:r>
              <a:rPr lang="en-US" noProof="0" dirty="0"/>
              <a:t>Content: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7442 emotion bearing sentences with annotated emotion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emotions: anger, disgust, fear, happy, neutral and sad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wav files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922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3037C-86F3-F951-6085-2535CF887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2D735-329B-7365-6971-B908746D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en-US" sz="3600" b="1" noProof="0" dirty="0">
                <a:solidFill>
                  <a:schemeClr val="bg1"/>
                </a:solidFill>
                <a:latin typeface="+mj-lt"/>
              </a:rPr>
              <a:t> Preprocessing</a:t>
            </a:r>
            <a:br>
              <a:rPr lang="en-US" sz="3600" b="1" noProof="0" dirty="0">
                <a:solidFill>
                  <a:schemeClr val="bg1"/>
                </a:solidFill>
                <a:latin typeface="+mj-lt"/>
              </a:rPr>
            </a:br>
            <a:endParaRPr lang="en-US" sz="3600" noProof="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9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A0B60-CB2E-0C41-6544-6DA7E5D0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?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C2509F-4AB5-D5BE-F633-F9830A777C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b="1" noProof="0" dirty="0"/>
              <a:t>CREMA-D dataset:</a:t>
            </a:r>
          </a:p>
          <a:p>
            <a:endParaRPr lang="en-US" b="1" noProof="0" dirty="0"/>
          </a:p>
          <a:p>
            <a:r>
              <a:rPr lang="en-US" dirty="0"/>
              <a:t>anger</a:t>
            </a:r>
          </a:p>
          <a:p>
            <a:r>
              <a:rPr lang="en-US" dirty="0"/>
              <a:t>disgust</a:t>
            </a:r>
          </a:p>
          <a:p>
            <a:r>
              <a:rPr lang="en-US" dirty="0"/>
              <a:t>fear</a:t>
            </a:r>
          </a:p>
          <a:p>
            <a:r>
              <a:rPr lang="en-US" dirty="0"/>
              <a:t>happy</a:t>
            </a:r>
          </a:p>
          <a:p>
            <a:r>
              <a:rPr lang="en-US" dirty="0"/>
              <a:t>neutral</a:t>
            </a:r>
          </a:p>
          <a:p>
            <a:r>
              <a:rPr lang="en-US" dirty="0"/>
              <a:t>sad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37D23F-6BA8-11A5-89F5-20E361FEF3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noProof="0" dirty="0"/>
              <a:t>CARER dataset:</a:t>
            </a:r>
          </a:p>
          <a:p>
            <a:endParaRPr lang="en-US" b="1" noProof="0" dirty="0"/>
          </a:p>
          <a:p>
            <a:r>
              <a:rPr lang="en-US" dirty="0"/>
              <a:t>anger</a:t>
            </a:r>
          </a:p>
          <a:p>
            <a:r>
              <a:rPr lang="en-US" dirty="0"/>
              <a:t>fear</a:t>
            </a:r>
          </a:p>
          <a:p>
            <a:r>
              <a:rPr lang="en-US" dirty="0"/>
              <a:t>joy</a:t>
            </a:r>
          </a:p>
          <a:p>
            <a:r>
              <a:rPr lang="en-US" dirty="0"/>
              <a:t>love</a:t>
            </a:r>
          </a:p>
          <a:p>
            <a:r>
              <a:rPr lang="en-US" dirty="0"/>
              <a:t>sadness</a:t>
            </a:r>
          </a:p>
          <a:p>
            <a:r>
              <a:rPr lang="en-US" dirty="0"/>
              <a:t>surprise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273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627D-20C8-212A-78D7-7FE24FB39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9F21D-0867-BAB4-C8FD-66AD3679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?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392CC2-61A6-A334-7003-A68886BBA2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b="1" noProof="0" dirty="0"/>
              <a:t>CREMA-D dataset:</a:t>
            </a:r>
          </a:p>
          <a:p>
            <a:endParaRPr lang="en-US" b="1" noProof="0" dirty="0"/>
          </a:p>
          <a:p>
            <a:r>
              <a:rPr lang="en-US" dirty="0"/>
              <a:t>anger</a:t>
            </a:r>
          </a:p>
          <a:p>
            <a:r>
              <a:rPr lang="en-US" strike="sngStrike" dirty="0"/>
              <a:t>disgust</a:t>
            </a:r>
          </a:p>
          <a:p>
            <a:r>
              <a:rPr lang="en-US" dirty="0"/>
              <a:t>fear</a:t>
            </a:r>
          </a:p>
          <a:p>
            <a:r>
              <a:rPr lang="en-US" dirty="0"/>
              <a:t>happy</a:t>
            </a:r>
          </a:p>
          <a:p>
            <a:r>
              <a:rPr lang="en-US" dirty="0"/>
              <a:t>neutral</a:t>
            </a:r>
          </a:p>
          <a:p>
            <a:r>
              <a:rPr lang="en-US" dirty="0"/>
              <a:t>sad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55026D-DDA3-997B-0BC9-3064A9E28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noProof="0" dirty="0"/>
              <a:t>CARER dataset:</a:t>
            </a:r>
          </a:p>
          <a:p>
            <a:endParaRPr lang="en-US" b="1" noProof="0" dirty="0"/>
          </a:p>
          <a:p>
            <a:r>
              <a:rPr lang="en-US" dirty="0"/>
              <a:t>anger</a:t>
            </a:r>
          </a:p>
          <a:p>
            <a:r>
              <a:rPr lang="en-US" dirty="0"/>
              <a:t>fear</a:t>
            </a:r>
          </a:p>
          <a:p>
            <a:r>
              <a:rPr lang="en-US" dirty="0"/>
              <a:t>joy</a:t>
            </a:r>
          </a:p>
          <a:p>
            <a:r>
              <a:rPr lang="en-US" strike="sngStrike" dirty="0"/>
              <a:t>love</a:t>
            </a:r>
          </a:p>
          <a:p>
            <a:r>
              <a:rPr lang="en-US" dirty="0"/>
              <a:t>sadness</a:t>
            </a:r>
          </a:p>
          <a:p>
            <a:r>
              <a:rPr lang="en-US" strike="sngStrike" dirty="0"/>
              <a:t>surprise</a:t>
            </a:r>
            <a:endParaRPr lang="de-DE" strike="sngStrik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40A1990-2397-CEB3-619D-7033528C329A}"/>
              </a:ext>
            </a:extLst>
          </p:cNvPr>
          <p:cNvCxnSpPr>
            <a:cxnSpLocks/>
          </p:cNvCxnSpPr>
          <p:nvPr/>
        </p:nvCxnSpPr>
        <p:spPr>
          <a:xfrm>
            <a:off x="1566250" y="2245259"/>
            <a:ext cx="4529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86ED50-5E02-2A11-4651-158B05E28873}"/>
              </a:ext>
            </a:extLst>
          </p:cNvPr>
          <p:cNvCxnSpPr>
            <a:cxnSpLocks/>
          </p:cNvCxnSpPr>
          <p:nvPr/>
        </p:nvCxnSpPr>
        <p:spPr>
          <a:xfrm>
            <a:off x="1358020" y="2533461"/>
            <a:ext cx="4737980" cy="3545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49CDBDB-8251-7C19-635A-FA31A5088F4E}"/>
              </a:ext>
            </a:extLst>
          </p:cNvPr>
          <p:cNvCxnSpPr>
            <a:cxnSpLocks/>
          </p:cNvCxnSpPr>
          <p:nvPr/>
        </p:nvCxnSpPr>
        <p:spPr>
          <a:xfrm>
            <a:off x="1249378" y="2868440"/>
            <a:ext cx="4846622" cy="327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8E908CD-B664-E6EE-5E35-CD5C7430287E}"/>
              </a:ext>
            </a:extLst>
          </p:cNvPr>
          <p:cNvCxnSpPr>
            <a:cxnSpLocks/>
          </p:cNvCxnSpPr>
          <p:nvPr/>
        </p:nvCxnSpPr>
        <p:spPr>
          <a:xfrm>
            <a:off x="1718650" y="3511235"/>
            <a:ext cx="4377350" cy="363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3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B1089-256F-A20E-E4EF-E12888479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01F8E-E1A3-1930-0F9F-7C431A52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?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63E404-5AD7-5477-00CC-946CA5CB15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b="1" noProof="0" dirty="0"/>
              <a:t>CREMA-D dataset:</a:t>
            </a:r>
          </a:p>
          <a:p>
            <a:endParaRPr lang="en-US" b="1" noProof="0" dirty="0"/>
          </a:p>
          <a:p>
            <a:r>
              <a:rPr lang="en-US" dirty="0"/>
              <a:t>anger</a:t>
            </a:r>
          </a:p>
          <a:p>
            <a:r>
              <a:rPr lang="en-US" strike="sngStrike" dirty="0"/>
              <a:t>disgust</a:t>
            </a:r>
          </a:p>
          <a:p>
            <a:r>
              <a:rPr lang="en-US" dirty="0"/>
              <a:t>fear</a:t>
            </a:r>
          </a:p>
          <a:p>
            <a:r>
              <a:rPr lang="en-US" dirty="0"/>
              <a:t>happy</a:t>
            </a:r>
          </a:p>
          <a:p>
            <a:r>
              <a:rPr lang="en-US" b="1" dirty="0"/>
              <a:t>neutral</a:t>
            </a:r>
          </a:p>
          <a:p>
            <a:r>
              <a:rPr lang="en-US" dirty="0"/>
              <a:t>sad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470747-EC49-0084-CBC2-158B880B8A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noProof="0" dirty="0"/>
              <a:t>CARER dataset:</a:t>
            </a:r>
          </a:p>
          <a:p>
            <a:endParaRPr lang="en-US" b="1" noProof="0" dirty="0"/>
          </a:p>
          <a:p>
            <a:r>
              <a:rPr lang="en-US" dirty="0"/>
              <a:t>anger</a:t>
            </a:r>
          </a:p>
          <a:p>
            <a:r>
              <a:rPr lang="en-US" dirty="0"/>
              <a:t>fear</a:t>
            </a:r>
          </a:p>
          <a:p>
            <a:r>
              <a:rPr lang="en-US" dirty="0"/>
              <a:t>joy</a:t>
            </a:r>
          </a:p>
          <a:p>
            <a:r>
              <a:rPr lang="en-US" strike="sngStrike" dirty="0"/>
              <a:t>love</a:t>
            </a:r>
          </a:p>
          <a:p>
            <a:r>
              <a:rPr lang="en-US" dirty="0"/>
              <a:t>sadness</a:t>
            </a:r>
          </a:p>
          <a:p>
            <a:r>
              <a:rPr lang="en-US" strike="sngStrike" dirty="0"/>
              <a:t>surprise</a:t>
            </a:r>
            <a:endParaRPr lang="de-DE" strike="sngStrik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34F1B4-6752-19DE-8837-D17C90FFFDBC}"/>
              </a:ext>
            </a:extLst>
          </p:cNvPr>
          <p:cNvCxnSpPr>
            <a:cxnSpLocks/>
          </p:cNvCxnSpPr>
          <p:nvPr/>
        </p:nvCxnSpPr>
        <p:spPr>
          <a:xfrm>
            <a:off x="1566250" y="2245259"/>
            <a:ext cx="4529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76BDB83-2611-990C-4538-49505D1B127F}"/>
              </a:ext>
            </a:extLst>
          </p:cNvPr>
          <p:cNvCxnSpPr>
            <a:cxnSpLocks/>
          </p:cNvCxnSpPr>
          <p:nvPr/>
        </p:nvCxnSpPr>
        <p:spPr>
          <a:xfrm>
            <a:off x="1358020" y="2533461"/>
            <a:ext cx="4737980" cy="3545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93AF12E-5AE6-0BFF-DD0E-CD4B0463786C}"/>
              </a:ext>
            </a:extLst>
          </p:cNvPr>
          <p:cNvCxnSpPr>
            <a:cxnSpLocks/>
          </p:cNvCxnSpPr>
          <p:nvPr/>
        </p:nvCxnSpPr>
        <p:spPr>
          <a:xfrm>
            <a:off x="1249378" y="2868440"/>
            <a:ext cx="4846622" cy="327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28C9E5B-2B6E-3A39-950F-0239A4A2AE76}"/>
              </a:ext>
            </a:extLst>
          </p:cNvPr>
          <p:cNvCxnSpPr>
            <a:cxnSpLocks/>
          </p:cNvCxnSpPr>
          <p:nvPr/>
        </p:nvCxnSpPr>
        <p:spPr>
          <a:xfrm>
            <a:off x="1718650" y="3511235"/>
            <a:ext cx="4377350" cy="363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ABEEE37-EFE2-113F-24ED-9C41CD4B4E72}"/>
              </a:ext>
            </a:extLst>
          </p:cNvPr>
          <p:cNvSpPr txBox="1">
            <a:spLocks/>
          </p:cNvSpPr>
          <p:nvPr/>
        </p:nvSpPr>
        <p:spPr>
          <a:xfrm>
            <a:off x="874711" y="4490520"/>
            <a:ext cx="10580688" cy="1338780"/>
          </a:xfrm>
          <a:prstGeom prst="rect">
            <a:avLst/>
          </a:prstGeom>
        </p:spPr>
        <p:txBody>
          <a:bodyPr/>
          <a:lstStyle>
            <a:lvl1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love</a:t>
            </a:r>
            <a:r>
              <a:rPr lang="de-DE" dirty="0"/>
              <a:t> and </a:t>
            </a:r>
            <a:r>
              <a:rPr lang="de-DE" dirty="0" err="1"/>
              <a:t>surprise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CARER </a:t>
            </a:r>
            <a:r>
              <a:rPr lang="de-DE" dirty="0" err="1"/>
              <a:t>dataset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disgust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CREMA-D </a:t>
            </a:r>
            <a:r>
              <a:rPr lang="de-DE" dirty="0" err="1"/>
              <a:t>dataset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8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AB424-6FF1-5CFB-6766-6AF0FAA5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438E6E-574E-2CDA-FF94-A7E2917B67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love</a:t>
            </a:r>
            <a:r>
              <a:rPr lang="de-DE" dirty="0"/>
              <a:t> and </a:t>
            </a:r>
            <a:r>
              <a:rPr lang="de-DE" dirty="0" err="1"/>
              <a:t>surprise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CARER </a:t>
            </a:r>
            <a:r>
              <a:rPr lang="de-DE" dirty="0" err="1"/>
              <a:t>dataset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529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en-US" sz="3600" b="1" noProof="0" dirty="0">
                <a:solidFill>
                  <a:schemeClr val="bg1"/>
                </a:solidFill>
                <a:latin typeface="+mj-lt"/>
              </a:rPr>
              <a:t>Sources</a:t>
            </a:r>
            <a:endParaRPr lang="en-US" sz="3600" noProof="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12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Image Sources</a:t>
            </a:r>
            <a:br>
              <a:rPr lang="en-US" noProof="0" dirty="0"/>
            </a:br>
            <a:endParaRPr lang="en-US" b="0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913D3F-D628-4E87-0C7D-DD95234AA2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r>
              <a:rPr lang="en-US" sz="1000" dirty="0">
                <a:hlinkClick r:id="rId4"/>
              </a:rPr>
              <a:t>https://static.vecteezy.com/system/resources/previews/000/593/472/large_2x/vector-business-men-icon.jpg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https://www.vecteezy.com/vector-art/23014146-questionnaire-icon-in-modern-and-trendy-style-premium-vector</a:t>
            </a:r>
            <a:endParaRPr lang="en-US" sz="1000" dirty="0"/>
          </a:p>
          <a:p>
            <a:r>
              <a:rPr lang="de-DE" sz="1000" dirty="0"/>
              <a:t>Gary Kahn, Steven </a:t>
            </a:r>
            <a:r>
              <a:rPr lang="de-DE" sz="1000" dirty="0" err="1"/>
              <a:t>Nowlan</a:t>
            </a:r>
            <a:r>
              <a:rPr lang="de-DE" sz="1000" dirty="0"/>
              <a:t>, and John McDermott. </a:t>
            </a:r>
            <a:r>
              <a:rPr lang="de-DE" sz="1000" dirty="0" err="1"/>
              <a:t>Strategies</a:t>
            </a:r>
            <a:r>
              <a:rPr lang="de-DE" sz="1000" dirty="0"/>
              <a:t> for Knowledge Acquisition. IEEE Trans. Pattern Anal. Mach. </a:t>
            </a:r>
            <a:r>
              <a:rPr lang="de-DE" sz="1000" dirty="0" err="1"/>
              <a:t>Intell</a:t>
            </a:r>
            <a:r>
              <a:rPr lang="de-DE" sz="1000" dirty="0"/>
              <a:t>., PAMI-7(5):511522, September 1985. </a:t>
            </a:r>
          </a:p>
          <a:p>
            <a:r>
              <a:rPr lang="en-US" sz="1000" dirty="0"/>
              <a:t>Henrik Eriksson. Generation of knowledge-acquisition tool from domain ontologies. </a:t>
            </a:r>
            <a:r>
              <a:rPr lang="en-US" sz="1000" dirty="0" err="1"/>
              <a:t>HumanComputer</a:t>
            </a:r>
            <a:r>
              <a:rPr lang="en-US" sz="1000" dirty="0"/>
              <a:t> Studies, 1994.</a:t>
            </a:r>
            <a:endParaRPr lang="de-DE" sz="1000" dirty="0"/>
          </a:p>
          <a:p>
            <a:r>
              <a:rPr lang="de-DE" sz="1000" dirty="0"/>
              <a:t>Pawel Kaplanski, Alessandro </a:t>
            </a:r>
            <a:r>
              <a:rPr lang="de-DE" sz="1000" dirty="0" err="1"/>
              <a:t>Seganti</a:t>
            </a:r>
            <a:r>
              <a:rPr lang="de-DE" sz="1000" dirty="0"/>
              <a:t>, Krzysztof </a:t>
            </a:r>
            <a:r>
              <a:rPr lang="de-DE" sz="1000" dirty="0" err="1"/>
              <a:t>Cieslinski</a:t>
            </a:r>
            <a:r>
              <a:rPr lang="de-DE" sz="1000" dirty="0"/>
              <a:t>, Aleksandra </a:t>
            </a:r>
            <a:r>
              <a:rPr lang="de-DE" sz="1000" dirty="0" err="1"/>
              <a:t>Chrabrowa</a:t>
            </a:r>
            <a:r>
              <a:rPr lang="de-DE" sz="1000" dirty="0"/>
              <a:t>, and Iwona </a:t>
            </a:r>
            <a:r>
              <a:rPr lang="de-DE" sz="1000" dirty="0" err="1"/>
              <a:t>Lugowska</a:t>
            </a:r>
            <a:r>
              <a:rPr lang="de-DE" sz="1000" dirty="0"/>
              <a:t>. </a:t>
            </a:r>
            <a:r>
              <a:rPr lang="de-DE" sz="1000" dirty="0" err="1"/>
              <a:t>Automated</a:t>
            </a:r>
            <a:r>
              <a:rPr lang="de-DE" sz="1000" dirty="0"/>
              <a:t> </a:t>
            </a:r>
            <a:r>
              <a:rPr lang="de-DE" sz="1000" dirty="0" err="1"/>
              <a:t>reasoning</a:t>
            </a:r>
            <a:r>
              <a:rPr lang="de-DE" sz="1000" dirty="0"/>
              <a:t> </a:t>
            </a:r>
            <a:r>
              <a:rPr lang="de-DE" sz="1000" dirty="0" err="1"/>
              <a:t>based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r>
              <a:rPr lang="de-DE" sz="1000" dirty="0"/>
              <a:t> interface. Expert Systems </a:t>
            </a:r>
            <a:r>
              <a:rPr lang="de-DE" sz="1000" dirty="0" err="1"/>
              <a:t>with</a:t>
            </a:r>
            <a:r>
              <a:rPr lang="de-DE" sz="1000" dirty="0"/>
              <a:t> </a:t>
            </a:r>
            <a:r>
              <a:rPr lang="de-DE" sz="1000" dirty="0" err="1"/>
              <a:t>Applications</a:t>
            </a:r>
            <a:r>
              <a:rPr lang="de-DE" sz="1000" dirty="0"/>
              <a:t>, 71:125137, April 2017.</a:t>
            </a:r>
          </a:p>
          <a:p>
            <a:r>
              <a:rPr lang="de-DE" sz="1000" dirty="0">
                <a:hlinkClick r:id="rId6"/>
              </a:rPr>
              <a:t>https://bildungsportal.sachsen.de/opal/auth/RepositoryEntry/15933145090/CourseNode/98278084839613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en-US" sz="1000" dirty="0"/>
              <a:t>Fatima N. Al-</a:t>
            </a:r>
            <a:r>
              <a:rPr lang="en-US" sz="1000" dirty="0" err="1"/>
              <a:t>Aswadi</a:t>
            </a:r>
            <a:r>
              <a:rPr lang="en-US" sz="1000" dirty="0"/>
              <a:t>, </a:t>
            </a:r>
            <a:r>
              <a:rPr lang="en-US" sz="1000" dirty="0" err="1"/>
              <a:t>Huah</a:t>
            </a:r>
            <a:r>
              <a:rPr lang="en-US" sz="1000" dirty="0"/>
              <a:t> Yong Chan, and Keng Hoon Gan. Automatic ontology construction from text: a review from shallow to deep learning trend. </a:t>
            </a:r>
            <a:r>
              <a:rPr lang="en-US" sz="1000" dirty="0" err="1"/>
              <a:t>Artif</a:t>
            </a:r>
            <a:r>
              <a:rPr lang="en-US" sz="1000" dirty="0"/>
              <a:t> </a:t>
            </a:r>
            <a:r>
              <a:rPr lang="en-US" sz="1000" dirty="0" err="1"/>
              <a:t>Intell</a:t>
            </a:r>
            <a:r>
              <a:rPr lang="en-US" sz="1000" dirty="0"/>
              <a:t> Rev, 53(6):39013928, August 2020.</a:t>
            </a:r>
          </a:p>
          <a:p>
            <a:r>
              <a:rPr lang="en-US" sz="1000" noProof="0" dirty="0">
                <a:hlinkClick r:id="rId7"/>
              </a:rPr>
              <a:t>https://help.bps-system.de/wiki/bin/view/ONYX/Erstellung%20von%20Testinhalten/Aufgabentypen/Einfache%20Zuordnungsaufgabe/</a:t>
            </a:r>
            <a:endParaRPr lang="en-US" sz="1000" noProof="0" dirty="0"/>
          </a:p>
          <a:p>
            <a:r>
              <a:rPr lang="en-US" sz="1000" noProof="0" dirty="0">
                <a:hlinkClick r:id="rId8"/>
              </a:rPr>
              <a:t>https://stock.adobe.com/de/images/orange-square-exclamation-mark-icon-warning-sign-attention-butto/134635191</a:t>
            </a:r>
            <a:endParaRPr lang="en-US" sz="1000" noProof="0" dirty="0"/>
          </a:p>
          <a:p>
            <a:r>
              <a:rPr lang="en-US" sz="1000" dirty="0">
                <a:hlinkClick r:id="rId9"/>
              </a:rPr>
              <a:t>https://clipart-library.com/free/check-mark-with-transparent-background.html</a:t>
            </a:r>
            <a:r>
              <a:rPr lang="en-US" sz="1000" dirty="0"/>
              <a:t> </a:t>
            </a:r>
          </a:p>
          <a:p>
            <a:r>
              <a:rPr lang="fr-FR" sz="1000" dirty="0"/>
              <a:t>Acharya Bidhan. Questionnaire Design. </a:t>
            </a:r>
            <a:r>
              <a:rPr lang="fr-FR" sz="1000" dirty="0" err="1"/>
              <a:t>University</a:t>
            </a:r>
            <a:r>
              <a:rPr lang="fr-FR" sz="1000" dirty="0"/>
              <a:t> Grants Commission </a:t>
            </a:r>
            <a:r>
              <a:rPr lang="fr-FR" sz="1000" dirty="0" err="1"/>
              <a:t>Nepal</a:t>
            </a:r>
            <a:r>
              <a:rPr lang="fr-FR" sz="1000" dirty="0"/>
              <a:t>, 2010.</a:t>
            </a:r>
            <a:endParaRPr lang="en-US" sz="1000" dirty="0"/>
          </a:p>
          <a:p>
            <a:endParaRPr lang="en-US" sz="1400" noProof="0" dirty="0"/>
          </a:p>
          <a:p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29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en-US" sz="3600" b="1" noProof="0" dirty="0">
                <a:solidFill>
                  <a:schemeClr val="bg1"/>
                </a:solidFill>
                <a:latin typeface="+mj-lt"/>
              </a:rPr>
              <a:t>Thank you for your attention!</a:t>
            </a:r>
            <a:br>
              <a:rPr lang="en-US" sz="3600" b="1" noProof="0" dirty="0">
                <a:solidFill>
                  <a:schemeClr val="bg1"/>
                </a:solidFill>
                <a:latin typeface="+mj-lt"/>
              </a:rPr>
            </a:br>
            <a:r>
              <a:rPr lang="en-US" sz="3200" noProof="0" dirty="0">
                <a:solidFill>
                  <a:schemeClr val="bg1"/>
                </a:solidFill>
                <a:latin typeface="+mj-lt"/>
              </a:rPr>
              <a:t>Please feel free to ask questions</a:t>
            </a:r>
            <a:br>
              <a:rPr lang="en-US" sz="3600" b="1" noProof="0" dirty="0">
                <a:solidFill>
                  <a:schemeClr val="bg1"/>
                </a:solidFill>
                <a:latin typeface="+mj-lt"/>
              </a:rPr>
            </a:br>
            <a:endParaRPr lang="en-US" sz="3600" noProof="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5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classes</a:t>
            </a:r>
            <a:br>
              <a:rPr lang="en-US" noProof="0" dirty="0"/>
            </a:br>
            <a:endParaRPr lang="en-US" b="0" noProof="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B6231A9-B38A-A94C-4A6A-0C868637F406}"/>
              </a:ext>
            </a:extLst>
          </p:cNvPr>
          <p:cNvSpPr txBox="1"/>
          <p:nvPr/>
        </p:nvSpPr>
        <p:spPr>
          <a:xfrm>
            <a:off x="6619875" y="1362074"/>
            <a:ext cx="3429144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Question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constains</a:t>
            </a:r>
            <a:r>
              <a:rPr lang="de-DE" dirty="0"/>
              <a:t> all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layouts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filters</a:t>
            </a:r>
            <a:r>
              <a:rPr lang="de-DE" dirty="0"/>
              <a:t> for </a:t>
            </a:r>
            <a:r>
              <a:rPr lang="de-DE" dirty="0" err="1"/>
              <a:t>fitting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80CC56-B107-FA00-9CFD-A0E0DE366807}"/>
              </a:ext>
            </a:extLst>
          </p:cNvPr>
          <p:cNvSpPr txBox="1"/>
          <p:nvPr/>
        </p:nvSpPr>
        <p:spPr>
          <a:xfrm>
            <a:off x="1019175" y="1362075"/>
            <a:ext cx="2470548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Questionnaire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load</a:t>
            </a:r>
            <a:r>
              <a:rPr lang="de-DE" dirty="0"/>
              <a:t> and 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initialize</a:t>
            </a:r>
            <a:r>
              <a:rPr lang="de-DE" dirty="0"/>
              <a:t> </a:t>
            </a:r>
            <a:r>
              <a:rPr lang="de-DE" dirty="0" err="1"/>
              <a:t>questioning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ED7AE8-A90C-CC28-8654-3E0AB37DD9E0}"/>
              </a:ext>
            </a:extLst>
          </p:cNvPr>
          <p:cNvSpPr txBox="1"/>
          <p:nvPr/>
        </p:nvSpPr>
        <p:spPr>
          <a:xfrm>
            <a:off x="6619875" y="2774054"/>
            <a:ext cx="319959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type and </a:t>
            </a:r>
            <a:r>
              <a:rPr lang="de-DE" dirty="0" err="1"/>
              <a:t>text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select</a:t>
            </a:r>
            <a:r>
              <a:rPr lang="de-DE" dirty="0"/>
              <a:t> follow-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axioms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E0C8647-F78C-8D74-C97A-28D900741F60}"/>
              </a:ext>
            </a:extLst>
          </p:cNvPr>
          <p:cNvSpPr txBox="1"/>
          <p:nvPr/>
        </p:nvSpPr>
        <p:spPr>
          <a:xfrm>
            <a:off x="1019175" y="2761388"/>
            <a:ext cx="295529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Ontology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questionnaire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BF2C83-0487-7BD2-8BA9-3B6B2012A0C1}"/>
              </a:ext>
            </a:extLst>
          </p:cNvPr>
          <p:cNvSpPr txBox="1"/>
          <p:nvPr/>
        </p:nvSpPr>
        <p:spPr>
          <a:xfrm>
            <a:off x="6615369" y="4314064"/>
            <a:ext cx="365841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B919F9-DA34-7DFF-0607-2CF38A09A78F}"/>
              </a:ext>
            </a:extLst>
          </p:cNvPr>
          <p:cNvSpPr txBox="1"/>
          <p:nvPr/>
        </p:nvSpPr>
        <p:spPr>
          <a:xfrm>
            <a:off x="1019175" y="4276722"/>
            <a:ext cx="309219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Ontology</a:t>
            </a:r>
            <a:r>
              <a:rPr lang="de-DE" b="1" dirty="0"/>
              <a:t>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abstracts</a:t>
            </a:r>
            <a:r>
              <a:rPr lang="de-DE" dirty="0"/>
              <a:t> </a:t>
            </a:r>
            <a:r>
              <a:rPr lang="de-DE" dirty="0" err="1"/>
              <a:t>inferred</a:t>
            </a:r>
            <a:r>
              <a:rPr lang="de-DE" dirty="0"/>
              <a:t> </a:t>
            </a:r>
            <a:r>
              <a:rPr lang="de-DE" dirty="0" err="1"/>
              <a:t>ontology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86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Content</a:t>
            </a:r>
            <a:br>
              <a:rPr lang="en-US" noProof="0" dirty="0"/>
            </a:br>
            <a:endParaRPr lang="en-US" b="0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913D3F-D628-4E87-0C7D-DD95234AA2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r>
              <a:rPr lang="en-US" b="1" dirty="0"/>
              <a:t>Problem</a:t>
            </a:r>
          </a:p>
          <a:p>
            <a:r>
              <a:rPr lang="en-US" b="1" dirty="0"/>
              <a:t>Historical Solutions</a:t>
            </a:r>
          </a:p>
          <a:p>
            <a:r>
              <a:rPr lang="en-US" b="1" noProof="0" dirty="0"/>
              <a:t>Idea</a:t>
            </a:r>
          </a:p>
          <a:p>
            <a:r>
              <a:rPr lang="en-US" b="1" dirty="0"/>
              <a:t>Datasets</a:t>
            </a:r>
          </a:p>
          <a:p>
            <a:r>
              <a:rPr lang="en-US" b="1" noProof="0" dirty="0"/>
              <a:t>Preprocessing</a:t>
            </a:r>
            <a:endParaRPr lang="en-US" b="1" dirty="0"/>
          </a:p>
          <a:p>
            <a:r>
              <a:rPr lang="en-US" b="1" dirty="0"/>
              <a:t>BERT</a:t>
            </a:r>
          </a:p>
          <a:p>
            <a:r>
              <a:rPr lang="en-US" b="1" noProof="0" dirty="0"/>
              <a:t>Training</a:t>
            </a:r>
          </a:p>
          <a:p>
            <a:r>
              <a:rPr lang="en-US" b="1" dirty="0"/>
              <a:t>Evaluation</a:t>
            </a:r>
          </a:p>
          <a:p>
            <a:r>
              <a:rPr lang="en-US" b="1" dirty="0"/>
              <a:t>Conclusion</a:t>
            </a:r>
            <a:endParaRPr lang="en-US" b="1" noProof="0" dirty="0"/>
          </a:p>
          <a:p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14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en-US" sz="3600" b="1" noProof="0" dirty="0">
                <a:solidFill>
                  <a:schemeClr val="bg1"/>
                </a:solidFill>
                <a:latin typeface="+mj-lt"/>
              </a:rPr>
              <a:t> Problem</a:t>
            </a:r>
            <a:br>
              <a:rPr lang="en-US" sz="3600" b="1" noProof="0" dirty="0">
                <a:solidFill>
                  <a:schemeClr val="bg1"/>
                </a:solidFill>
                <a:latin typeface="+mj-lt"/>
              </a:rPr>
            </a:br>
            <a:endParaRPr lang="en-US" sz="3600" noProof="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37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  <a:br>
              <a:rPr lang="en-US" noProof="0" dirty="0"/>
            </a:br>
            <a:endParaRPr lang="en-US" b="0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913D3F-D628-4E87-0C7D-DD95234AA2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2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6E7DC-2019-A9A3-1187-087B582B3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BE376-B539-F524-AD73-5D369DAA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en-US" sz="3600" b="1" noProof="0" dirty="0">
                <a:solidFill>
                  <a:schemeClr val="bg1"/>
                </a:solidFill>
                <a:latin typeface="+mj-lt"/>
              </a:rPr>
              <a:t> Historical Solutions</a:t>
            </a:r>
            <a:br>
              <a:rPr lang="en-US" sz="3600" b="1" noProof="0" dirty="0">
                <a:solidFill>
                  <a:schemeClr val="bg1"/>
                </a:solidFill>
                <a:latin typeface="+mj-lt"/>
              </a:rPr>
            </a:br>
            <a:endParaRPr lang="en-US" sz="3600" noProof="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454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6658F-9196-32DE-A92C-6E628658F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208A52B-938A-AE3E-8515-D1BD16FF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  <a:br>
              <a:rPr lang="en-US" noProof="0" dirty="0"/>
            </a:br>
            <a:endParaRPr lang="en-US" b="0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29C6F9F-64C7-DBDD-C78E-9DEF96AEB3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52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en-US" sz="3600" b="1" noProof="0" dirty="0">
                <a:solidFill>
                  <a:schemeClr val="bg1"/>
                </a:solidFill>
                <a:latin typeface="+mj-lt"/>
              </a:rPr>
              <a:t> Idea</a:t>
            </a:r>
            <a:br>
              <a:rPr lang="en-US" sz="3600" b="1" noProof="0" dirty="0">
                <a:solidFill>
                  <a:schemeClr val="bg1"/>
                </a:solidFill>
                <a:latin typeface="+mj-lt"/>
              </a:rPr>
            </a:br>
            <a:endParaRPr lang="en-US" sz="3600" noProof="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41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3AB22-A1D5-B99E-4B40-130B0CC69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83EA1-2141-58AF-F604-976D5885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en-US" sz="3600" b="1" noProof="0" dirty="0">
                <a:solidFill>
                  <a:schemeClr val="bg1"/>
                </a:solidFill>
                <a:latin typeface="+mj-lt"/>
              </a:rPr>
              <a:t> Data Sets</a:t>
            </a:r>
            <a:br>
              <a:rPr lang="en-US" sz="3600" b="1" noProof="0" dirty="0">
                <a:solidFill>
                  <a:schemeClr val="bg1"/>
                </a:solidFill>
                <a:latin typeface="+mj-lt"/>
              </a:rPr>
            </a:br>
            <a:endParaRPr lang="en-US" sz="3600" noProof="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3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EBEFD-819B-B7DA-E26A-65574534E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E743B01-6FE5-0C1A-C7FF-B05BD6EE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Bearing Sentences for BERT</a:t>
            </a:r>
            <a:br>
              <a:rPr lang="en-US" noProof="0" dirty="0"/>
            </a:br>
            <a:endParaRPr lang="en-US" b="0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6F6670-AF24-C1F0-70C1-82EC1C29E8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r>
              <a:rPr lang="en-US" noProof="0" dirty="0"/>
              <a:t>Source: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noProof="0" dirty="0"/>
              <a:t>Saravia et al.: CARER: Contextualized Affect Representations for Emotion </a:t>
            </a:r>
            <a:r>
              <a:rPr lang="en-US" dirty="0"/>
              <a:t>Recognition, EMNLP 2018. </a:t>
            </a:r>
            <a:br>
              <a:rPr lang="en-US" dirty="0"/>
            </a:br>
            <a:r>
              <a:rPr lang="en-US" dirty="0"/>
              <a:t>Paper: </a:t>
            </a:r>
            <a:r>
              <a:rPr lang="en-US" noProof="0" dirty="0">
                <a:hlinkClick r:id="rId4"/>
              </a:rPr>
              <a:t>https://aclanthology.org/D18-1404</a:t>
            </a:r>
            <a:br>
              <a:rPr lang="en-US" dirty="0"/>
            </a:br>
            <a:r>
              <a:rPr lang="en-US" dirty="0"/>
              <a:t>Dataset: </a:t>
            </a:r>
            <a:r>
              <a:rPr lang="en-US" i="1" dirty="0">
                <a:hlinkClick r:id="rId5"/>
              </a:rPr>
              <a:t>https://github.com/dair-ai/emotion_dataset?tab=readme-ov-file</a:t>
            </a:r>
            <a:r>
              <a:rPr lang="en-US" i="1" dirty="0"/>
              <a:t> </a:t>
            </a:r>
          </a:p>
          <a:p>
            <a:endParaRPr lang="en-US" noProof="0" dirty="0"/>
          </a:p>
          <a:p>
            <a:r>
              <a:rPr lang="en-US" noProof="0" dirty="0"/>
              <a:t>Content: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416809 emotion bearing sentences with annotated emotion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emotions: anger, fear, joy, love, sadness and surprise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PKL file (Pickle)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8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57C8D47D-C401-4EE1-BDE7-44A31DD9F0E9}" vid="{32192CAF-097F-4FAF-B79D-D16E995EDBE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Praesentationsvorlagen16zu9 (1)</Template>
  <TotalTime>0</TotalTime>
  <Words>594</Words>
  <Application>Microsoft Office PowerPoint</Application>
  <PresentationFormat>Breitbild</PresentationFormat>
  <Paragraphs>129</Paragraphs>
  <Slides>19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Symbol</vt:lpstr>
      <vt:lpstr>Calibri</vt:lpstr>
      <vt:lpstr>Open Sans</vt:lpstr>
      <vt:lpstr>TUD_2018_16zu9</vt:lpstr>
      <vt:lpstr>Affective Speech Synthesis </vt:lpstr>
      <vt:lpstr>Content </vt:lpstr>
      <vt:lpstr> Problem </vt:lpstr>
      <vt:lpstr>What is the problem? </vt:lpstr>
      <vt:lpstr> Historical Solutions </vt:lpstr>
      <vt:lpstr>What is the problem? </vt:lpstr>
      <vt:lpstr> Idea </vt:lpstr>
      <vt:lpstr> Data Sets </vt:lpstr>
      <vt:lpstr>Emotion Bearing Sentences for BERT </vt:lpstr>
      <vt:lpstr>Emotional Speech Audios </vt:lpstr>
      <vt:lpstr> Preprocessing </vt:lpstr>
      <vt:lpstr>Which emotions should be used?</vt:lpstr>
      <vt:lpstr>Which emotions should be used?</vt:lpstr>
      <vt:lpstr>Which emotions should be used?</vt:lpstr>
      <vt:lpstr>Preprocessing steps</vt:lpstr>
      <vt:lpstr>Sources</vt:lpstr>
      <vt:lpstr>Image Sources </vt:lpstr>
      <vt:lpstr>Thank you for your attention! Please feel free to ask questions </vt:lpstr>
      <vt:lpstr>The classes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Windows-Benutzer</dc:creator>
  <cp:lastModifiedBy>Julia Rennert</cp:lastModifiedBy>
  <cp:revision>87</cp:revision>
  <dcterms:created xsi:type="dcterms:W3CDTF">2019-02-08T11:35:54Z</dcterms:created>
  <dcterms:modified xsi:type="dcterms:W3CDTF">2024-11-09T23:09:41Z</dcterms:modified>
</cp:coreProperties>
</file>