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4" r:id="rId5"/>
    <p:sldId id="282" r:id="rId6"/>
    <p:sldId id="283" r:id="rId7"/>
    <p:sldId id="301" r:id="rId8"/>
    <p:sldId id="267" r:id="rId9"/>
    <p:sldId id="285" r:id="rId10"/>
    <p:sldId id="287" r:id="rId11"/>
    <p:sldId id="288" r:id="rId12"/>
    <p:sldId id="294" r:id="rId13"/>
    <p:sldId id="295" r:id="rId14"/>
    <p:sldId id="296" r:id="rId15"/>
    <p:sldId id="299" r:id="rId16"/>
    <p:sldId id="300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2" r:id="rId27"/>
    <p:sldId id="313" r:id="rId28"/>
    <p:sldId id="314" r:id="rId29"/>
    <p:sldId id="316" r:id="rId30"/>
    <p:sldId id="317" r:id="rId31"/>
    <p:sldId id="318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C80CEED-4EC1-4610-9722-EC2D1152B19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4861" y="1196752"/>
            <a:ext cx="8748464" cy="4536504"/>
          </a:xfrm>
        </p:spPr>
        <p:txBody>
          <a:bodyPr>
            <a:normAutofit fontScale="92500" lnSpcReduction="10000"/>
          </a:bodyPr>
          <a:lstStyle/>
          <a:p>
            <a:r>
              <a:rPr lang="ru-RU" sz="5400" b="1" dirty="0"/>
              <a:t>Физические и </a:t>
            </a:r>
            <a:r>
              <a:rPr lang="ru-RU" sz="5400" b="1"/>
              <a:t>канальные </a:t>
            </a:r>
            <a:r>
              <a:rPr lang="ru-RU" sz="5400" b="1" smtClean="0"/>
              <a:t>уровни </a:t>
            </a:r>
            <a:endParaRPr lang="ru-RU" sz="5400" b="1" dirty="0" smtClean="0"/>
          </a:p>
          <a:p>
            <a:r>
              <a:rPr lang="ru-RU" sz="5400" b="1" dirty="0" smtClean="0"/>
              <a:t>Логическая </a:t>
            </a:r>
            <a:r>
              <a:rPr lang="ru-RU" sz="5400" b="1" dirty="0"/>
              <a:t>адресация (LLC) и физическая адресация (MAC)</a:t>
            </a:r>
            <a:endParaRPr lang="ru-RU" sz="2700" b="1" dirty="0" smtClean="0"/>
          </a:p>
          <a:p>
            <a:pPr algn="r"/>
            <a:endParaRPr lang="ru-RU" sz="2700" b="1" dirty="0"/>
          </a:p>
          <a:p>
            <a:pPr algn="r"/>
            <a:r>
              <a:rPr lang="ru-RU" sz="2700" b="1" dirty="0" smtClean="0"/>
              <a:t>Лекция 10</a:t>
            </a:r>
            <a:endParaRPr lang="ru-RU" sz="27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8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Подуровни Канального уровня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8208912" cy="5040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589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04664"/>
            <a:ext cx="8686800" cy="626469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подуровне LLC существует несколько процедур, которые позволяют устанавливать или не устанавливать связь перед передачей кадров, содержащих данные, восстанавливать или не восстанавливать кадры при их потере или обнаружении ошибок. 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Этот подуровень реализует связь с протоколами сетевого уровня.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Связь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сетевым уровнем и определение логических процедур передачи кадров по сети реализует протокол 802.2</a:t>
            </a:r>
          </a:p>
        </p:txBody>
      </p:sp>
    </p:spTree>
    <p:extLst>
      <p:ext uri="{BB962C8B-B14F-4D97-AF65-F5344CB8AC3E}">
        <p14:creationId xmlns:p14="http://schemas.microsoft.com/office/powerpoint/2010/main" val="18481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908720"/>
            <a:ext cx="8686800" cy="59492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LLC отвечает за передачу кадров данных между узлами с различной степенью надежности, а также реализует функции интерфейса с прилегающим к нему сетевым уровнем.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Именно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через уровень LLC сетевой протокол запрашивает у канального уровня нужную ему транспортную операцию с нужным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качеством 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38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268760"/>
            <a:ext cx="8686800" cy="46085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уровне LLC существует несколько режимов работы, отличающихся наличием или отсутствием на этом уровне процедур восстановления кадров в случае их потери или искажения, то есть отличающихся качеством транспортных услуг этого уровня</a:t>
            </a:r>
          </a:p>
        </p:txBody>
      </p:sp>
    </p:spTree>
    <p:extLst>
      <p:ext uri="{BB962C8B-B14F-4D97-AF65-F5344CB8AC3E}">
        <p14:creationId xmlns:p14="http://schemas.microsoft.com/office/powerpoint/2010/main" val="361618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412776"/>
            <a:ext cx="8686800" cy="36724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Протоколы уровней MAC и LLC взаимно независимы - каждый протокол уровня MAC может применяться с любым протоколом уровня LLC, и наоборот</a:t>
            </a:r>
          </a:p>
        </p:txBody>
      </p:sp>
    </p:spTree>
    <p:extLst>
      <p:ext uri="{BB962C8B-B14F-4D97-AF65-F5344CB8AC3E}">
        <p14:creationId xmlns:p14="http://schemas.microsoft.com/office/powerpoint/2010/main" val="100126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836712"/>
            <a:ext cx="8686800" cy="58772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LLC передает свой кадр вместе с адресной информацией об узле назначения соответствующему протоколу уровня MAC, который упаковывает кадр LLC в свой кадр (например, кадр Ethernet)</a:t>
            </a:r>
          </a:p>
        </p:txBody>
      </p:sp>
      <p:pic>
        <p:nvPicPr>
          <p:cNvPr id="4" name="Рисунок 3" descr="http://nknaromanova.narod.ru/llc_mac_files/image00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933056"/>
            <a:ext cx="7200800" cy="2016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20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6632"/>
            <a:ext cx="8686800" cy="6597352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Типы процедур уровня LLC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соответствии со стандартом IEEE 802.2 уровень управления логическим каналом предоставляет верхним уровням три типа процедур: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      LLC1, Type1, connectionless – без установления соединения и без подтверждения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      LLC2, Type2, connection-oriented – c установлением соединения и с подтверждением.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      LLC3, Type3 – без установления соединения, но с подтверждением</a:t>
            </a:r>
          </a:p>
        </p:txBody>
      </p:sp>
    </p:spTree>
    <p:extLst>
      <p:ext uri="{BB962C8B-B14F-4D97-AF65-F5344CB8AC3E}">
        <p14:creationId xmlns:p14="http://schemas.microsoft.com/office/powerpoint/2010/main" val="361935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04664"/>
            <a:ext cx="8686800" cy="63093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Процедура без установления соединения и без подтверждения LLC1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дает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пользователю средства для передачи данных с минимумом издержек. Это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дейтаграммный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режим работы.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Обычно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этот вид процедуры используется, когда такие функции, как восстановление данных после ошибок и упорядочивание данных, выполняются протоколами вышележащих уровней</a:t>
            </a:r>
          </a:p>
        </p:txBody>
      </p:sp>
    </p:spTree>
    <p:extLst>
      <p:ext uri="{BB962C8B-B14F-4D97-AF65-F5344CB8AC3E}">
        <p14:creationId xmlns:p14="http://schemas.microsoft.com/office/powerpoint/2010/main" val="425919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548680"/>
            <a:ext cx="8686800" cy="63093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Процедура с установлением соединений и подтверждением LLC2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дает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пользователю возможность установить логическое соединение перед началом передачи любого блока данных и, если это требуется, выполнить процедуры восстановления после ошибок и упорядочивание потока этих блоков в рамках установленного соединения</a:t>
            </a:r>
          </a:p>
        </p:txBody>
      </p:sp>
    </p:spTree>
    <p:extLst>
      <p:ext uri="{BB962C8B-B14F-4D97-AF65-F5344CB8AC3E}">
        <p14:creationId xmlns:p14="http://schemas.microsoft.com/office/powerpoint/2010/main" val="123761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88640"/>
            <a:ext cx="8686800" cy="666936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некоторых случаях (например, при использовании сетей в системах реального времени, управляющих промышленными объектами), когда временные издержки установления логического соединения перед отправкой данных неприемлемы, а подтверждение о корректности приема переданных данных необходимо, базовая процедура без установления соединения и без подтверждения не подходит.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таких случаев предусмотрена дополнительная процедура, называемая процедурой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 установления соединения, но с подтверждением LLC3</a:t>
            </a:r>
          </a:p>
        </p:txBody>
      </p:sp>
    </p:spTree>
    <p:extLst>
      <p:ext uri="{BB962C8B-B14F-4D97-AF65-F5344CB8AC3E}">
        <p14:creationId xmlns:p14="http://schemas.microsoft.com/office/powerpoint/2010/main" val="71303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62178" y="1340768"/>
            <a:ext cx="8568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Физический уровень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 механические, электрические, процедурные и функциональные характеристики установления, поддержания и размыкания физического соединения между конечными системами</a:t>
            </a:r>
          </a:p>
        </p:txBody>
      </p:sp>
    </p:spTree>
    <p:extLst>
      <p:ext uri="{BB962C8B-B14F-4D97-AF65-F5344CB8AC3E}">
        <p14:creationId xmlns:p14="http://schemas.microsoft.com/office/powerpoint/2010/main" val="35404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260648"/>
            <a:ext cx="8686800" cy="64533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Физическая адресация (MAC)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MAC-адрес (от англ. Media Access Control — управление доступом к носителю) — это уникальный идентификатор, сопоставляемый с различными типами оборудования для компьютерных сетей.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MAC-адрес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 глобально уникален, обычно зашивается в аппаратуру</a:t>
            </a:r>
          </a:p>
        </p:txBody>
      </p:sp>
    </p:spTree>
    <p:extLst>
      <p:ext uri="{BB962C8B-B14F-4D97-AF65-F5344CB8AC3E}">
        <p14:creationId xmlns:p14="http://schemas.microsoft.com/office/powerpoint/2010/main" val="222323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86800" cy="59492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MAC-адрес или физический адрес используется для уникальной идентификации устройств в локальной сети.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записывается на заводе-производителе в постоянную (энергонезависимую) память устройства, например сетевой карты или маршрутизатора</a:t>
            </a:r>
          </a:p>
        </p:txBody>
      </p:sp>
    </p:spTree>
    <p:extLst>
      <p:ext uri="{BB962C8B-B14F-4D97-AF65-F5344CB8AC3E}">
        <p14:creationId xmlns:p14="http://schemas.microsoft.com/office/powerpoint/2010/main" val="84428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76672"/>
            <a:ext cx="8686800" cy="63813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МАС адреса</a:t>
            </a:r>
          </a:p>
          <a:p>
            <a:pPr marL="0" indent="0" algn="ctr">
              <a:buNone/>
            </a:pPr>
            <a:r>
              <a:rPr lang="ru-RU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Физический адрес состоит из 6 байтов. </a:t>
            </a:r>
            <a:endParaRPr lang="ru-RU" sz="3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Его </a:t>
            </a:r>
            <a:r>
              <a:rPr lang="ru-RU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принято выражать в шестнадцатеричной системе счисления и записывать в следующем формате </a:t>
            </a:r>
            <a:endParaRPr lang="ru-RU" sz="3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00-aa-00-64-c8-09 </a:t>
            </a:r>
          </a:p>
          <a:p>
            <a:pPr marL="0" indent="0" algn="ctr">
              <a:buNone/>
            </a:pP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</a:p>
          <a:p>
            <a:pPr marL="0" indent="0" algn="ctr">
              <a:buNone/>
            </a:pP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00:aa:00:64:c8:09 </a:t>
            </a:r>
          </a:p>
          <a:p>
            <a:pPr marL="0" indent="0" algn="ctr">
              <a:buNone/>
            </a:pP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</a:t>
            </a:r>
            <a:r>
              <a:rPr lang="ru-RU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каждого байта отделяют дефисом или двоеточием для того, чтобы адрес легко воспринимался </a:t>
            </a: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визуально</a:t>
            </a:r>
            <a:endParaRPr lang="ru-RU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38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80728"/>
            <a:ext cx="8686800" cy="58772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Первые 3 байта называются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OUI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(Organizational Unique Identifier) - уникальный идентификатор организации, то есть фирмы производителя.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Младшие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байта называются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Номер интерфейса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их значение устанавливается на заводе и является уникальным для каждого выпущенного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10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548680"/>
            <a:ext cx="8686800" cy="63093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Чтобы посмотреть МАС адрес используют командную строку Windows - команда ipconfig -all</a:t>
            </a:r>
          </a:p>
        </p:txBody>
      </p:sp>
      <p:pic>
        <p:nvPicPr>
          <p:cNvPr id="4" name="Рисунок 3" descr="https://hightech.in.ua/sites/default/files/imagecache/screens/ip-config-show-mac-address-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7812360" cy="4176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304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052736"/>
            <a:ext cx="8686800" cy="5805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MAC-адреса принадлежат сетевым портам устройств и идентифицируют их.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порт может поступить кадр с любым MAC-адресом назначения, и узел должен решить, считать ли, что кадр направлен ему.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свою очередь, кадр может быть направлен:</a:t>
            </a:r>
          </a:p>
        </p:txBody>
      </p:sp>
    </p:spTree>
    <p:extLst>
      <p:ext uri="{BB962C8B-B14F-4D97-AF65-F5344CB8AC3E}">
        <p14:creationId xmlns:p14="http://schemas.microsoft.com/office/powerpoint/2010/main" val="125811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052736"/>
            <a:ext cx="8686800" cy="5805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то время как IP адрес является логическим и может изменяться администратором сети,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адрес является аппаратным и постоянным.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Именно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 на самом деле используется при обмене информацией между компьютерами по локальной сети</a:t>
            </a:r>
          </a:p>
        </p:txBody>
      </p:sp>
    </p:spTree>
    <p:extLst>
      <p:ext uri="{BB962C8B-B14F-4D97-AF65-F5344CB8AC3E}">
        <p14:creationId xmlns:p14="http://schemas.microsoft.com/office/powerpoint/2010/main" val="258447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052736"/>
            <a:ext cx="8686800" cy="5805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одному конкретному узлу — адресная рассылка (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unicast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каждому узлу некой группы — многоадресная рассылка (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multicast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всем узлам локальной сети — широковещательная рассылка (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broadcast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5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5848" y="476672"/>
            <a:ext cx="8686800" cy="6381328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Схемы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доставки </a:t>
            </a:r>
            <a:endParaRPr lang="ru-RU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ctr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Unicast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доставить данные одному выбранному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устройству</a:t>
            </a:r>
          </a:p>
          <a:p>
            <a:pPr marL="45720" indent="0" algn="ctr">
              <a:buNone/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ctr">
              <a:buNone/>
            </a:pP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ctr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Anycast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доставить данные одному устройству из некоторой выбранной группы</a:t>
            </a:r>
          </a:p>
          <a:p>
            <a:pPr marL="45720" indent="0" algn="ctr">
              <a:buNone/>
            </a:pP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ctr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ctr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075250"/>
            <a:ext cx="2304256" cy="135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807387"/>
            <a:ext cx="2482080" cy="128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428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620688"/>
            <a:ext cx="8686800" cy="6237312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Multicast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доставить данные выбранной группе устройств</a:t>
            </a:r>
          </a:p>
          <a:p>
            <a:pPr marL="45720" indent="0" algn="ctr">
              <a:buNone/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ctr">
              <a:buNone/>
            </a:pP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ctr">
              <a:buNone/>
            </a:pP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Geocast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доставить данные некоторому географическому региону</a:t>
            </a: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ctr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ctr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959" y="1700213"/>
            <a:ext cx="2306207" cy="1766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064" y="4869160"/>
            <a:ext cx="2805998" cy="1595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88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268759"/>
            <a:ext cx="8686800" cy="53285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нижний уровень модели OSI — физическая и электрическая среда для передачи данных. Физический уровень описывает способы передачи бит через физические среды линий связи, соединяющие сетевые устройства</a:t>
            </a:r>
          </a:p>
        </p:txBody>
      </p:sp>
    </p:spTree>
    <p:extLst>
      <p:ext uri="{BB962C8B-B14F-4D97-AF65-F5344CB8AC3E}">
        <p14:creationId xmlns:p14="http://schemas.microsoft.com/office/powerpoint/2010/main" val="243123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620688"/>
            <a:ext cx="8686800" cy="6237312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доставить данные всем устройствам в сети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ctr">
              <a:buNone/>
            </a:pP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ctr">
              <a:buNone/>
            </a:pP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ctr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ctr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ctr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Unicast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это основная схема доставки данных в Интернете</a:t>
            </a:r>
          </a:p>
          <a:p>
            <a:pPr marL="45720" indent="0" algn="ctr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ctr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844824"/>
            <a:ext cx="2664296" cy="1785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165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686800" cy="5805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Соответственно, узел обрабатывает кадр, если MAC-адрес назначения: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равен ff:ff:ff:ff:ff:ff (широковещательный адрес);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является групповым адресом и узел считает себя членом группы;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совпадает с MAC-адресом, принадлежащим сетевому порту, принявшему кадр</a:t>
            </a:r>
          </a:p>
        </p:txBody>
      </p:sp>
    </p:spTree>
    <p:extLst>
      <p:ext uri="{BB962C8B-B14F-4D97-AF65-F5344CB8AC3E}">
        <p14:creationId xmlns:p14="http://schemas.microsoft.com/office/powerpoint/2010/main" val="1233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340768"/>
            <a:ext cx="8686800" cy="51125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 физического уровня оперируют битами. </a:t>
            </a:r>
            <a:endParaRPr lang="ru-RU" sz="3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Они </a:t>
            </a:r>
            <a:r>
              <a:rPr lang="ru-RU" sz="3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передаются по проводам (например, через оптоволокно) или без проводов (например, через Bluetooth или IRDA, Wi-Fi, GSM, 4G и так далее)</a:t>
            </a:r>
          </a:p>
        </p:txBody>
      </p:sp>
    </p:spTree>
    <p:extLst>
      <p:ext uri="{BB962C8B-B14F-4D97-AF65-F5344CB8AC3E}">
        <p14:creationId xmlns:p14="http://schemas.microsoft.com/office/powerpoint/2010/main" val="135913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81336"/>
            <a:ext cx="8686800" cy="59766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Канальный уровень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решает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проблему адресации при передаче информации.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канального уровня есть два подуровня — это MAC и LLC.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(Media Access Control, контроль доступа к среде) отвечает за присвоение физических MAC-адресов,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LLC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(Logical Link Control, контроль логической связи) занимается проверкой и исправлением данных, управляет их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передачей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70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227312"/>
            <a:ext cx="8856984" cy="56166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канальном уровне OSI работают коммутаторы, их задача — передать сформированные кадры от одного устройства к другому, используя в качестве адресов только физические MAC-адреса</a:t>
            </a:r>
          </a:p>
        </p:txBody>
      </p:sp>
    </p:spTree>
    <p:extLst>
      <p:ext uri="{BB962C8B-B14F-4D97-AF65-F5344CB8AC3E}">
        <p14:creationId xmlns:p14="http://schemas.microsoft.com/office/powerpoint/2010/main" val="119782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08720"/>
            <a:ext cx="8839200" cy="5760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Примерами протоколов, работающих на канальном уровне, являются: Ethernet для локальных сетей (многоузловой), Point-to-Point Protocol (PPP),  HDLC и ADCCP для подключений точка-точка (двухузловой)</a:t>
            </a:r>
          </a:p>
        </p:txBody>
      </p:sp>
    </p:spTree>
    <p:extLst>
      <p:ext uri="{BB962C8B-B14F-4D97-AF65-F5344CB8AC3E}">
        <p14:creationId xmlns:p14="http://schemas.microsoft.com/office/powerpoint/2010/main" val="363616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https://media.proglib.io/wp-uploads/2018/06/%D1%8B%D0%B2%D1%8B%D0%B2%D1%8B%D0%B2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8" y="908720"/>
            <a:ext cx="8964488" cy="4680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8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476672"/>
            <a:ext cx="8686800" cy="626469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Канальный уровень управляет процессом размещения передаваемых данных в физической среде. Поэтому канальный уровень разделен на 2 подуровня: </a:t>
            </a:r>
          </a:p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верхний подуровень логической передачи данных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LLC – Logical Link Control, являющийся общим для всех технологий, </a:t>
            </a:r>
          </a:p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нижний подуровень управления доступом к среде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 – Media Access Control. Кроме того, на канальном уровне обнаруживают ошибки в передаваемых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110643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464</TotalTime>
  <Words>936</Words>
  <Application>Microsoft Office PowerPoint</Application>
  <PresentationFormat>Экран (4:3)</PresentationFormat>
  <Paragraphs>80</Paragraphs>
  <Slides>31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Трек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Эволюция компьютерных сетей</dc:title>
  <dc:creator>Marina</dc:creator>
  <cp:lastModifiedBy>Marina</cp:lastModifiedBy>
  <cp:revision>53</cp:revision>
  <dcterms:created xsi:type="dcterms:W3CDTF">2020-09-02T08:49:22Z</dcterms:created>
  <dcterms:modified xsi:type="dcterms:W3CDTF">2021-10-21T10:12:55Z</dcterms:modified>
</cp:coreProperties>
</file>