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82" r:id="rId5"/>
    <p:sldId id="283" r:id="rId6"/>
    <p:sldId id="301" r:id="rId7"/>
    <p:sldId id="285" r:id="rId8"/>
    <p:sldId id="288" r:id="rId9"/>
    <p:sldId id="294" r:id="rId10"/>
    <p:sldId id="295" r:id="rId11"/>
    <p:sldId id="296" r:id="rId12"/>
    <p:sldId id="299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48464" cy="5616624"/>
          </a:xfrm>
        </p:spPr>
        <p:txBody>
          <a:bodyPr>
            <a:normAutofit lnSpcReduction="10000"/>
          </a:bodyPr>
          <a:lstStyle/>
          <a:p>
            <a:r>
              <a:rPr lang="ru-RU" sz="5400" b="1" dirty="0"/>
              <a:t>Анализ протоколов IPv4 и IPv6 и сферы их использования в глобальной сети, структуры пакетов протоколов IPv4 и </a:t>
            </a:r>
            <a:r>
              <a:rPr lang="ru-RU" sz="5400" b="1" dirty="0" smtClean="0"/>
              <a:t>IPv6</a:t>
            </a:r>
          </a:p>
          <a:p>
            <a:pPr algn="r"/>
            <a:endParaRPr lang="ru-RU" sz="2700" b="1" dirty="0" smtClean="0"/>
          </a:p>
          <a:p>
            <a:pPr algn="r"/>
            <a:r>
              <a:rPr lang="ru-RU" sz="2700" b="1" dirty="0" smtClean="0"/>
              <a:t>Лекция 13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v4-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35292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38132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IРv4-пакет состоит из следующих полей: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Версия (Version) - для IPv4 значение поля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равно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Длина заголовка (IHL, Internet Header Length) - указывает на начало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блока данных в пакете. Обычно значение для этого поля равно 5;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Тип сервиса (Туре ofService) - указывает приоритет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Общая длина (Total Length) - общая длина пакета с учетом заголовка и поля данных;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Идентификатор пакета (Identification) - используется для распознавания пакетов, образованных при фрагментации исходного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Флаги (Flag) - содержит признаки, связанные с фрагментацией пакета;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5973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Смещение фрагмента (Fragment Offset) - значение, определяющее позицию фрагмента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потоке данных;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Время жизни (Time to Live) - временной интервал, в течение которого пакет может перемещаться по сети маршрутизаторами;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Протокол (Protocol) - указывает, какому протоколу верхнего уровня принадлежит информация, размещенная в поле данных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Контрольная сумма (Header Checksum) - рассчитывается по заголовку и позволяет определить целостность заголовка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Адрес источника (Source IP Address) и адрес назначения (Destination IP Address) - указывают отправителя и получателя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Опции (Options) - необязательное поле, может использоваться при отладке работы сети</a:t>
            </a:r>
          </a:p>
          <a:p>
            <a:pPr marL="0" indent="0" algn="ctr">
              <a:buNone/>
            </a:pP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Pv4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имеет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длину 20 байт.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необязательного поля Опции (Options) длина заголовка может быть увеличена в зависимости от количества опций, но всегда остается кратной 32 битам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пакета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812640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пакетов в сетях передачи данных возможна благодаря тому, что IPv4-aдpec структурирован и состоит из двух логических частей: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(NetID) - сетевая часть адреса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узла (HostID), который однозначно определяет устройство в сетевом сегменте.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IР-адреса представляет собой двухуровневую иерархическую модель и позволяет устройству при передаче данных в составную сеть указывать не только удаленную сеть, но и узел в этой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92696"/>
            <a:ext cx="8745388" cy="55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всех своих достоинствах протокол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имеет один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критичный недостаток. </a:t>
            </a:r>
            <a:endParaRPr lang="ru-RU" sz="36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адресов, созданных с его помощью, не может превысить 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цифру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4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294 967 296 (минимальный адрес - 0.0.0.0, максимальный - 255.255.255.255).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учетом того, что население земного шара составляет более семи миллиардов человек, а количество всевозможных сетевых устройств растет ежедневно, предельный порог довольно близок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пространство IР-адресов делится на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значения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первых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 бит IPv4-aдpeca.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Классам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присвоены имена от А до Е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1125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3 класса - А, В и С используются для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индивидуальной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(unicast) адресации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сетей и узлов,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D-для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многоадресной или групповой (multicast) рассылки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Е зарезервирован для экспериментов.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А, В и С имеют различную длину сетевой части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5983" y="980728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</a:p>
          <a:p>
            <a:pPr algn="ctr"/>
            <a:endParaRPr lang="ru-RU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управления передачей информации по сетям связи разработаны учеными Винтоном Грей Серфом и Робертом Эллиотом Каном в середине семидесятых годов прошлого столетия по заказу оборонного ведомства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США 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Адресное пространство частных IРv4-адресов состоит из 3 блоков: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10.0.0.0 -10.255.255.255 (класс А);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172.16.0.0 - 172.31.255.255 (класс В);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192.168.0.0 - 192.168.255.255 (класс С)</a:t>
            </a:r>
          </a:p>
        </p:txBody>
      </p:sp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IPv6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IPv6 - это новая версия протокола IP, которая разработана в качестве преемника IPv4 и призвана решить проблему исчерпания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адресного пространства.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 адреса IPv4, который имеет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длину 32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бита,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IPv6 составляет 128 бит, что позволяет адресовать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3,4х10</a:t>
            </a:r>
            <a:r>
              <a:rPr lang="ru-RU" sz="3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58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IPv6 отображается как восемь групп по четыре шестнадцатеричные цифры, разделенные двоеточием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причин перехода на использование протокола IPv6 в сетях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потребность в большем количестве адресов, при этом технология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содержит ряд дополнительных преимуществ по сравнению с IPv4:</a:t>
            </a:r>
          </a:p>
        </p:txBody>
      </p:sp>
    </p:spTree>
    <p:extLst>
      <p:ext uri="{BB962C8B-B14F-4D97-AF65-F5344CB8AC3E}">
        <p14:creationId xmlns:p14="http://schemas.microsoft.com/office/powerpoint/2010/main" val="26315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улучшенные механизмы автоматического назначения адресов узлов;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упрощение маршрутизации;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улучшенные механизмы обеспечения качества обслуживания (QoS)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безопасности (IPSec);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упрощенный заголовок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345" y="980728"/>
            <a:ext cx="86868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803882" cy="42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протокола IPv6 состоит из фиксированного заголовка и произвольного числа расширенных заголовков.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способствует эффективной обработке пакетов на всем пути их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следования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0"/>
            <a:ext cx="86868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IРv6-пакета состоит из следующих полей: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Версия (Version) - для IPvб значение поля должно быть равно 6;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Класс трафика (Traffic Class) - поле приоритета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Метка потока (Flow Label) - используется отправителем для обозначения последовательности пакетов, которые должны быть подвергнуты  определенной обработке маршрутизаторами;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86800" cy="666936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Размер поля данных (Payload Length) - число, указывающее длину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 данных, идущего за заголовком пакета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расширенного заголовка);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Следующий заголовок (Next Header) - задает тип расширенного за головка IPv6, который следует за фиксированным;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Предельное число шагов (Нор Limit) - уменьшается на 1 каждым маршрутизатором, через который передается пакет; при значении, равном 0, пакет отбрасывается;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Адрес источника (Source Address) -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128-битный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отправителя пакета;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Адрес назначения (Destination Address) - 128-битный адрес получателя пакета</a:t>
            </a: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Адресное пространство протокола 1Pv6 разделено на три типа адресов: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(unicast) адреса;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(multicast) адреса;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(anycast) адреса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адреса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идентифицируют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интерфейс устройства.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Пакеты, отправленные на этот адрес, доставляются только на этот интерфейс.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Групповые адреса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Pv6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подобно одноименным адресам IPv4, идентифицируют группу интерфейсов. Пакеты, посылаемые на этот адрес, доставляются всем интерфейсам - участникам группы рассылки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IPv4 впервые использовали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1983 году в сети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ARPANET,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явившейся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прототипом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современного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адреса </a:t>
            </a:r>
            <a:endParaRPr lang="en-US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адресовать группу интерфейсов (обычно принадлежащих разным узлам). Однако в отличие от групповых пакеты, передаваемые на альтернативный адрес, доставляются на один из интерфейсов (обычно «ближайший» интерфейс, согласно метрике маршрутизации), определяемых этим адресом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Широковещательные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endParaRPr lang="en-US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(Broadcast-адреса)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в IPv4, в IPv6 отсутствуют, что способствует уменьшению сетевого трафика и снижению нагрузки на большинство систем.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заменены групповыми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IPv4 и IPv6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предлагает такие преимущества по сравнению с IPv4: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Более эффективная маршрутизация без фрагментации пакетов;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Встроенное качество обслуживания (QoS) для проведения различия между чувствительными к задержке пакетами;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Встроенный протокол защиты на уровне сети 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176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Автоматическая настройка адресов без внутреннего состояния для упрощенного администрирования сети;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Улучшенная структура заголовка с помощью сокращений обработки служебных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868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представляет собой датаграмму, содержит заголовок и полезную нагрузку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шифрует адреса источника и назначение информационного пакета, в то время как полезная нагрузка переносит фактические данные.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 сетей прямой коммутации канала, критичных к выходу из строя любого транзитного узла, передача данных с помощью интернет-протокола IPv4 осуществляется пакетным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2646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IPv4 поддерживает </a:t>
            </a:r>
            <a:r>
              <a:rPr lang="ru-RU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режима адресации:</a:t>
            </a:r>
          </a:p>
          <a:p>
            <a:pPr marL="0" indent="0" algn="ctr">
              <a:buNone/>
            </a:pPr>
            <a:r>
              <a:rPr lang="ru-RU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Одноадресный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данного режима данные передаются только на один сетевой узел, причем каждый из них может являться как отправителем, так и получателем.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назначения содержит 32-битный IP-адрес устройства-получателя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Одноадресный режим используется чаще всего при обращении к Интернет-протоколу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39200" cy="64807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Широковещательный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его использовании все устройства, подключенные к сети с множественным доступом, имеют возможность получения и обработки датаграмм, передаваемых по протоколу TCP/IPv4.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поле IP-адреса назначения включает в себя специальный широковещательный код идентификации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Многоадресный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правилам обработки данных по протоколу IPv4, сюда входят адреса в диапазоне от 224.0.0.0 до 239.255.255.255. Режим объединяет два предыдущих, определяется наиболее значимой моделью 1110.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пакете адрес назначения содержит специальный код, который начинается с 224.x.x.x и может использоваться более чем одним узлом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домашних сетевых устройств, будь то компьютер, смартфон или холодильник с функцией контроля через соединение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Wi-Fi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назначается один общий IP-адрес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протоколу IPv4 он присваивается провайдером и закрепляется на уровне сетевого коммуникационного оборудования – роутера.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IP-адрес может быть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(неизменным), либо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меняющимся при отключении роутера от сети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атрибут протокола TCP/IPv4, его адрес, состоит из тридцати двух бит (четырех байт) и записывается четырьмя десятичными числами от 0 до 255, которые разделены точками.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способы записи (двоичное, десятичное, без точки и т.д.), но они не меняют принципа работы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594</TotalTime>
  <Words>943</Words>
  <Application>Microsoft Office PowerPoint</Application>
  <PresentationFormat>Экран (4:3)</PresentationFormat>
  <Paragraphs>140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67</cp:revision>
  <dcterms:created xsi:type="dcterms:W3CDTF">2020-09-02T08:49:22Z</dcterms:created>
  <dcterms:modified xsi:type="dcterms:W3CDTF">2021-12-02T17:41:07Z</dcterms:modified>
</cp:coreProperties>
</file>