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25" r:id="rId4"/>
    <p:sldId id="326" r:id="rId5"/>
    <p:sldId id="259" r:id="rId6"/>
    <p:sldId id="282" r:id="rId7"/>
    <p:sldId id="283" r:id="rId8"/>
    <p:sldId id="301" r:id="rId9"/>
    <p:sldId id="285" r:id="rId10"/>
    <p:sldId id="288" r:id="rId11"/>
    <p:sldId id="294" r:id="rId12"/>
    <p:sldId id="296" r:id="rId13"/>
    <p:sldId id="299" r:id="rId14"/>
    <p:sldId id="302" r:id="rId15"/>
    <p:sldId id="304" r:id="rId16"/>
    <p:sldId id="306" r:id="rId17"/>
    <p:sldId id="307" r:id="rId18"/>
    <p:sldId id="308" r:id="rId19"/>
    <p:sldId id="310" r:id="rId20"/>
    <p:sldId id="312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32656"/>
            <a:ext cx="8748464" cy="5904656"/>
          </a:xfrm>
        </p:spPr>
        <p:txBody>
          <a:bodyPr>
            <a:normAutofit fontScale="77500" lnSpcReduction="20000"/>
          </a:bodyPr>
          <a:lstStyle/>
          <a:p>
            <a:r>
              <a:rPr lang="ru-RU" sz="5400" b="1" dirty="0"/>
              <a:t>Сравнение методов адресации IPv4 и </a:t>
            </a:r>
            <a:r>
              <a:rPr lang="ru-RU" sz="5400" b="1" dirty="0" smtClean="0"/>
              <a:t>IPv6</a:t>
            </a:r>
          </a:p>
          <a:p>
            <a:r>
              <a:rPr lang="ru-RU" sz="5400" b="1" dirty="0" smtClean="0"/>
              <a:t>Оценка </a:t>
            </a:r>
            <a:r>
              <a:rPr lang="ru-RU" sz="5400" b="1" dirty="0"/>
              <a:t>протоколов IPv4 и </a:t>
            </a:r>
            <a:r>
              <a:rPr lang="ru-RU" sz="5400" b="1" dirty="0" smtClean="0"/>
              <a:t>IPv6</a:t>
            </a:r>
          </a:p>
          <a:p>
            <a:r>
              <a:rPr lang="ru-RU" sz="5400" b="1" dirty="0" smtClean="0"/>
              <a:t>Увеличение </a:t>
            </a:r>
            <a:r>
              <a:rPr lang="ru-RU" sz="5400" b="1" dirty="0"/>
              <a:t>использования IPv6 в современных компьютерных сетях и сокращение использования IPv4</a:t>
            </a:r>
            <a:endParaRPr lang="ru-RU" sz="2700" b="1" dirty="0" smtClean="0"/>
          </a:p>
          <a:p>
            <a:pPr algn="r"/>
            <a:endParaRPr lang="ru-RU" sz="2700" b="1" dirty="0"/>
          </a:p>
          <a:p>
            <a:pPr algn="r"/>
            <a:r>
              <a:rPr lang="ru-RU" sz="2700" b="1" dirty="0" smtClean="0"/>
              <a:t>Лекция 14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49288"/>
            <a:ext cx="8686800" cy="640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адресация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многих случаях оказывается более рациональной, чем плоская.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сетях, состоящих из многих тысяч узлов, использование плоских адресов приводит к большим издержкам — конечным узлам и коммуникационному оборудованию приходится оперировать таблицами адресов, состоящими из тысяч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58772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противоположность этому иерархическая система адресации позволяет при перемещении данных до определенного момента пользоваться только старшей составляющей адреса (например, идентификатором группы К),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дальнейшей локализации адресата задействовать следующую по старшинству часть (L) 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конечном счете,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младшую часть (n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Типичными   представителями  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иерархических   числовых   адресов  являются   IP-адреса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6381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плоской организации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адресов никак не структурировано.  Примером  плоского числового адреса является   МАС-адрес, предназначенный для однозначной   идентификации сетевых интерфейсов в локальных сетях.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адрес обычно используется только   аппаратурой, поэтому его стараются   сделать по возможности   компактным   и   записывают в виде двоичного  или  шестнадцатеричного   числа,  например   0081005е24а8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0932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задании МАС-адресов не требуется выполнение ручной работы, так как они обычно встраиваются в аппаратуру компанией-изготовителем, поэтому их называют также аппаратными адресами (hardware address).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плоских адресов является жестким решением — при замене аппаратуры, например сетевого адаптера, изменяется и адрес сетевого интерфейса компьютера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IPv4 и IPv6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внешнее отличие четвертой и шестой версии протокола —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IP-адреса. IPv4 использует четыре однобайтовых десятичных числа, разделенных точкой (172.268.0.1).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шестнадцатеричные числа, разделенные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двоеточиями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(fe70 : d5a9: 4521: d1d7: d8f4b11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того: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6868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 IPv4 применяются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методы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адресации, в и IPv6 — </a:t>
            </a: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буквенно-числовые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Длина адреса IPv4 составляет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бита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 IPv6 —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</a:t>
            </a: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IPv4 и IPv6 предлагают поля с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заголовками соответственно.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Широковещательные каналы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поддерживаются только в IPv4. IPv6 поддерживает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многоадресные группы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контрольной суммы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в IPv4, но не 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Концепция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масок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 длины применима только к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Для определения MAC-адресов четвертая версия использует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использует </a:t>
            </a: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NDP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IPv4 поддерживает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ручную настройку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настройку адреса DHCP,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поддерживается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настройка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 и настройка адреса с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перенумерацией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IPv4 может генерировать до 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4,29 млрд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адресного массива, тогда как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до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 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228 162 514 264 337 593 543 950 336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октиллионов.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 IPv4 используются 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публичные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«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адреса для трафика, в IPv6 — 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глобально уникальные unicast-адреса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адреса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(FD00::/8)</a:t>
            </a: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сравнения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59981"/>
              </p:ext>
            </p:extLst>
          </p:nvPr>
        </p:nvGraphicFramePr>
        <p:xfrm>
          <a:off x="539552" y="1268760"/>
          <a:ext cx="8119039" cy="523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5941"/>
                <a:gridCol w="3005512"/>
                <a:gridCol w="3217586"/>
              </a:tblGrid>
              <a:tr h="309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IPv4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IPv6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82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Протокол преобразования адресов (ARP)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ARP применяется в протоколе IPv4 для определения физического адреса, например, адреса MAC или адреса канала связи, связанного с адресом IPv4.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 IPv6 эти функции являются встроенными. Они реализованы в алгоритмах автоматической настройки адресов и поиска соседей, в которых применяется протокол ICMPv6. В связи с этим протокол ARP6 не был разработан.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65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Протокол динамической настройки хостов (DHCP)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DHCP применяется для динамического получения IP-адреса и другой информации о конфигурации. IBM </a:t>
                      </a:r>
                      <a:r>
                        <a:rPr lang="en-US" sz="1200" dirty="0">
                          <a:effectLst/>
                        </a:rPr>
                        <a:t>i</a:t>
                      </a:r>
                      <a:r>
                        <a:rPr lang="ru-RU" sz="1200" dirty="0">
                          <a:effectLst/>
                        </a:rPr>
                        <a:t> поддерживает сервер DHCP для IPv4.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Реализация DHCP IBM i не поддерживает IPv6. Однако, может быть использована реализация </a:t>
                      </a:r>
                      <a:r>
                        <a:rPr lang="ru-RU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Сервера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DHCP ISC,</a:t>
                      </a:r>
                      <a:endParaRPr lang="ru-RU" sz="11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0514"/>
              </p:ext>
            </p:extLst>
          </p:nvPr>
        </p:nvGraphicFramePr>
        <p:xfrm>
          <a:off x="539552" y="692696"/>
          <a:ext cx="8371576" cy="5375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913"/>
                <a:gridCol w="3098996"/>
                <a:gridCol w="3317667"/>
              </a:tblGrid>
              <a:tr h="10657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Протокол передачи файлов (FTP)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FTP служит для приема и отправки файлов по сети.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Та же самая поддержка для IPv6.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4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Протокол управляющих сообщений Internet (ICMP)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Применяется в протоколе IPv4 для обмена информацией о сети.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 протоколе IPv6 применяется для тех же целей. Однако Протокол управляющих сообщений Internet версии 6 (ICMPv6) поддерживает ряд новых атрибутов.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4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Протокол Internet для управления группами (IGMP)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IGMP применяется маршрутизаторами IPv4 для поиска хостов, которым должны доставляться данные многоцелевой рассылки.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IGMP заменен на протокол MLD для IPv6. MLD протокол выполняет те же функции, что и протокол IGMP в IPv4.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6836" y="404664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Проблемой,  которую   нужно  учитывать   при объединении   трех  и   более  компьютеров, является проблема их адресации, точнее адресации их сетевых интерфейсов. 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компьютер может  иметь несколько сетевых интерфейсов. 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  создания полносвязной  структуры   из N компьютеров  необходимо, чтобы у каждого из них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имелся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   1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33263"/>
              </p:ext>
            </p:extLst>
          </p:nvPr>
        </p:nvGraphicFramePr>
        <p:xfrm>
          <a:off x="251520" y="188640"/>
          <a:ext cx="8659608" cy="6408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174"/>
                <a:gridCol w="3205620"/>
                <a:gridCol w="3431814"/>
              </a:tblGrid>
              <a:tr h="1826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Протокол L2TP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Протокол L2TP можно рассматривать как виртуальный протокол PPP.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Та же самая поддержка для IPv6.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909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Протокол кратчайшего пути (OSPF)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OSPF - это протокол маршрутизатора, который в больших сетях автономных систем более предпочтителен, чем RIP.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Та же самая поддержка для IPv6.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909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Двухточечный протокол (PPP)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PPP позволяет устанавливать коммутируемые соединения с помощью различных модемов и линий связи.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Та же самая поддержка для IPv6.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85822"/>
              </p:ext>
            </p:extLst>
          </p:nvPr>
        </p:nvGraphicFramePr>
        <p:xfrm>
          <a:off x="323528" y="188640"/>
          <a:ext cx="8678658" cy="6480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622"/>
                <a:gridCol w="3212672"/>
                <a:gridCol w="3439364"/>
              </a:tblGrid>
              <a:tr h="2632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Протокол информации о маршрутизации (RIP)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RIP - протокол маршрутизации.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 настоящее время протокол RIP не поддерживает IPv6.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2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Простой протокол управления сетью (SNMP)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Протокол SNMP служит для управления системами.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Та же самая поддержка для IPv6.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16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Протокол 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ru-RU" sz="1200">
                          <a:effectLst/>
                        </a:rPr>
                        <a:t>elnet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Telnet позволяет работать с удаленной системой.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Та же самая поддержка для IPv6.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IPv6 в современных компьютерных сетях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Интернете заканчиваются адреса IPv4. Это было неизбежно, учитывая, насколько широко распространились сети и сетевые устройства. Даже в локальной сети пользователям приходится использовать подсети просто потому, что устройства, например, в корпоративной сети, могли занять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был разработан IPv6, который предлагает больший пул адресов для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56612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появляется другая проблема: перейти на IPv6 и оптимизировать работу с новым протоколом не так просто.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могут быть сотни устройств и множество локаций.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Вдобавок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есть DNS, который необходимо обновить.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запомнить,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намного проще,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0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0: 0: 0: 0: ffff: c0a8: 101</a:t>
            </a: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новый протокол затягивается. Причина проста: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 все серверы, маршрутизаторы и коммутаторы, которые всё это время работали лишь с IPv4, потребуется много времени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денег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нельзя не упомянуть и повсеместную практику провайдеров назначать пользователям динамический адрес, меняющийся при подключении к другой сети. 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таком случае после отключения от Интернета устройства освобождают адрес,  в результате чего он становится доступен другим устройствам (по сути мы не владеете адресом, а лишь арендуем адрес)</a:t>
            </a:r>
          </a:p>
        </p:txBody>
      </p:sp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Всё это в целом замедляет долгожданный и повсеместный переход с IPv4 на IPv6.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это не значит, что IPv6 плохо распространяется.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применяется параллельно с IPv4.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данным Google, порядка 14 % его пользователей уже используют IPv6.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верить заявлением американского провайдера Comcast,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уже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году в США около половины пользователей уже перешли на IPv6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не имеет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обратной совместимости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IPv4.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Из-за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многие администраторы избегают нового протокола.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делать?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нужно переместить устройства в гибридную среду, в которой сосуществуют IPv4 и IPv6.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переход на IPv6 начался много лет назад. Большинство аналитиков предсказывали, что на это уйдут годы, но гибридные модели дают даже больше времени, поскольку пользователи будут запускать свои сети с использованием обоих типов адресов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686800" cy="4752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структуры адресов сильно отличаются друг от друга, а IPv6 использует другую архитектуру пакетов данных, устройства IPv4 и устройства IPv6 не могут взаимодействовать без использования шлюза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516" y="404664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количеству   адресуемых   интерфейсов   адреса   можно   классифицировать следующим образом: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уникальный адрес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(unicast) используется для идентификации отдельных файлов;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групповой адрес 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(multicast)   идентифицирует   сразу   несколько интерфейсов, поэтому данные, помеченные  групповым   адресом, доставляются   каждому   из узлов, входящих в группу;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Наиболее популярные гибридные стратегии совместного использования включают туннелирование, при котором трафик IPv6 инкапсулируется в заголовок IPv4. Хотя это приводит к дополнительным накладным расходам, двойному стеку, который осложняет работу сети и требует дополнительных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производители маршрутизаторов и коммутаторов разрабатывают устройства , которые помогают с переходом на IPv6. Поэтому когда больше не нужно подключаться к службам, которые все еще используют IPv4, можно перейти от гибридной среды к сети, полностью оборудованной для IPv6</a:t>
            </a: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544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комфортном переходе на IPv6 может помочь механизм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 Translation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адресов и портов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применяется в IP-протоколах и позволяет заменять локальный IP-адрес на публичный.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Исчерпание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увеличивает затраты поставщика услуг, тогда как инвестиции в NAT снизят затраты</a:t>
            </a:r>
          </a:p>
        </p:txBody>
      </p:sp>
    </p:spTree>
    <p:extLst>
      <p:ext uri="{BB962C8B-B14F-4D97-AF65-F5344CB8AC3E}">
        <p14:creationId xmlns:p14="http://schemas.microsoft.com/office/powerpoint/2010/main" val="3489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5933" y="764704"/>
            <a:ext cx="85689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данные, направленные по широковещательному  адресу (broadcast), должны быть доставлены всем узлам сети;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адрес произвольной рассылки (anycast), определенный в новой версии протокола 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IPv6, так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же, как и групповой адрес, задает группу адресов, однако данные, посланные по этому адресу, должны быть доставлены не всем адресам данной группы, а любому из них</a:t>
            </a: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57400"/>
            <a:ext cx="8686800" cy="4563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могут быть числовыми (например, 129.26.255.255 или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81.1a.ff.f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  символьными.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IPv4 применяются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адресации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IPv6 —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буквенно-числовые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680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адресов, которые являются допустимыми в рамках некоторой схемы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адресации, называется </a:t>
            </a: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адресным  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Адресное пространство   может   иметь  плоскую   (линейную)   организацию   или  иерархическую организацию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476672"/>
            <a:ext cx="896448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20688"/>
            <a:ext cx="864096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иерархической организации адресное пространство структурируется в виде вложенных друг в друга подгрупп, которые, последовательно сужая адресуемую область, в конце концов, определяют отдельный сетевой интерфейс.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показанной на рисунке трехуровневой структуре адресного пространства адрес конечного узла задается тремя составляющими: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идентификатором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(К), в которую входит данный узел,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идентификатором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подгруппы (L) и, наконец, идентификатором узла (n), однозначно определяющим его в подгруппе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642</TotalTime>
  <Words>1276</Words>
  <Application>Microsoft Office PowerPoint</Application>
  <PresentationFormat>Экран (4:3)</PresentationFormat>
  <Paragraphs>125</Paragraphs>
  <Slides>32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73</cp:revision>
  <dcterms:created xsi:type="dcterms:W3CDTF">2020-09-02T08:49:22Z</dcterms:created>
  <dcterms:modified xsi:type="dcterms:W3CDTF">2021-11-04T03:51:20Z</dcterms:modified>
</cp:coreProperties>
</file>