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325" r:id="rId4"/>
    <p:sldId id="326" r:id="rId5"/>
    <p:sldId id="259" r:id="rId6"/>
    <p:sldId id="282" r:id="rId7"/>
    <p:sldId id="285" r:id="rId8"/>
    <p:sldId id="288" r:id="rId9"/>
    <p:sldId id="294" r:id="rId10"/>
    <p:sldId id="296" r:id="rId11"/>
    <p:sldId id="299" r:id="rId12"/>
    <p:sldId id="302" r:id="rId13"/>
    <p:sldId id="304" r:id="rId14"/>
    <p:sldId id="306" r:id="rId15"/>
    <p:sldId id="307" r:id="rId16"/>
    <p:sldId id="308" r:id="rId17"/>
    <p:sldId id="314" r:id="rId18"/>
    <p:sldId id="328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7" r:id="rId29"/>
    <p:sldId id="329" r:id="rId30"/>
    <p:sldId id="330" r:id="rId31"/>
    <p:sldId id="331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B35BB-B95B-4EF0-ACDA-7795EDDA6291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8DA98-F1B8-488E-8491-2E48FD53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36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8DA98-F1B8-488E-8491-2E48FD535D7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5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8DA98-F1B8-488E-8491-2E48FD535D7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58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8DA98-F1B8-488E-8491-2E48FD535D7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5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C80CEED-4EC1-4610-9722-EC2D1152B194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332656"/>
            <a:ext cx="8748464" cy="5904656"/>
          </a:xfrm>
        </p:spPr>
        <p:txBody>
          <a:bodyPr>
            <a:normAutofit lnSpcReduction="10000"/>
          </a:bodyPr>
          <a:lstStyle/>
          <a:p>
            <a:r>
              <a:rPr lang="ru-RU" sz="5400" b="1" dirty="0"/>
              <a:t>Стандартные технологии мобильных сетей: </a:t>
            </a:r>
            <a:endParaRPr lang="ru-RU" sz="5400" b="1" dirty="0" smtClean="0"/>
          </a:p>
          <a:p>
            <a:r>
              <a:rPr lang="ru-RU" sz="5400" b="1" dirty="0" smtClean="0"/>
              <a:t>3G </a:t>
            </a:r>
            <a:r>
              <a:rPr lang="ru-RU" sz="5400" b="1" dirty="0"/>
              <a:t>(UMTS и WCDMA), </a:t>
            </a:r>
            <a:endParaRPr lang="ru-RU" sz="5400" b="1" dirty="0" smtClean="0"/>
          </a:p>
          <a:p>
            <a:r>
              <a:rPr lang="ru-RU" sz="5400" b="1" dirty="0" smtClean="0"/>
              <a:t>4G </a:t>
            </a:r>
            <a:r>
              <a:rPr lang="ru-RU" sz="5400" b="1" dirty="0"/>
              <a:t>(WiMAX и LTE) и технологии </a:t>
            </a:r>
            <a:r>
              <a:rPr lang="ru-RU" sz="5400" b="1" dirty="0" smtClean="0"/>
              <a:t>5G</a:t>
            </a:r>
          </a:p>
          <a:p>
            <a:endParaRPr lang="ru-RU" sz="2700" b="1" dirty="0" smtClean="0"/>
          </a:p>
          <a:p>
            <a:pPr algn="r"/>
            <a:r>
              <a:rPr lang="ru-RU" sz="2700" b="1" dirty="0" smtClean="0"/>
              <a:t>Лекция 15</a:t>
            </a:r>
            <a:endParaRPr lang="ru-RU" sz="27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86800" cy="48965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сети UMTS наибольшие изменения претерпела подсистема базовых станций. Отмеченные выше преимущества достигаются в первую очередь за счет новой технологии передачи информации между базовой станцией и телефоном абонента</a:t>
            </a:r>
          </a:p>
        </p:txBody>
      </p:sp>
    </p:spTree>
    <p:extLst>
      <p:ext uri="{BB962C8B-B14F-4D97-AF65-F5344CB8AC3E}">
        <p14:creationId xmlns:p14="http://schemas.microsoft.com/office/powerpoint/2010/main" val="10012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620688"/>
            <a:ext cx="8686800" cy="60932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сети стандарта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UMTS</a:t>
            </a:r>
            <a:endParaRPr 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404664"/>
            <a:ext cx="7344816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686800" cy="638132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элементы, входящие в подсистему базовых станций:</a:t>
            </a:r>
          </a:p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RNC (Radio Network Controller)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контроллер сети радиодоступа системы UMTS.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центральным элементом подсистемы базовых станций и выполняет большую часть функций: контроль радиоресурсов, шифрование, установление соединений через подсистему базовых станций, распределение ресурсов между абонентами и др.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сети UMTS контроллер выполняет гораздо больше функций, чем в системах сотовой связи второго поколения</a:t>
            </a:r>
          </a:p>
        </p:txBody>
      </p:sp>
    </p:spTree>
    <p:extLst>
      <p:ext uri="{BB962C8B-B14F-4D97-AF65-F5344CB8AC3E}">
        <p14:creationId xmlns:p14="http://schemas.microsoft.com/office/powerpoint/2010/main" val="425919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645333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NodeB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базовая станция системы сотовой связи стандарта UMTS.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функцией NodeB является преобразование сигнала, полученного от RNC, в широкополосный радиосигнал, передаваемый к телефону.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Оборудование абонента получило название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UE 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(User Equipment)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Тем самым подчеркивается, что в отличие от предшествующих стандартов, в UMTS может быть не только обычный телефон, но и смартфон, ноутбук, стационарный компьютер и т.п.</a:t>
            </a:r>
          </a:p>
        </p:txBody>
      </p:sp>
    </p:spTree>
    <p:extLst>
      <p:ext uri="{BB962C8B-B14F-4D97-AF65-F5344CB8AC3E}">
        <p14:creationId xmlns:p14="http://schemas.microsoft.com/office/powerpoint/2010/main" val="71303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686800" cy="5328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Режим сети WCDMA в России и мире получил достаточно широкое распространение.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UMTS был разработан для распространения в Европе.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Оба стандарта работают в одинаковых частотах, и демонстрирует схожую скорость передачи и приема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4428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6632"/>
            <a:ext cx="8686800" cy="674136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sz="3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Стандартные технологии мобильных сетей: 4G (WiMAX и LTE)</a:t>
            </a:r>
          </a:p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над первым стандартом четвертого поколения - </a:t>
            </a:r>
            <a:r>
              <a:rPr lang="ru-RU" sz="3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LTE (Long Term Evolution)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началась в 2004 году организацией 3GPP. </a:t>
            </a:r>
          </a:p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Главными требованиями, которые предъявлялись в процессе работы над стандартом, были следующие:</a:t>
            </a:r>
          </a:p>
          <a:p>
            <a:pPr marL="0" indent="0" algn="ctr">
              <a:buNone/>
            </a:pP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Скорость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передачи данных выше 100 Мбит/сек;</a:t>
            </a:r>
          </a:p>
          <a:p>
            <a:pPr marL="0" indent="0" algn="ctr">
              <a:buNone/>
            </a:pP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Высокий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безопасности системы;</a:t>
            </a:r>
          </a:p>
          <a:p>
            <a:pPr marL="0" indent="0" algn="ctr">
              <a:buNone/>
            </a:pP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Высокая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энергоэффективность;</a:t>
            </a:r>
          </a:p>
          <a:p>
            <a:pPr marL="0" indent="0" algn="ctr">
              <a:buNone/>
            </a:pP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Низкие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задержки в работе системы;</a:t>
            </a:r>
          </a:p>
          <a:p>
            <a:pPr marL="0" indent="0" algn="ctr">
              <a:buNone/>
            </a:pP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Совместимость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 стандартами второго и третьего поколений</a:t>
            </a:r>
          </a:p>
        </p:txBody>
      </p:sp>
    </p:spTree>
    <p:extLst>
      <p:ext uri="{BB962C8B-B14F-4D97-AF65-F5344CB8AC3E}">
        <p14:creationId xmlns:p14="http://schemas.microsoft.com/office/powerpoint/2010/main" val="206838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32656"/>
            <a:ext cx="8686800" cy="5976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конце 2009 года в Швеции была запущена в коммерческую эксплуатацию первая сеть стандарта LTE.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Сети LTE поддерживают скорости передачи данных до 326,4 Мбит/сек.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примеру, загрузка фильма в хорошем качестве займет менее одной минуты. Таким образом, верхняя планка по скорости передачи данных практически снимается</a:t>
            </a:r>
          </a:p>
        </p:txBody>
      </p:sp>
    </p:spTree>
    <p:extLst>
      <p:ext uri="{BB962C8B-B14F-4D97-AF65-F5344CB8AC3E}">
        <p14:creationId xmlns:p14="http://schemas.microsoft.com/office/powerpoint/2010/main" val="18871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80728"/>
            <a:ext cx="8686800" cy="51125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Изначально стандарт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LTE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 принадлежал к четвертому поколению мобильной связи 4G и разрабатывался как улучшенная версия 3G, а именно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3GPP </a:t>
            </a:r>
          </a:p>
          <a:p>
            <a:pPr marL="0" indent="0" algn="ctr">
              <a:buNone/>
            </a:pPr>
            <a:r>
              <a:rPr lang="ru-RU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Third Generation Partnership Project – «партнерский проект третьего поколения»)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4428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548680"/>
            <a:ext cx="8686800" cy="63093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проделанной работы и тестирования Международный союз электросвязи в 2012 году официально признал LTE технологией, которая отвечает всем требованиям беспроводного соединения четвертого поколения.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Этот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 приобрел большую популярность у операторов сотовой связи благодаря возможности реализации на существующих сотовых сетях</a:t>
            </a:r>
          </a:p>
        </p:txBody>
      </p:sp>
    </p:spTree>
    <p:extLst>
      <p:ext uri="{BB962C8B-B14F-4D97-AF65-F5344CB8AC3E}">
        <p14:creationId xmlns:p14="http://schemas.microsoft.com/office/powerpoint/2010/main" val="5811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84176"/>
            <a:ext cx="8686800" cy="47251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4G (LTE): LTE – это составляющая технологии 4G, ее начальный этап и один из первых стандартов четвертого поколения.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чаще всего их указывают вместе, объединяя в один термин</a:t>
            </a:r>
          </a:p>
        </p:txBody>
      </p:sp>
    </p:spTree>
    <p:extLst>
      <p:ext uri="{BB962C8B-B14F-4D97-AF65-F5344CB8AC3E}">
        <p14:creationId xmlns:p14="http://schemas.microsoft.com/office/powerpoint/2010/main" val="42000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8808" y="764704"/>
            <a:ext cx="856895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Стандартные технологии мобильных сетей: 3G (UMTS и WCDMA)</a:t>
            </a:r>
          </a:p>
          <a:p>
            <a:pPr algn="ctr"/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Сотовая связь, сеть подвижной связи — один из видов мобильной радиосвязи, в основе которого лежит сотовая сеть. Ключевая особенность заключается в том, что общая зона покрытия делится на ячейки (соты), </a:t>
            </a:r>
            <a:endParaRPr lang="ru-RU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определяющиеся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зонами покрытия отдельных базовых станций</a:t>
            </a:r>
          </a:p>
        </p:txBody>
      </p:sp>
    </p:spTree>
    <p:extLst>
      <p:ext uri="{BB962C8B-B14F-4D97-AF65-F5344CB8AC3E}">
        <p14:creationId xmlns:p14="http://schemas.microsoft.com/office/powerpoint/2010/main" val="35404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20688"/>
            <a:ext cx="8686800" cy="59766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 WiMAX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WiMAX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Worldwide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 for Microwave Access)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это технология широкополосной беспроводной связи (протокол IEEE 802.16), которая в отличие от других технологий радиодоступа, обеспечивает высокоскоростные соединения на больших расстояниях даже при отсутствии прямой видимости объекта, на отраженном сигнале</a:t>
            </a:r>
          </a:p>
        </p:txBody>
      </p:sp>
    </p:spTree>
    <p:extLst>
      <p:ext uri="{BB962C8B-B14F-4D97-AF65-F5344CB8AC3E}">
        <p14:creationId xmlns:p14="http://schemas.microsoft.com/office/powerpoint/2010/main" val="356678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686800" cy="669674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WiMAX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работать в любых условиях, в том числе в условиях плотной городской застройки, обеспечивая высокое качество связи и скорость передачи данных. </a:t>
            </a:r>
          </a:p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WiMAX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использовать для создания широкополосных соединений "последней мили", развертывания точек беспроводного доступа, организации сети между филиалами компаний и решения других задач, которые ранее были ограничены традиционными технологиями</a:t>
            </a:r>
          </a:p>
        </p:txBody>
      </p:sp>
    </p:spTree>
    <p:extLst>
      <p:ext uri="{BB962C8B-B14F-4D97-AF65-F5344CB8AC3E}">
        <p14:creationId xmlns:p14="http://schemas.microsoft.com/office/powerpoint/2010/main" val="321010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76672"/>
            <a:ext cx="8686800" cy="63813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WiMAX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позволяет обеспечить доступ в Интернет со скоростями и зоной покрытия, существенно большими, чем у современных сетей WiFi.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WiMax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сеть широкополосного беспроводного доступа, которая создается на территории целого города, а расстояние от приемника до базовой станции измеряется километрами</a:t>
            </a:r>
          </a:p>
        </p:txBody>
      </p:sp>
    </p:spTree>
    <p:extLst>
      <p:ext uri="{BB962C8B-B14F-4D97-AF65-F5344CB8AC3E}">
        <p14:creationId xmlns:p14="http://schemas.microsoft.com/office/powerpoint/2010/main" val="167647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8686800" cy="645333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5G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новое поколение мобильной связи, обладающее рядом принципиальных преимуществ по сравнению с 4G: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Более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скорость передачи данных;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Низкая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задержка сигнала;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Возможность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подключения большего числа девайсов;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Высокая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энергоэффективность;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Многократно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возросшая пропускная способность;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Высокая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мобильность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225821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60648"/>
            <a:ext cx="8686800" cy="659735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над 5G началась в 2015 году, когда ITU-R был сформулирован стандарт IMT-2020, содержащий ключевые требования к технологии нового поколения. </a:t>
            </a:r>
          </a:p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ITU-R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подразделение ООН, занимающееся коммуникационными технологиями.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контролирует процесс стандартизации технологий радиосвязи, осуществляет управление международным радиочастотным спектром.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ITU-R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организатором Всемирной конференции радиосвязи (ВКР или WRC)</a:t>
            </a:r>
          </a:p>
        </p:txBody>
      </p:sp>
    </p:spTree>
    <p:extLst>
      <p:ext uri="{BB962C8B-B14F-4D97-AF65-F5344CB8AC3E}">
        <p14:creationId xmlns:p14="http://schemas.microsoft.com/office/powerpoint/2010/main" val="32463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548680"/>
            <a:ext cx="8686800" cy="5976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Каждые три-четыре года на конференции обсуждаются ключевые вопросы развития глобальной радиосвязи и принимаются стратегические решения.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2015 г. в рамках WRC-15 согласовано решение о выделении частотного диапазона 3,4–3,6 ГГц для мобильной широкополосной связи (MBB) — именно эти частоты станут основой 5G для широкого круга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29972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74136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Сети связи 5G, вместе с анализом больших данных (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и интернетом вещей (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призваны стать одной из основ цифровой экономики, главной движущей силой которой должен стать искусственный интеллект.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40 с небольшим лет сменилось четыре поколения сетей мобильной связи.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сотовые сети первого поколения 1G давно исчезли, то сети 2G, 3G и 4G до сих пор продолжают эксплуатироваться.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того, некоторое количество унаследованной инфраструктуры сетей 3G и 4G органично войдёт в состав мобильных сетей пятого поколения 5G</a:t>
            </a: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9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6632"/>
            <a:ext cx="8686800" cy="674136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Сети 5G значительно расширяют ограниченный функционал мобильных сетей предыдущих поколений:</a:t>
            </a:r>
          </a:p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Гигабайты в секунду.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Сети 5G способны значительно повысить скорость передачи данных через различные технологии радиодоступа и при помощи задействования новых спектров радиочастот 5G.</a:t>
            </a:r>
          </a:p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Умный дом.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Целый спектр различных сервисов Интернета вещей будет доступен для решения «Умный дом» и «Умное здание»: видеонаблюдение, управление и автоматизация бытовой техники, управление системами безопасности, хранилища контента, управление климатом и пр.</a:t>
            </a:r>
          </a:p>
        </p:txBody>
      </p:sp>
    </p:spTree>
    <p:extLst>
      <p:ext uri="{BB962C8B-B14F-4D97-AF65-F5344CB8AC3E}">
        <p14:creationId xmlns:p14="http://schemas.microsoft.com/office/powerpoint/2010/main" val="68089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052736"/>
            <a:ext cx="8686800" cy="50405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Умный город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Решение «Умный город» — это горизонтальное и вертикальное масштабирование функционала и спектра сервисов «Умного дома».</a:t>
            </a:r>
          </a:p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Новые видеоуслуги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Объёмное видео, экран сверхвысокой чёткости (UHD), возможность эффекта присутствия</a:t>
            </a:r>
          </a:p>
        </p:txBody>
      </p:sp>
    </p:spTree>
    <p:extLst>
      <p:ext uri="{BB962C8B-B14F-4D97-AF65-F5344CB8AC3E}">
        <p14:creationId xmlns:p14="http://schemas.microsoft.com/office/powerpoint/2010/main" val="348947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686800" cy="633670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в облаке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Сервис даёт возможность не только хранить данные в облачном хранилище и извлекать их оттуда, но и использовать прикладные программы, которые работают непосредственно из облака.</a:t>
            </a:r>
          </a:p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Дополненная и виртуальная реальность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(AR/VR). Сервис виртуальной реальности VR погружает человека в иной мир, воздействуя на его органы чувств, прежде всего зрение. Сервис дополненной реальности AR комбинирует для пользователя реальную среду с виртуальными предметами</a:t>
            </a:r>
          </a:p>
        </p:txBody>
      </p:sp>
    </p:spTree>
    <p:extLst>
      <p:ext uri="{BB962C8B-B14F-4D97-AF65-F5344CB8AC3E}">
        <p14:creationId xmlns:p14="http://schemas.microsoft.com/office/powerpoint/2010/main" val="98652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3516" y="188640"/>
            <a:ext cx="856895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Сети 3G и стандарт UMTS</a:t>
            </a:r>
          </a:p>
          <a:p>
            <a:pPr algn="ctr"/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Буква "G" расшифровывается как "Generation", что в переводе с английского обозначает "поколение". </a:t>
            </a:r>
            <a:endParaRPr lang="ru-RU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3G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собой третье поколение технологии беспроводной мобильной связи. Это обновление для сетей GPRS 2G и 2,5G для повышения скорости Интернета. Телекоммуникационные сети 3G поддерживают услуги, обеспечивающие скорость передачи информации не менее 0,2 Мбит/с</a:t>
            </a:r>
          </a:p>
        </p:txBody>
      </p:sp>
    </p:spTree>
    <p:extLst>
      <p:ext uri="{BB962C8B-B14F-4D97-AF65-F5344CB8AC3E}">
        <p14:creationId xmlns:p14="http://schemas.microsoft.com/office/powerpoint/2010/main" val="108785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686800" cy="633670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Промышленная автоматизация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Сеть 5G, вместе с технологией интернета вещей IoT, при помощи промышленных датчиков IIoT (Industrial Internet of things), а также при помощи искусственного интеллекта ИИ (AI, Artificial Intelligence) способны существенно повысить степень автоматизации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производства.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этом становится возможным в режиме реального времени анализировать большие объёмы разнородных данных (Big Data) и на основе полученных выводов (insights) и с использованием машинного и глубокого обучения (Machine learning, Deep learning)</a:t>
            </a:r>
          </a:p>
        </p:txBody>
      </p:sp>
    </p:spTree>
    <p:extLst>
      <p:ext uri="{BB962C8B-B14F-4D97-AF65-F5344CB8AC3E}">
        <p14:creationId xmlns:p14="http://schemas.microsoft.com/office/powerpoint/2010/main" val="12554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86800" cy="5760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Беспилотный транспорт (Driverless Vehicles).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Беспилотный транспорт может выступать как часть услуги «Умный город», однако, может предоставляться на собственной платформе.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него входят не только беспилотные автомобили (driverless cars), но также и беспилотные тракторы для «умного сельского хозяйства»</a:t>
            </a:r>
          </a:p>
        </p:txBody>
      </p:sp>
    </p:spTree>
    <p:extLst>
      <p:ext uri="{BB962C8B-B14F-4D97-AF65-F5344CB8AC3E}">
        <p14:creationId xmlns:p14="http://schemas.microsoft.com/office/powerpoint/2010/main" val="19708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268760"/>
            <a:ext cx="856895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поздние версии 3G, часто обозначаемые как 3.5G и 3.75G, также обеспечивают мобильный широкополосный доступ со скоростью несколько Мбит/с для смартфонов и мобильных модемов в портативных компьютерах</a:t>
            </a:r>
          </a:p>
        </p:txBody>
      </p:sp>
    </p:spTree>
    <p:extLst>
      <p:ext uri="{BB962C8B-B14F-4D97-AF65-F5344CB8AC3E}">
        <p14:creationId xmlns:p14="http://schemas.microsoft.com/office/powerpoint/2010/main" val="105936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96752"/>
            <a:ext cx="8686800" cy="4779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Первые сети 3G были представлены в 1998 году. Мобильная связь третьего поколения строится на основе пакетной передачи данных.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Сети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третьего поколения 3G работают на границе дециметрового и сантиметрового диапазона.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Они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позволяют организовывать видеотелефонную связь, смотреть на мобильном телефоне фильмы и самый различный контент</a:t>
            </a:r>
            <a:endParaRPr lang="ru-R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2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686800" cy="6192688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3G включает в себя 5 стандартов семейства IMT-2000 (UMTS/WCDMA, CDMA2000/IMT-MC, TD-CDMA/TD-SCDMA (собственный стандарт Китая), DECT и UWC-136).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Наибольшее распространение в мире получили два стандарта: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UMTS (или W-CDMA) и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CDMA2000 (IMT-MC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их основе лежит одна и та же технология — CDMA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Division Multiple Access — множественный доступ с кодовым разделением каналов)</a:t>
            </a:r>
          </a:p>
        </p:txBody>
      </p:sp>
    </p:spTree>
    <p:extLst>
      <p:ext uri="{BB962C8B-B14F-4D97-AF65-F5344CB8AC3E}">
        <p14:creationId xmlns:p14="http://schemas.microsoft.com/office/powerpoint/2010/main" val="9387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476672"/>
            <a:ext cx="8686800" cy="626469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UMTS - Universal Mobile Telecommunications System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Стандарты третьего поколения пришли на смену стандартам 2G.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первую очередь их появление обусловлено возросшими потребностями абонентов в скорости передачи данных.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UMTS (Universal Mobile Telecommunications System - Универсальная система мобильной связи) нашел наибольшее распространение среди других стандартов этого поколения на территории Европы</a:t>
            </a:r>
          </a:p>
        </p:txBody>
      </p:sp>
    </p:spTree>
    <p:extLst>
      <p:ext uri="{BB962C8B-B14F-4D97-AF65-F5344CB8AC3E}">
        <p14:creationId xmlns:p14="http://schemas.microsoft.com/office/powerpoint/2010/main" val="110643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76672"/>
            <a:ext cx="8686800" cy="638132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стандарта UMTS началась в 1992 году организацией по стандартизации IMT-2000.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Впоследствии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этого стандарта была поручена 3GPP.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Первая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сеть UMTS была запущена в коммерческую эксплуатацию 1 декабря 2001 года в Норвегии.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маю 2010 года число абонентов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перевалило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540 миллионов по всему миру</a:t>
            </a:r>
          </a:p>
        </p:txBody>
      </p:sp>
    </p:spTree>
    <p:extLst>
      <p:ext uri="{BB962C8B-B14F-4D97-AF65-F5344CB8AC3E}">
        <p14:creationId xmlns:p14="http://schemas.microsoft.com/office/powerpoint/2010/main" val="18481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548680"/>
            <a:ext cx="8686800" cy="580526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передачи данных для сетей UMTS может достигать 2Мбит/сек.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HSDPA-High Speed Downlink Packet Access (3.5G)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была внедрена в 2006 году, максимальная скорость возросла до 14 Мбит/сек.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Эти и другие преимущества UMTS позволяют предоставлять абонентам широкий перечень услуг: видеозвонки, видеоконференции, высококачественные голосовые звонки, загрузка файлов с высокой скоростью, сетевые игры, мобильная коммерция и многое другое</a:t>
            </a:r>
          </a:p>
        </p:txBody>
      </p:sp>
    </p:spTree>
    <p:extLst>
      <p:ext uri="{BB962C8B-B14F-4D97-AF65-F5344CB8AC3E}">
        <p14:creationId xmlns:p14="http://schemas.microsoft.com/office/powerpoint/2010/main" val="203838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675</TotalTime>
  <Words>1481</Words>
  <Application>Microsoft Office PowerPoint</Application>
  <PresentationFormat>Экран (4:3)</PresentationFormat>
  <Paragraphs>107</Paragraphs>
  <Slides>31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Трек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Эволюция компьютерных сетей</dc:title>
  <dc:creator>Marina</dc:creator>
  <cp:lastModifiedBy>Marina</cp:lastModifiedBy>
  <cp:revision>78</cp:revision>
  <dcterms:created xsi:type="dcterms:W3CDTF">2020-09-02T08:49:22Z</dcterms:created>
  <dcterms:modified xsi:type="dcterms:W3CDTF">2021-11-11T04:08:26Z</dcterms:modified>
</cp:coreProperties>
</file>