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25" r:id="rId4"/>
    <p:sldId id="326" r:id="rId5"/>
    <p:sldId id="259" r:id="rId6"/>
    <p:sldId id="282" r:id="rId7"/>
    <p:sldId id="285" r:id="rId8"/>
    <p:sldId id="288" r:id="rId9"/>
    <p:sldId id="294" r:id="rId10"/>
    <p:sldId id="296" r:id="rId11"/>
    <p:sldId id="299" r:id="rId12"/>
    <p:sldId id="302" r:id="rId13"/>
    <p:sldId id="304" r:id="rId14"/>
    <p:sldId id="306" r:id="rId15"/>
    <p:sldId id="307" r:id="rId16"/>
    <p:sldId id="308" r:id="rId17"/>
    <p:sldId id="314" r:id="rId18"/>
    <p:sldId id="328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7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32656"/>
            <a:ext cx="8748464" cy="5904656"/>
          </a:xfrm>
        </p:spPr>
        <p:txBody>
          <a:bodyPr>
            <a:normAutofit/>
          </a:bodyPr>
          <a:lstStyle/>
          <a:p>
            <a:r>
              <a:rPr lang="ru-RU" sz="5400" b="1" dirty="0"/>
              <a:t>Построение сетей на основе технологий 4G и виды </a:t>
            </a:r>
            <a:r>
              <a:rPr lang="ru-RU" sz="5400" b="1" dirty="0" smtClean="0"/>
              <a:t>услуг</a:t>
            </a:r>
          </a:p>
          <a:p>
            <a:r>
              <a:rPr lang="ru-RU" sz="5400" b="1" dirty="0" smtClean="0"/>
              <a:t>Виды </a:t>
            </a:r>
            <a:r>
              <a:rPr lang="ru-RU" sz="5400" b="1" dirty="0"/>
              <a:t>услуг и создание сетей на основе технологий 5G</a:t>
            </a:r>
            <a:endParaRPr lang="ru-RU" sz="2700" b="1" dirty="0" smtClean="0"/>
          </a:p>
          <a:p>
            <a:pPr algn="r"/>
            <a:r>
              <a:rPr lang="ru-RU" sz="2700" b="1" dirty="0" smtClean="0"/>
              <a:t>Лекция 16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92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MME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Mobility Management Entity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узел управления мобильностью. Он предназначен для управления мобильностью абонентов сети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LTE.</a:t>
            </a:r>
          </a:p>
          <a:p>
            <a:pPr marL="0" indent="0" algn="ctr">
              <a:buNone/>
            </a:pPr>
            <a:r>
              <a:rPr lang="en-US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HSS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Home Subscriber Server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абонентских данных.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HSS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объединение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VLR, HLR, AUC,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выполненных в одном  устройстве.</a:t>
            </a:r>
          </a:p>
          <a:p>
            <a:pPr marL="0" indent="0" algn="ctr">
              <a:buNone/>
            </a:pPr>
            <a:r>
              <a:rPr lang="en-US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PCRF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Policy and Charging Rules Function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узел выставления счетов абонентам за оказанные услуги связи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09329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 и создание сетей 5G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 (от англ. fifth generation — пятое поколение) — поколение мобильной связи, действующее на основе стандартов телекоммуникаций, следующих за существующей технологией 4G-LTE.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"фишками", характеризующими сети мобильной связи пятого поколения являются: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сверх-широкополосный мобильный доступ (enhanced Mobile Broadband, eMBB),</a:t>
            </a: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ультранадежная связь с низкими задержками 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Ultra-Reliable and Low Latency Communications, URLLC),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массовое подключение различных датчиков и устройств из мира "Интернета вещей" 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Machine Type Communications, mMTC)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Многообразие услуг и возможностей сетей IMT2020 (5G)</a:t>
            </a:r>
          </a:p>
        </p:txBody>
      </p:sp>
      <p:pic>
        <p:nvPicPr>
          <p:cNvPr id="4" name="Рисунок 3" descr="https://www.tadviser.ru/images/thumb/2/25/5g_3.png/840px-5g_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8215237" cy="5441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86800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принципы архитектуры сети 5G заключаются в следующем: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Разделение сетевых узлов на элементы, обеспечивающие работу протоколов «плоскости пользователя» (UP - User Plane) и элементы, обеспечивающие работу протоколов «плоскости управления»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 - Control Plane), что значительно увеличивает гибкость в части масштабирования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развертывания;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Разделение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элементов на сетевые слои, основываясь на услугах, предоставляемых конкретным группам конечных пользователей;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Реализация сетевых элементов в виде виртуальных сетеый функций - VNF (Virtual Network Functions);</a:t>
            </a:r>
          </a:p>
        </p:txBody>
      </p:sp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18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одновременного доступа к централизованным и локальным службам, что позволяет реализовывать концепции облачных  и пограничных вычислений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Поддержка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единых алгоритмов и процедур аутентификации (в не зависимости от типа сети доступа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4087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архитектуре 5G взаимодействие между сетевыми функциями представлено двумя способами: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сервис-ориентированное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одни сетевые функции позволяют другим авторизованным сетевым функциям получать доступ к их сервисам;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интерфейсное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показывает, какое взаимодействие существует между сервисами сетевых функций, описанных как взаимодействие точка-точка между любыми двумя сетевыми функциями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функции на плоскости управления 5G должны использовать только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сервис-ориентированные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интерфейсы для их взаимодействия.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 значительно расширяют ограниченный функционал мобильных сетей предыдущих поколений</a:t>
            </a:r>
          </a:p>
        </p:txBody>
      </p:sp>
    </p:spTree>
    <p:extLst>
      <p:ext uri="{BB962C8B-B14F-4D97-AF65-F5344CB8AC3E}">
        <p14:creationId xmlns:p14="http://schemas.microsoft.com/office/powerpoint/2010/main" val="581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61926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роуминга, мобильный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Роуминг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(англ. roaming от англ. roam — бродить, странствовать) — процедура предоставления услуг (сотовой связи, Wi-Fi) абоненту вне зоны обслуживания «домашней» сети абонента с использованием ресурсов другой (гостевой) сети.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абоненту не требуется заключать договор с принимающим оператором, а плата за услуги списывается с его счёта.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телефонном роуминге у абонента сохраняется его телефонный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8808" y="404664"/>
            <a:ext cx="85689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сетей на основе </a:t>
            </a:r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технологий 4G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 (4-Generation) – сокращенное название четвертого поколения беспроводной телефонной связи, основанного на технологии TCP/IP для передачи информации.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скорость до 1 Гбит/с для абонентов с низкой скоростью движения и до 100 Мбит/с для абонентов с высокой скоростью движения (например, в транспорте) в оптимальных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технической точки зрения, обслуживание абонента сотовой сети базовой станцией, приписанной к другому коммутатору, уже является роумингом.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под роумингом подразумевают обслуживание в сети другого оператора.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 требует предварительной взаимной договорённости между операторами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696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роуминга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Внутрисетевой (региональный) роуминг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перемещаться из одного региона в другой внутри покрытия одного оператора.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 с развитием мобильных технологий и падением цен внутрисетевой роуминг редко предлагается клиентам, за исключением стран 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большой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территорией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США, Россия, Индия, Бразилия и др.).</a:t>
            </a:r>
          </a:p>
        </p:txBody>
      </p:sp>
    </p:spTree>
    <p:extLst>
      <p:ext uri="{BB962C8B-B14F-4D97-AF65-F5344CB8AC3E}">
        <p14:creationId xmlns:p14="http://schemas.microsoft.com/office/powerpoint/2010/main" val="3210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1926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межсетевой роуминг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использовать сеть другого мобильного оператора внутри той же страны. По коммерческим причинам, этот тип роуминга разрешён только в определённых условиях.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происходит тогда, когда новая компания получает лицензию на оказание услуг мобильной связи и пытается выйти на рынок, заключая с другими операторами соглашение о роуминге в их сетях, пока не будет построена собственная сеть.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таких странах, как Индия, где количество региональных операторов велико и страна разделена на районы, этот тип роуминга встречается достаточно часто</a:t>
            </a:r>
          </a:p>
        </p:txBody>
      </p:sp>
    </p:spTree>
    <p:extLst>
      <p:ext uri="{BB962C8B-B14F-4D97-AF65-F5344CB8AC3E}">
        <p14:creationId xmlns:p14="http://schemas.microsoft.com/office/powerpoint/2010/main" val="16764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Международный роуминг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пользоваться услугами мобильной сети зарубежного провайдера. Международный роуминг легче всего работает в стандарте GSM, и используется более чем 80% международных мобильных 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6381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даже в этом случае могут быть проблемы, т.к. в разных странах выделены разные частоты под GSM-связь (есть 2 группы стран: большинство использует 900/1800 МГц, но США и некоторые другие страны в Америке используют 850/1900 МГц).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 работал в стране с другими частотами, он должен поддерживать одну или обе частоты, установленные в этой стране, и таким образом быть трех- или четырехполосным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Мобильный интернет 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для подключения к сети Интернет практически из любого места.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момент все современные технологии мобильной связи представляют свои решения в сфере доступа к сети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Европейский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по стандартизации в области телекоммуникаций, созданный в 1988 году, спроектировал GSM (Groupe Special Mobile) как решение, которое откроет новые возможности голосовой телефонии. По сути, речь шла о системе для телефонных звонков – никто не задумывался о том, что GSM может понадобиться для массового использования Интернета.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SMS была доступна только в сетях GSM, но в конечном итоге распространилась на все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цифровые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686800" cy="67413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1997 году три лидера мобильного рынка того времени — Ericsson, Motorola и Nokia — объединились, чтобы «подружить» Интернет и мобильную связь с помощью WAP (Wireless Application Protocol).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WAP описывал способ, с помощью которого мобильное устройство могло получить доступ к ресурсам Интернета без использования других устройств (например, модема).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Уже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мае 1998 года была опубликована первая редакция WAP—v.1.0. В этом протоколе скорости передачи данных варьировались в диапазоне 9,6-56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Кбит/сек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WAP дожил до 2013 года, после чего его использование прекратилось. Большинство Интернет-браузеров стали поддерживать HTML, CSS и JavaScript.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 было больше использовать WAP-разметку для обеспечения обратной совместимости веб-страниц</a:t>
            </a:r>
          </a:p>
        </p:txBody>
      </p:sp>
    </p:spTree>
    <p:extLst>
      <p:ext uri="{BB962C8B-B14F-4D97-AF65-F5344CB8AC3E}">
        <p14:creationId xmlns:p14="http://schemas.microsoft.com/office/powerpoint/2010/main" val="3489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стали поддерживать все Android-устройства, все версии iPhone,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все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под управлением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Windows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и многие телефоны Nokia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Смартфоны окончательно превратились в мини-ПК с постоянным подключением к Интернету</a:t>
            </a:r>
          </a:p>
        </p:txBody>
      </p:sp>
    </p:spTree>
    <p:extLst>
      <p:ext uri="{BB962C8B-B14F-4D97-AF65-F5344CB8AC3E}">
        <p14:creationId xmlns:p14="http://schemas.microsoft.com/office/powerpoint/2010/main" val="9865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516" y="0"/>
            <a:ext cx="870298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 основывается на технологиях: LTE и IEEE 802.16e (также известной как WiMAX). Пиковая скорость восходящего потока в технологии LTE равна 50 Мбит/с, нисходящего – 100 Мбит/с при использовании канала 20 МГц.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технологиях четвертого поколения используется более 40 диапазонов частот (в каждом регионе - свои).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США - 700 МГц, 1710-1755 МГц (передача) и 2110-2155 МГц (прием) (1,7/2,1 ГГц);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Европе – 1800 МГц и 2600 МГц, в перспективе – 800 МГц;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Японии - 800/850 МГц; 1,5 ГГц;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1,7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 и 2,1 ГГц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3367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WAP утратил всякие перспективы ещё к началу 2000-х годов.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время началось бурное развитие GPRS и EDGE.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2001 году GPRS - General Packet Radio Service, стандартизированный Европейским институтом телекоммуникационных стандартов, был запущен во всем мире в качестве услуги, предоставляемой в рамках GSM для обеспечения доступа к мобильному Интернету.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 2G GPRS обеспечивает скорость передачи данных в диапазоне 56-114 Кбит/сек</a:t>
            </a:r>
          </a:p>
        </p:txBody>
      </p:sp>
    </p:spTree>
    <p:extLst>
      <p:ext uri="{BB962C8B-B14F-4D97-AF65-F5344CB8AC3E}">
        <p14:creationId xmlns:p14="http://schemas.microsoft.com/office/powerpoint/2010/main" val="1255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6868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Позднее на базе GPRS появилась «надстройка» Enhanced Data Rate for GSM Evolution (EDGE) для более скоростной передачи данных, так что протокол доступа не изменился</a:t>
            </a:r>
          </a:p>
        </p:txBody>
      </p:sp>
    </p:spTree>
    <p:extLst>
      <p:ext uri="{BB962C8B-B14F-4D97-AF65-F5344CB8AC3E}">
        <p14:creationId xmlns:p14="http://schemas.microsoft.com/office/powerpoint/2010/main" val="1970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собираются в пакеты и передаются через виртуальный канал, который предоставляется абоненту на время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GPRS-сеанса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обеспечивающие передачу пакетных данных в сотовых радиосетях, сохранялись и развивались дальше от GPRS / EDGE к 3G и 4G</a:t>
            </a:r>
          </a:p>
        </p:txBody>
      </p:sp>
    </p:spTree>
    <p:extLst>
      <p:ext uri="{BB962C8B-B14F-4D97-AF65-F5344CB8AC3E}">
        <p14:creationId xmlns:p14="http://schemas.microsoft.com/office/powerpoint/2010/main" val="7304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 представили в Японии в мае 2001 года. Основной технологической разницей между 3G и 2G было использование пакетной коммутации (3G), а не коммутации каналов (2G).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скорость 3G выросла в среднем до 2 Мбит/сек</a:t>
            </a:r>
          </a:p>
        </p:txBody>
      </p:sp>
    </p:spTree>
    <p:extLst>
      <p:ext uri="{BB962C8B-B14F-4D97-AF65-F5344CB8AC3E}">
        <p14:creationId xmlns:p14="http://schemas.microsoft.com/office/powerpoint/2010/main" val="14091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надежному, быстрому подключению стали стремительно развиваться услуги потокового видео на телефоне, включая видеозвонки. Большинство сайтов обзавелись версиями для мобильных устройств.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целом, с середины 2000-х годов 3G значительно изменило WEB-индустрию, особенно с точки зрения приложений и WEB-интерактивности</a:t>
            </a:r>
          </a:p>
        </p:txBody>
      </p:sp>
    </p:spTree>
    <p:extLst>
      <p:ext uri="{BB962C8B-B14F-4D97-AF65-F5344CB8AC3E}">
        <p14:creationId xmlns:p14="http://schemas.microsoft.com/office/powerpoint/2010/main" val="38817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к 2009 году стало ясно, что в какой-то момент сети 3G будут перегружены трафиком от приложений, которым необходим доступ в сеть.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скором времени индустрия сосредоточилась на внедрении технологий 4G, намереваясь увеличить скорость в несколько раз по сравнению с существующими сетями 3G</a:t>
            </a:r>
          </a:p>
        </p:txBody>
      </p:sp>
    </p:spTree>
    <p:extLst>
      <p:ext uri="{BB962C8B-B14F-4D97-AF65-F5344CB8AC3E}">
        <p14:creationId xmlns:p14="http://schemas.microsoft.com/office/powerpoint/2010/main" val="23432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4G практически сравняла скорость мобильного Интернета и домашнее широкополосное подключение. Существующий общий стандарт определяет 4G как сеть, в которой 100 Мб/сек. предоставляется для абонентов, находящихся в движении, и до 1 Гбит/сек. в идеальных условиях (абонентское устройство не движется).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задержка колеблется в пределах от 20 до 50 мс</a:t>
            </a:r>
          </a:p>
        </p:txBody>
      </p:sp>
    </p:spTree>
    <p:extLst>
      <p:ext uri="{BB962C8B-B14F-4D97-AF65-F5344CB8AC3E}">
        <p14:creationId xmlns:p14="http://schemas.microsoft.com/office/powerpoint/2010/main" val="3220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habrastorage.org/webt/sq/mp/oi/sqmpoid1asai4w8trv81xmltati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710537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4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686800" cy="590465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 обеспечит не только высокую скорость передачи данных, но и даст толчок развитию таких технологических направлений, как беспилотный транспорт и умные города в рамках развития Интернета вещей (поддержка одновременного подключения до 100 млн устройств на квадратный километр с задержкой не более 1 миллисекунды).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России первая сеть 5G уже работает на территории </a:t>
            </a:r>
            <a:r>
              <a:rPr 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инновационного </a:t>
            </a:r>
            <a:r>
              <a:rPr lang="ru-RU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центра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«Сколково»</a:t>
            </a:r>
          </a:p>
        </p:txBody>
      </p:sp>
    </p:spTree>
    <p:extLst>
      <p:ext uri="{BB962C8B-B14F-4D97-AF65-F5344CB8AC3E}">
        <p14:creationId xmlns:p14="http://schemas.microsoft.com/office/powerpoint/2010/main" val="7047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04664"/>
            <a:ext cx="856895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предыдущих поколений, а именно от третьего, 4G не поддерживает традиционные услуги телефонии с коммутацией каналов.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 используется IP-телефония, то есть коммутация пакетов.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пересылки данных используется IPv4 (планируется перейти на IPv6). Для осуществления услуг телефонии вызовы и сообщения «перенаправляются» через существующие сети 2G и 3G</a:t>
            </a:r>
          </a:p>
        </p:txBody>
      </p:sp>
    </p:spTree>
    <p:extLst>
      <p:ext uri="{BB962C8B-B14F-4D97-AF65-F5344CB8AC3E}">
        <p14:creationId xmlns:p14="http://schemas.microsoft.com/office/powerpoint/2010/main" val="10593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779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 стандарт 4G позволяет передавать информацию со скоростью в пять-семь раз выше, чем 3G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даже так называемых 3,5G (HSPA, HSPA+),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скорость равна 150 Мбит/с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61926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сети LTE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сети сильно отличается от сети стандарта 3G. Существенные изменения претерпела и подсистема базовых станций, и подсистема коммутации. Была изменена технология передачи данных между оборудованием пользователя и базовой станцией.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подверглись изменению и протоколы передачи данных между сетевыми элементами. Вся информация (голос, данные) передается в виде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пакетов.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уже нет разделения на части обрабатывающие либо только голосовую информацию, либо только пакетные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 сети стандарта LTE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8712968" cy="52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86800" cy="6381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SGW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Serving SAE Gateway или просто Serving Gateway – обслуживающий шлюз сети LTE.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обработки и маршрутизации пакетных данных, поступающих из/в подсистему базовых станций.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сути, заменяет MSC, MGW и SGSN сети UMTS. SGW имеет прямое соединение с сетями второго и третьего поколений того же оператора, что упрощает передачу соединения в/из них по причинам ухудшения зоны покрытия, перегрузок и т.п.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PDN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Public Data Network SAE Gateway или просто PDN Gateway (PGW) – шлюз к/от сетей других операторов.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(голос, данные) передаются из/в сети данного оператора, то они маршрутизируются именно через PGW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725</TotalTime>
  <Words>1778</Words>
  <Application>Microsoft Office PowerPoint</Application>
  <PresentationFormat>Экран (4:3)</PresentationFormat>
  <Paragraphs>113</Paragraphs>
  <Slides>38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87</cp:revision>
  <dcterms:created xsi:type="dcterms:W3CDTF">2020-09-02T08:49:22Z</dcterms:created>
  <dcterms:modified xsi:type="dcterms:W3CDTF">2021-11-24T04:38:38Z</dcterms:modified>
</cp:coreProperties>
</file>