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325" r:id="rId4"/>
    <p:sldId id="326" r:id="rId5"/>
    <p:sldId id="259" r:id="rId6"/>
    <p:sldId id="282" r:id="rId7"/>
    <p:sldId id="288" r:id="rId8"/>
    <p:sldId id="294" r:id="rId9"/>
    <p:sldId id="296" r:id="rId10"/>
    <p:sldId id="299" r:id="rId11"/>
    <p:sldId id="302" r:id="rId12"/>
    <p:sldId id="304" r:id="rId13"/>
    <p:sldId id="306" r:id="rId14"/>
    <p:sldId id="307" r:id="rId15"/>
    <p:sldId id="308" r:id="rId16"/>
    <p:sldId id="314" r:id="rId17"/>
    <p:sldId id="328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7" r:id="rId28"/>
    <p:sldId id="329" r:id="rId29"/>
    <p:sldId id="330" r:id="rId30"/>
    <p:sldId id="331" r:id="rId31"/>
    <p:sldId id="332" r:id="rId32"/>
    <p:sldId id="333" r:id="rId33"/>
    <p:sldId id="334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404664"/>
            <a:ext cx="8748464" cy="6264696"/>
          </a:xfrm>
        </p:spPr>
        <p:txBody>
          <a:bodyPr>
            <a:normAutofit fontScale="92500" lnSpcReduction="20000"/>
          </a:bodyPr>
          <a:lstStyle/>
          <a:p>
            <a:endParaRPr lang="ru-RU" b="1" dirty="0" smtClean="0"/>
          </a:p>
          <a:p>
            <a:r>
              <a:rPr lang="ru-RU" sz="6000" b="1" dirty="0" smtClean="0"/>
              <a:t>Методы </a:t>
            </a:r>
            <a:r>
              <a:rPr lang="ru-RU" sz="6000" b="1" dirty="0"/>
              <a:t>построения сетей абонентского доступа: </a:t>
            </a:r>
            <a:endParaRPr lang="ru-RU" sz="6000" b="1" dirty="0" smtClean="0"/>
          </a:p>
          <a:p>
            <a:r>
              <a:rPr lang="ru-RU" sz="6000" b="1" dirty="0" smtClean="0"/>
              <a:t>технологии </a:t>
            </a:r>
            <a:r>
              <a:rPr lang="ru-RU" sz="6000" b="1" dirty="0"/>
              <a:t>xDSL, проводной Интернет </a:t>
            </a:r>
            <a:endParaRPr lang="ru-RU" sz="6000" b="1" dirty="0" smtClean="0"/>
          </a:p>
          <a:p>
            <a:endParaRPr lang="ru-RU" sz="5400" b="1" dirty="0"/>
          </a:p>
          <a:p>
            <a:endParaRPr lang="ru-RU" sz="5400" b="1" dirty="0" smtClean="0"/>
          </a:p>
          <a:p>
            <a:pPr algn="r"/>
            <a:r>
              <a:rPr lang="ru-RU" sz="2700" b="1" dirty="0" smtClean="0"/>
              <a:t>Лекция 17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20688"/>
            <a:ext cx="8686800" cy="587727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Структурно САД располагается между оборудованием, помещающемся непосредственно в месте расположения абонентов (пользователей), и транспортной сетью.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Границей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 САД и терминальным оборудованием может быть распределительная коробка или розетка, к которой подключается AT. Граница между САД и транспортной сетью проходит в месте установки УК, в абонентские комплекты которого входят подключаемые АЛ</a:t>
            </a:r>
          </a:p>
        </p:txBody>
      </p:sp>
    </p:spTree>
    <p:extLst>
      <p:ext uri="{BB962C8B-B14F-4D97-AF65-F5344CB8AC3E}">
        <p14:creationId xmlns:p14="http://schemas.microsoft.com/office/powerpoint/2010/main" val="3842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52565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рисунке представлена модель САД, основанная на новых подходах к ее построению.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соответствии с этой моделью, САД состоит из двух узловых элементов. </a:t>
            </a:r>
          </a:p>
          <a:p>
            <a:pPr marL="0" indent="0" algn="ctr">
              <a:buNone/>
            </a:pP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представляет собой совокупность подсетей АЛ, образующих сеть АЛ,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непосредственно подсеть доступа (именуемую еще базовой сетью, распределительной сетью или сетью переноса)</a:t>
            </a:r>
          </a:p>
        </p:txBody>
      </p:sp>
    </p:spTree>
    <p:extLst>
      <p:ext uri="{BB962C8B-B14F-4D97-AF65-F5344CB8AC3E}">
        <p14:creationId xmlns:p14="http://schemas.microsoft.com/office/powerpoint/2010/main" val="42591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подсеть АЛ обеспечивает подключение абонентов (пользователей) к узлу доступа (УД) или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узлу коммутации (УК) непосредственно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через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мультиплексор</a:t>
            </a:r>
          </a:p>
          <a:p>
            <a:pPr marL="0" indent="0" algn="ctr">
              <a:buNone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сети абонентского доступа</a:t>
            </a: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2515471"/>
            <a:ext cx="806489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686800" cy="54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xDSL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последние годы разработано множество новых технологий организации цифровых трактов на обычном медном кабеле, которые позволяют добиться высокой пропускной способности, низкой себестоимости и высокого качества связи</a:t>
            </a:r>
          </a:p>
        </p:txBody>
      </p:sp>
    </p:spTree>
    <p:extLst>
      <p:ext uri="{BB962C8B-B14F-4D97-AF65-F5344CB8AC3E}">
        <p14:creationId xmlns:p14="http://schemas.microsoft.com/office/powerpoint/2010/main" val="8442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обозначение данных технологий соответствует аббревиатуре </a:t>
            </a:r>
            <a:r>
              <a:rPr lang="ru-RU" sz="3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DSL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Subscriber Line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«Классические» xDSL-технологии используют для передачи сигналов симметричные пары медных проводов, причем различаются количеством используемых пар и способом разделения</a:t>
            </a:r>
          </a:p>
        </p:txBody>
      </p:sp>
    </p:spTree>
    <p:extLst>
      <p:ext uri="{BB962C8B-B14F-4D97-AF65-F5344CB8AC3E}">
        <p14:creationId xmlns:p14="http://schemas.microsoft.com/office/powerpoint/2010/main" val="20683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86800" cy="532859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Самым простым и очевидным способом разделения сигналов, передаваемых в различных направлениях, является передача данных в прямом (сеть – абонент) и обратном (абонент – сеть) направлениях по разным парам (симплексное пространственное разделение).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Tx/>
              <a:buChar char="-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случае говорят об однонаправленной технологии UDSL (Unidirectional DSL). Естественно, требуется двойной расход проводов</a:t>
            </a: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25352"/>
            <a:ext cx="8686800" cy="5211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часть технологий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xDSL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дуплексной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т. е. передача происходит по одной паре в прямом и обратном направлениях.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Дуплексные технологии xDSL можно разделить по соотношению скоростей передачи в прямом и обратном направлениях</a:t>
            </a: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скорости в обоих направлениях одинаковы, то говорят о симметричных технологиях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SDSL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(Symmetric DSL).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асимметричных технологиях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(Asymmetric DSL) скорость передачи в прямом направлении (из сети) намного выше, чем в обратном (от абонента)</a:t>
            </a:r>
          </a:p>
        </p:txBody>
      </p:sp>
    </p:spTree>
    <p:extLst>
      <p:ext uri="{BB962C8B-B14F-4D97-AF65-F5344CB8AC3E}">
        <p14:creationId xmlns:p14="http://schemas.microsoft.com/office/powerpoint/2010/main" val="5811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544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Среди разновидностей и основных типов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xDSL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 следующие: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UADSL </a:t>
            </a:r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SHDSL </a:t>
            </a:r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VDSL </a:t>
            </a:r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HDSL </a:t>
            </a:r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SDSL </a:t>
            </a:r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IDSL </a:t>
            </a:r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RADSL</a:t>
            </a:r>
            <a:endParaRPr lang="ru-RU" sz="3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68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Учитывая большое количество разновидностей технологии xDSL, некоторые типы являются всего лишь теоретическими моделями и не имеют широкого распространения, другие являются оригинальным разработками и используются в определенных структурах, третьи – стали стандартом для большинства Интернет-операторов</a:t>
            </a: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8808" y="692696"/>
            <a:ext cx="8568952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систем абонентского </a:t>
            </a:r>
            <a:r>
              <a:rPr lang="ru-RU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</a:p>
          <a:p>
            <a:pPr algn="ctr"/>
            <a:endParaRPr lang="ru-RU" sz="1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самых проблемных и динамично развивающейся частей современных сетей связи является доступ пользователей и абонентов к узлам связи транспортных сетей для предоставления телекоммуникационных услуг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наблюдаются следующие тенденции развития доступа:</a:t>
            </a: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327119"/>
              </p:ext>
            </p:extLst>
          </p:nvPr>
        </p:nvGraphicFramePr>
        <p:xfrm>
          <a:off x="246747" y="188640"/>
          <a:ext cx="8686800" cy="6480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360"/>
                <a:gridCol w="1718702"/>
                <a:gridCol w="1756018"/>
                <a:gridCol w="1737360"/>
                <a:gridCol w="1737360"/>
              </a:tblGrid>
              <a:tr h="1390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Технология хDSL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Количество телефонных пар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Максимальное расстояние, км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Максимальная скорость (прием-передача)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Основное применение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917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UADSL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 max. скорости - 3,5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1.5 Мбит/с - 384 кбит/с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Доступ в Internet, видео, голос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917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ADSL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5,5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24 Мбит/с - 1.4 Мбит/с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Доступ в Internet, видео, голос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737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VDSL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 max. скорости - 1,3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62 Мбит/с - 26 Мбит/с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Объединение сетей Lan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737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SHDSL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7,5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2.32 Мбит/с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Объединение сетей Lan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917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HDSL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1, 2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4,5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 Мбит/с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Объединение сетей Lan, услуги E1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917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SDSL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 Мбит/с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Объединение сетей Lan, услуги E1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737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IDSL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5,5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144 кбит/с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Передача данных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1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86800" cy="63093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ADSL (Asymmetric Digital Subscriber Line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асимметричная цифровая абонентская линия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Получила наибольшее распространение благодаря простой инсталляции, возможности одновременной работы телефона и высокоскоростной передачи данных, относительно низкой стоимости подключения.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идеально подходит для небольших офисов и домашних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16764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686800" cy="61926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VDSL (Very High Bit-Rate Digital Subscriber Line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сверхвысокоскоростная цифровая абонентская линия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VDSL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наиболее "быстрой" технологией xDSL.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скорость передачи данных "нисходящего" потока в пределах от 13 до 52 Мбит/с, а скорость передачи данных "восходящего" потока в пределах от 1.5 до 2.3 Мбит/с, причем по одной витой паре телефонных проводов</a:t>
            </a:r>
          </a:p>
        </p:txBody>
      </p:sp>
    </p:spTree>
    <p:extLst>
      <p:ext uri="{BB962C8B-B14F-4D97-AF65-F5344CB8AC3E}">
        <p14:creationId xmlns:p14="http://schemas.microsoft.com/office/powerpoint/2010/main" val="22582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686800" cy="623731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HDSL (High Bit-Rate Digital Subscriber Line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высокоскоростная цифровая абонентская линия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ru-RU" sz="37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HDSL</a:t>
            </a: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предусматривает организацию симметричной линии передачи данных, то есть скорости передачи данных от пользователя в сеть и из сети к пользователю равны. </a:t>
            </a:r>
          </a:p>
          <a:p>
            <a:pPr marL="0" indent="0" algn="ctr">
              <a:buNone/>
            </a:pP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скорости передачи (1.544 Мбит/с по двум парам проводов и 2.048 Мбит/с по трем парам проводов) телекоммуникационные компании используют технологию </a:t>
            </a:r>
            <a:r>
              <a:rPr lang="ru-RU" sz="37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HDSL</a:t>
            </a: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альтернативы линиям T1/E1. </a:t>
            </a:r>
            <a:endParaRPr lang="ru-RU" sz="3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Линии Т1 используются в Северной Америке и обеспечивают скорость передачи </a:t>
            </a:r>
            <a:r>
              <a:rPr lang="ru-RU" sz="3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данных </a:t>
            </a: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1.544 Мбит/с, </a:t>
            </a:r>
            <a:endParaRPr lang="ru-RU" sz="3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линии Е1 используются в Европе и обеспечивают скорость передачи данных 2.048 Мбит/с)</a:t>
            </a:r>
          </a:p>
        </p:txBody>
      </p:sp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686800" cy="612068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SDSL (Single Line Digital Subscriber Line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однолинейная цифровая абонентская линия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как и технология HDSL, технология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SDSL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обеспечивает симметричную передачу данных со скоростями, соответствующими скоростям линии Т1/Е1, но при этом технология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SDSL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два важных отличия.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Во-первых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используется только одна витая пара проводов,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во-вторых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максимальное расстояние передачи ограничено 3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IDSL (Digital Subscriber Line — цифровая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абонентская линия IDSN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передачу данных на скоростях до 144 Кбит/с в обоих направлениях (дуплекс).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привычного ISDN (Integrated Services Digital Network —передача цифрового сигнала по телефонным каналам с предоставлением различных служб) состоит в том, что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некоммутируемая технология, то есть пользователю не требуется дозваниваться до провайдера. Собственно, это изюминка всей линейки DSL</a:t>
            </a: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5253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Проводной Интернет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Кабельные сети представляют собой коммуникационную инфраструктуру передачи сигнала, и включает головную станцию (источника), кабель (магистраль) и преобразователь (приемное устройство).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вида кабельной сети передаваемый сигнал может служить информацией, питанием или инициатором другого сигнала</a:t>
            </a:r>
          </a:p>
        </p:txBody>
      </p:sp>
    </p:spTree>
    <p:extLst>
      <p:ext uri="{BB962C8B-B14F-4D97-AF65-F5344CB8AC3E}">
        <p14:creationId xmlns:p14="http://schemas.microsoft.com/office/powerpoint/2010/main" val="680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686800" cy="640871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кабельных сетей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выполнения задач в каждой сети используется разный тип кабеля. Широкое распространение получили три типа кабелей:</a:t>
            </a:r>
          </a:p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Коаксиальный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Простой и дешевый кабель, рассчитанный на прием многочастотного сигнала.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Коаксиальный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имеет два проводника: внутренний, присутствующий в качестве стержня, и внешний в форме полой трубки.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внешний проводники изолированы</a:t>
            </a:r>
          </a:p>
        </p:txBody>
      </p:sp>
    </p:spTree>
    <p:extLst>
      <p:ext uri="{BB962C8B-B14F-4D97-AF65-F5344CB8AC3E}">
        <p14:creationId xmlns:p14="http://schemas.microsoft.com/office/powerpoint/2010/main" val="34894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19498" cy="4030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5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336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Витая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Кабель, состоящий из двух и более проводов.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жила этого кабеля изолирована внутренним и внешним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материалом</a:t>
            </a: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6274536" cy="401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3516" y="0"/>
            <a:ext cx="870298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использование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существующей инфраструктуры низкочастотных медных линий для предоставления доступа к узкополосным и широкополосным услугам средствами модемов цифровых абонентских линий xDSL (Digital Subscriber Line) в разновидностях симметричных, асимметричных и высокоскоростных линий (HDSL, ADSL, VDSL), в которых могут передаваться сигналы на скоростях от десятков кбит/с до десятков Мбит/с (64 кбит/с – 50 Мбит/с) на относительно небольших расстояниях от десятков и сотен метров до нескольких километров</a:t>
            </a:r>
          </a:p>
        </p:txBody>
      </p:sp>
    </p:spTree>
    <p:extLst>
      <p:ext uri="{BB962C8B-B14F-4D97-AF65-F5344CB8AC3E}">
        <p14:creationId xmlns:p14="http://schemas.microsoft.com/office/powerpoint/2010/main" val="10878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336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Оптоволокно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Современные типы кабелей для передачи сигналов на высокой скорости. Принцип работы основан на передаче света по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оптоволокну</a:t>
            </a: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94411"/>
            <a:ext cx="4125266" cy="412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86800" cy="576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доступа в Интернет при помощи кабельных провайдеров необходим специальный кабельный модем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Кабельный модем, в отличие от обычного модема, обменивается информацией с провайдером Интернета не через телефонную линию, а через каналы сети кабельного телевидения</a:t>
            </a:r>
          </a:p>
        </p:txBody>
      </p:sp>
    </p:spTree>
    <p:extLst>
      <p:ext uri="{BB962C8B-B14F-4D97-AF65-F5344CB8AC3E}">
        <p14:creationId xmlns:p14="http://schemas.microsoft.com/office/powerpoint/2010/main" val="7304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 принцип действия как DSL, так и кабельного Интернета, заключается в том, что данные от провайдера до клиента передаются по тому же кабелю, что и телефонные (телевизионные) данные, но на других частотах – более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высоких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86800" cy="576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клиента стоит устройство, разделяющее высокочастотный сигнал от низкочастотного, после чего первый предаётся на модем, а второй – на телефон (телевизор).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точке присутствия оператора телевизионной связи наоборот высокочастотный сигнал от провайдера смешивается с телевизионным и уходить в сеть</a:t>
            </a:r>
          </a:p>
        </p:txBody>
      </p:sp>
    </p:spTree>
    <p:extLst>
      <p:ext uri="{BB962C8B-B14F-4D97-AF65-F5344CB8AC3E}">
        <p14:creationId xmlns:p14="http://schemas.microsoft.com/office/powerpoint/2010/main" val="38817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268760"/>
            <a:ext cx="8568952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использование технологий: «волокно в дом», «волокно в распределительный шкаф», «волокно в офис» и т. д., обозначаемых FTTx (Fiber To The Home, …), основанных на сети волоконно-оптических линий, для организации доступа к любым видам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4779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использование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радиодоступа RLL (Radio Local Loop) для фиксированного и мобильного, узкополосного и широкополосного доступа с разделением радиочастотных ресурсов по спектру частот, по времени, кодовым разделением, пакетной передачей; пример последнего –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WiMAX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Плоскость пользовательских услуг отражает все известные и востребованные услуги электросвязи, к которым относятся: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телефония с коммутацией каналов и IP-телефония (Voice),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видеосвязь, видеоконференции,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Интернет, электронная почта,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звуковое вещание,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цифровое телевидение,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 т.д.</a:t>
            </a: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случае под сетями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 (абонентского) доступа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(САД) понимается совокупность линий, оконечных и промежуточных узлов, включаемых в коммутационное оборудование транспортной сети непосредственно или через выносной модуль (концентратор, мультиплексор)</a:t>
            </a: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2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Абонентская сеть в простейшем случае состоит из трех основных элементов: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абонентского (пользовательского) терминала (AT);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абонентской (пользовательской) линии (АЛ);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узла коммутации (УК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1926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Типовая структура и состав сетей абонентского доступа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8848000" cy="49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763</TotalTime>
  <Words>1451</Words>
  <Application>Microsoft Office PowerPoint</Application>
  <PresentationFormat>Экран (4:3)</PresentationFormat>
  <Paragraphs>145</Paragraphs>
  <Slides>33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88</cp:revision>
  <dcterms:created xsi:type="dcterms:W3CDTF">2020-09-02T08:49:22Z</dcterms:created>
  <dcterms:modified xsi:type="dcterms:W3CDTF">2021-10-29T02:58:06Z</dcterms:modified>
</cp:coreProperties>
</file>