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25" r:id="rId4"/>
    <p:sldId id="326" r:id="rId5"/>
    <p:sldId id="259" r:id="rId6"/>
    <p:sldId id="282" r:id="rId7"/>
    <p:sldId id="288" r:id="rId8"/>
    <p:sldId id="294" r:id="rId9"/>
    <p:sldId id="296" r:id="rId10"/>
    <p:sldId id="299" r:id="rId11"/>
    <p:sldId id="302" r:id="rId12"/>
    <p:sldId id="304" r:id="rId13"/>
    <p:sldId id="306" r:id="rId14"/>
    <p:sldId id="307" r:id="rId15"/>
    <p:sldId id="308" r:id="rId16"/>
    <p:sldId id="314" r:id="rId17"/>
    <p:sldId id="328" r:id="rId18"/>
    <p:sldId id="316" r:id="rId19"/>
    <p:sldId id="317" r:id="rId20"/>
    <p:sldId id="319" r:id="rId21"/>
    <p:sldId id="320" r:id="rId22"/>
    <p:sldId id="321" r:id="rId23"/>
    <p:sldId id="322" r:id="rId24"/>
    <p:sldId id="323" r:id="rId25"/>
    <p:sldId id="324" r:id="rId26"/>
    <p:sldId id="327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1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B35BB-B95B-4EF0-ACDA-7795EDDA6291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8DA98-F1B8-488E-8491-2E48FD53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6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8DA98-F1B8-488E-8491-2E48FD535D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5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C80CEED-4EC1-4610-9722-EC2D1152B194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2DE2AC-B9D3-4D5B-8240-1828C8E51CD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748464" cy="5976664"/>
          </a:xfrm>
        </p:spPr>
        <p:txBody>
          <a:bodyPr>
            <a:normAutofit fontScale="85000" lnSpcReduction="20000"/>
          </a:bodyPr>
          <a:lstStyle/>
          <a:p>
            <a:endParaRPr lang="ru-RU" sz="1300" b="1" dirty="0" smtClean="0"/>
          </a:p>
          <a:p>
            <a:r>
              <a:rPr lang="ru-RU" sz="6000" b="1" dirty="0" smtClean="0"/>
              <a:t>Методы </a:t>
            </a:r>
            <a:r>
              <a:rPr lang="ru-RU" sz="6000" b="1" dirty="0"/>
              <a:t>построения сетей абонентского доступа: </a:t>
            </a:r>
            <a:endParaRPr lang="ru-RU" sz="6000" b="1" dirty="0" smtClean="0"/>
          </a:p>
          <a:p>
            <a:r>
              <a:rPr lang="ru-RU" sz="6000" b="1" dirty="0" smtClean="0"/>
              <a:t>GPON</a:t>
            </a:r>
            <a:r>
              <a:rPr lang="ru-RU" sz="6000" b="1" dirty="0"/>
              <a:t>, PON и </a:t>
            </a:r>
            <a:endParaRPr lang="ru-RU" sz="6000" b="1" dirty="0" smtClean="0"/>
          </a:p>
          <a:p>
            <a:r>
              <a:rPr lang="ru-RU" sz="6000" b="1" dirty="0" smtClean="0"/>
              <a:t>кабельные </a:t>
            </a:r>
            <a:r>
              <a:rPr lang="ru-RU" sz="6000" b="1" dirty="0"/>
              <a:t>Интернет-технологии </a:t>
            </a:r>
          </a:p>
          <a:p>
            <a:endParaRPr lang="ru-RU" sz="5400" b="1" dirty="0"/>
          </a:p>
          <a:p>
            <a:endParaRPr lang="ru-RU" sz="5400" b="1" dirty="0" smtClean="0"/>
          </a:p>
          <a:p>
            <a:pPr algn="r"/>
            <a:r>
              <a:rPr lang="ru-RU" sz="2700" b="1" dirty="0" smtClean="0"/>
              <a:t>Лекция </a:t>
            </a:r>
            <a:r>
              <a:rPr lang="ru-RU" sz="2700" b="1" dirty="0" smtClean="0"/>
              <a:t>18</a:t>
            </a:r>
            <a:endParaRPr lang="ru-RU" sz="27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8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61653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интегрированной сети доступа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s://siblec.ru/img/103/103.files/image012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8170728" cy="5124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0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60648"/>
            <a:ext cx="868680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–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абонент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сетевое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окончание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ЦСК – цифровая система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коммуникаций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СПД – сеть передачи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МР –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мультиплексор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ТС – транспортная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 </a:t>
            </a:r>
          </a:p>
          <a:p>
            <a:pPr marL="0" indent="0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выделить следующие элементы сетей доступа:</a:t>
            </a:r>
          </a:p>
        </p:txBody>
      </p:sp>
    </p:spTree>
    <p:extLst>
      <p:ext uri="{BB962C8B-B14F-4D97-AF65-F5344CB8AC3E}">
        <p14:creationId xmlns:p14="http://schemas.microsoft.com/office/powerpoint/2010/main" val="425919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оконечные устройства (например, мультиплексоры ввода/вывода узлов доступа транспортной сети);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местные узлы (коммутаторы, концентраторы, станции местной связи, базовые станции сотовых сетей и др.);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соединительные линии, организуемые между местными узлами и оконечными устройствами с использованием металлического, оптического кабеля, радиосредств (радиорелейных, спутниковых и др. средств радиодоступа);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абонентские линии, организуемые между местными узлами и оконечными устройствами абонентов с применения металлического, оптического кабеля или средств радиодоступа</a:t>
            </a: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00808"/>
            <a:ext cx="8686800" cy="47525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Для каждой из двух составляющих </a:t>
            </a:r>
            <a:r>
              <a:rPr lang="ru-RU" sz="3600" i="1" dirty="0">
                <a:solidFill>
                  <a:schemeClr val="tx1"/>
                </a:solidFill>
                <a:latin typeface="Times New Roman"/>
                <a:ea typeface="Times New Roman"/>
              </a:rPr>
              <a:t>сети доступа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 – </a:t>
            </a:r>
            <a:r>
              <a:rPr lang="ru-RU" sz="3600" i="1" dirty="0">
                <a:solidFill>
                  <a:schemeClr val="tx1"/>
                </a:solidFill>
                <a:latin typeface="Times New Roman"/>
                <a:ea typeface="Times New Roman"/>
              </a:rPr>
              <a:t>абонентской и распределительной сетей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 – </a:t>
            </a:r>
            <a:endParaRPr lang="ru-RU" sz="36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может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быть использовано множество различных технологий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8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Если в распределительной сети применяются проводные, </a:t>
            </a:r>
            <a:endParaRPr lang="ru-RU" sz="36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а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в абонентских радиосредства, то в целом получается </a:t>
            </a:r>
            <a:endParaRPr lang="ru-RU" sz="36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гибридная </a:t>
            </a:r>
            <a:r>
              <a:rPr lang="ru-RU" sz="3600" i="1" dirty="0">
                <a:solidFill>
                  <a:schemeClr val="tx1"/>
                </a:solidFill>
                <a:latin typeface="Times New Roman"/>
                <a:ea typeface="Times New Roman"/>
              </a:rPr>
              <a:t>система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 </a:t>
            </a:r>
            <a:r>
              <a:rPr lang="ru-RU" sz="3600" i="1" dirty="0">
                <a:solidFill>
                  <a:schemeClr val="tx1"/>
                </a:solidFill>
                <a:latin typeface="Times New Roman"/>
                <a:ea typeface="Times New Roman"/>
              </a:rPr>
              <a:t>абонентского доступа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типа</a:t>
            </a:r>
            <a:r>
              <a:rPr lang="ru-RU" sz="3600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endParaRPr lang="ru-RU" sz="3600" i="1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"</a:t>
            </a:r>
            <a:r>
              <a:rPr lang="ru-RU" sz="3600" i="1" dirty="0">
                <a:solidFill>
                  <a:schemeClr val="tx1"/>
                </a:solidFill>
                <a:latin typeface="Times New Roman"/>
                <a:ea typeface="Times New Roman"/>
              </a:rPr>
              <a:t>кабель–радиоканал"</a:t>
            </a:r>
            <a:endParaRPr lang="ru-RU" sz="3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8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86800" cy="5328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Если в распределительной сети используются радио-, </a:t>
            </a:r>
            <a:endParaRPr lang="ru-RU" sz="36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Times New Roman"/>
              </a:rPr>
              <a:t>а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в абонентских проводные средства, то формируется </a:t>
            </a:r>
            <a:endParaRPr lang="ru-RU" sz="3600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гибридная </a:t>
            </a:r>
            <a:r>
              <a:rPr lang="ru-RU" sz="3600" i="1" dirty="0">
                <a:solidFill>
                  <a:schemeClr val="tx1"/>
                </a:solidFill>
                <a:latin typeface="Times New Roman"/>
                <a:ea typeface="Times New Roman"/>
              </a:rPr>
              <a:t>система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 </a:t>
            </a:r>
            <a:r>
              <a:rPr lang="ru-RU" sz="3600" i="1" dirty="0">
                <a:solidFill>
                  <a:schemeClr val="tx1"/>
                </a:solidFill>
                <a:latin typeface="Times New Roman"/>
                <a:ea typeface="Times New Roman"/>
              </a:rPr>
              <a:t>абонентского доступа </a:t>
            </a:r>
            <a:r>
              <a:rPr lang="ru-RU" sz="3600" dirty="0">
                <a:solidFill>
                  <a:schemeClr val="tx1"/>
                </a:solidFill>
                <a:latin typeface="Times New Roman"/>
                <a:ea typeface="Times New Roman"/>
              </a:rPr>
              <a:t>типа</a:t>
            </a:r>
            <a:r>
              <a:rPr lang="ru-RU" sz="3600" i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endParaRPr lang="ru-RU" sz="3600" i="1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0" indent="0" algn="ctr">
              <a:buNone/>
            </a:pPr>
            <a:r>
              <a:rPr lang="ru-RU" sz="3600" i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"</a:t>
            </a:r>
            <a:r>
              <a:rPr lang="ru-RU" sz="3600" i="1" dirty="0">
                <a:solidFill>
                  <a:schemeClr val="tx1"/>
                </a:solidFill>
                <a:latin typeface="Times New Roman"/>
                <a:ea typeface="Times New Roman"/>
              </a:rPr>
              <a:t>радиоканал–кабель"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0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68680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GPON, PON</a:t>
            </a:r>
          </a:p>
          <a:p>
            <a:pPr marL="0" indent="0" algn="ctr">
              <a:buNone/>
            </a:pPr>
            <a:r>
              <a:rPr lang="ru-RU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пассивных    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оптических сетей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Распределительная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 доступа PON основана на древовидной волоконно-кабельной архитектуре с пассивными оптическими разветвителями на узлах, представляет экономичный способ обеспечить широкополосную передачу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4144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328592"/>
          </a:xfrm>
        </p:spPr>
        <p:txBody>
          <a:bodyPr>
            <a:normAutofit lnSpcReduction="10000"/>
          </a:bodyPr>
          <a:lstStyle/>
          <a:p>
            <a:pPr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Суть технологии </a:t>
            </a:r>
            <a:r>
              <a:rPr lang="ru-RU" sz="3600" b="1" i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PON </a:t>
            </a:r>
            <a:r>
              <a:rPr lang="ru-RU" sz="36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заключается в следующем:</a:t>
            </a:r>
            <a:endParaRPr lang="ru-RU" sz="2800" dirty="0" smtClean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/>
                <a:ea typeface="Calibri"/>
              </a:rPr>
              <a:t>между приемопередающим модулем центрального узла OLT (Optical line terminal) и удаленными абонентскими узлами ONT (Optical network terminal) создается полностью пассивная оптическая сеть, имеющая топологию дерева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промежуточных узлах дерева размещаются пассивные оптические разветвители (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сплиттеры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компактные устройства, не требующие питания и обслуживания. 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приемопередающий модуль OLT позволяет передавать информацию множеству абонентских устройств ONT</a:t>
            </a:r>
          </a:p>
        </p:txBody>
      </p:sp>
    </p:spTree>
    <p:extLst>
      <p:ext uri="{BB962C8B-B14F-4D97-AF65-F5344CB8AC3E}">
        <p14:creationId xmlns:p14="http://schemas.microsoft.com/office/powerpoint/2010/main" val="42000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8686800" cy="540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Число ONT, подключенных к одному OLT, может быть настолько большим,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насколько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бюджет мощности и максимальная скорость приемопередающей аппаратуры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8808" y="692696"/>
            <a:ext cx="8568952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сетей абонентского доступа</a:t>
            </a:r>
            <a:endParaRPr lang="ru-RU" sz="12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сетью доступа принято понимать совокупность абонентских линий и станций местной сети первичной связи, обеспечивающих доступ абонентских терминалов к транспортной сети, а также местную связь без выхода на транспортную сеть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86800" cy="63093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1104" y="332656"/>
            <a:ext cx="8712968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686800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передачи прямого и обратного каналов используется одно оптическое волокно, полоса пропускания которого динамически распределяется между абонентами, или два волокна в случае резервирования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21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86800" cy="6525344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преимущества технологии PON</a:t>
            </a:r>
          </a:p>
          <a:p>
            <a:pPr marL="0" indent="0" algn="ctr">
              <a:buNone/>
            </a:pP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Экономия волокон. До 128 абонентов на одно волокно,  протяженность сети до 60 км.</a:t>
            </a:r>
          </a:p>
          <a:p>
            <a:pPr marL="0" indent="0" algn="ctr">
              <a:buNone/>
            </a:pP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Эффективное использование полосы пропускания оптического волокна.</a:t>
            </a:r>
          </a:p>
          <a:p>
            <a:pPr marL="0" indent="0" algn="ctr">
              <a:buNone/>
            </a:pP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Скорость.</a:t>
            </a:r>
          </a:p>
          <a:p>
            <a:pPr marL="0" indent="0" algn="ctr">
              <a:buNone/>
            </a:pP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Надежность. </a:t>
            </a:r>
          </a:p>
          <a:p>
            <a:pPr marL="0" indent="0" algn="ctr">
              <a:buNone/>
            </a:pPr>
            <a:r>
              <a:rPr lang="ru-RU" sz="3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Масштабируемость. Древовидная структура сети доступа дает возможность подключать новых абонентов самым экономичным способом</a:t>
            </a:r>
          </a:p>
        </p:txBody>
      </p:sp>
    </p:spTree>
    <p:extLst>
      <p:ext uri="{BB962C8B-B14F-4D97-AF65-F5344CB8AC3E}">
        <p14:creationId xmlns:p14="http://schemas.microsoft.com/office/powerpoint/2010/main" val="32463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686800" cy="6120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Возможность резервирования как всех, так и отдельных абонентов.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Гибкость. Использование ATM (Asynchronous Transfer Mode — асинхронный способ передачи данных) в качестве транспорта позволяет предоставлять абонентам именно тот уровень сервиса, который им требуется.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Возможны симметричный и асимметричный режимы работы</a:t>
            </a:r>
          </a:p>
        </p:txBody>
      </p:sp>
    </p:spTree>
    <p:extLst>
      <p:ext uri="{BB962C8B-B14F-4D97-AF65-F5344CB8AC3E}">
        <p14:creationId xmlns:p14="http://schemas.microsoft.com/office/powerpoint/2010/main" val="29972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597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GPON </a:t>
            </a:r>
          </a:p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GPON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Gigabit Passive Optical Network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— самая современная технология доступа к сети Интернет: прямо в квартиру прокладывается персональный оптоволоконный канал с пропускной способностью до 1 Гб/сек.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такой емкости и пропускной способности по одному кабелю предоставляются все цифровые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услуги: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5733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Домашний Интернет со скоростью до 1 Гб/сек;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Цифровое ТВ с поддержкой HD-качества и интерактивными функциями;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Домашний телефон и охранная сигнализация;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Видеонаблюдение и другие услуги</a:t>
            </a:r>
          </a:p>
        </p:txBody>
      </p:sp>
    </p:spTree>
    <p:extLst>
      <p:ext uri="{BB962C8B-B14F-4D97-AF65-F5344CB8AC3E}">
        <p14:creationId xmlns:p14="http://schemas.microsoft.com/office/powerpoint/2010/main" val="68089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686800" cy="5688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Оптическая технология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GPON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обеспечивает и гарантирует связь без помех и уменьшения скорости во время наибольшей загрузки, а также исключает риск подключения к линии посторонних каналов.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Электромагнитные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помехи никак не влияют на скорость и эффективность работы оптоволокна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4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764704"/>
            <a:ext cx="8565380" cy="520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GPON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симметричный канал: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входящая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исходящая скорости равны. Это означает, что получать и передавать информацию одинаково быстро.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одной линии можно подключить несколько номеров IP-телефонии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3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686800" cy="59046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подключении GPON предоставляется ONT-модем со встроенным модулем Wi-Fi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Внешне модем очень похож на привычный роутер, к которому можно подключить все необходимые устройства: ноутбуки, компьютер, телевизор, планшеты и смартфоны.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квартиры можно выходить в Интернет по беспроводному соединению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993" y="620688"/>
            <a:ext cx="87029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Транспортные сети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объединяет узлы и линии связи магистральной, внутризоновых и частично местных первичных сетей связи. </a:t>
            </a:r>
          </a:p>
          <a:p>
            <a:pPr algn="ctr"/>
            <a:r>
              <a:rPr lang="ru-RU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Первичная сеть связи 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совокупность узлов, линий передачи, типовых физических цепей, типовых (универсальных) каналов передачи и сетевых трактов</a:t>
            </a:r>
          </a:p>
        </p:txBody>
      </p:sp>
    </p:spTree>
    <p:extLst>
      <p:ext uri="{BB962C8B-B14F-4D97-AF65-F5344CB8AC3E}">
        <p14:creationId xmlns:p14="http://schemas.microsoft.com/office/powerpoint/2010/main" val="108785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86800" cy="56166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Кабельные Интернет-технологии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следующие технологии: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по оптике PON/GPON;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по оптике FTTb;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по телефонной линии (xDSL);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по кабельной сети DOCSIS</a:t>
            </a:r>
          </a:p>
        </p:txBody>
      </p:sp>
    </p:spTree>
    <p:extLst>
      <p:ext uri="{BB962C8B-B14F-4D97-AF65-F5344CB8AC3E}">
        <p14:creationId xmlns:p14="http://schemas.microsoft.com/office/powerpoint/2010/main" val="7304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686800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Оптика PON/GPON</a:t>
            </a:r>
          </a:p>
          <a:p>
            <a:pPr marL="0" indent="0" algn="ctr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Проводится отдельный оптический провод большой пропускной способности в квартиру или частный дом. Есть два варианта подключения</a:t>
            </a:r>
          </a:p>
        </p:txBody>
      </p:sp>
      <p:pic>
        <p:nvPicPr>
          <p:cNvPr id="4" name="Рисунок 3" descr="https://rt-static.rt.ru/sites/default/files/img/support/internet-1-3-01-ur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2564904"/>
            <a:ext cx="3951352" cy="3456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rt-static.rt.ru/sites/default/files/img/support/internet-1-3-02-ura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78351"/>
            <a:ext cx="4104456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17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24744"/>
            <a:ext cx="8686800" cy="5544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подключения по варианту 1 нужен оптический маршрутизатор.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подключения по варианту 2 нужен и сетевой маршрутизаторы.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подключить Интернет и без маршрутизатора на одном компьютере или ноутбуке, если на устройстве имеется сетевой разъем RJ-45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7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6632"/>
            <a:ext cx="8686800" cy="655272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Оптика FTTb</a:t>
            </a:r>
          </a:p>
          <a:p>
            <a:pPr marL="0" indent="0" algn="ctr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Проводится отдельный оптический провод большой пропускной способности до многоквартирного дома, а в квартиру подводится витая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</a:t>
            </a:r>
          </a:p>
          <a:p>
            <a:pPr marL="0" indent="0" algn="ctr">
              <a:buNone/>
            </a:pPr>
            <a:endParaRPr lang="ru-RU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подключения необходим маршрутизатор, если нужно, чтобы интернет работал на нескольких устройствах и по сети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pic>
        <p:nvPicPr>
          <p:cNvPr id="4" name="Рисунок 3" descr="https://rt-static.rt.ru/sites/default/files/img/support/internet-1-3-03-ural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209" y="2060848"/>
            <a:ext cx="6048672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79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6632"/>
            <a:ext cx="8686800" cy="65527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Телефонная линия </a:t>
            </a:r>
            <a:r>
              <a:rPr lang="en-US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xDSL</a:t>
            </a:r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по обычной телефонной линии, при котором Интернет не мешает работать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телефону</a:t>
            </a: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подключения нужен ADSL-маршрутизатор, кабели 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сплиттер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https://rt-static.rt.ru/sites/default/files/img/support/internet-1-3-04-ura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4" y="2132856"/>
            <a:ext cx="6886526" cy="3173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472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кабельной сети </a:t>
            </a:r>
            <a:r>
              <a:rPr lang="en-US" sz="3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DOCSIS</a:t>
            </a:r>
            <a:endParaRPr lang="ru-RU" sz="36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по телевизионному кабелю: Интернет работает быстро и стабильно.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Кабель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провести один раз — больше никаких работ в квартире не потребуется. Технология подходит для малонаселенных районов, где нет оптических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сетей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8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2203" y="188640"/>
            <a:ext cx="856895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Остальные элементы местных первичных сетей связи, не вошедшие в транспортные сети, являются частью сети доступа (иногда их называют распределительными сетями - </a:t>
            </a:r>
            <a:r>
              <a:rPr lang="ru-RU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Network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сети  возлагается функция распределения высокой производительности транспортной сети между менее скоростными цифровыми потоками к группам оконечных коммутационных станций или абонентских концентраторов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686800" cy="4779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5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 доступа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это совокупность распределительной и абонентской (терминальной) сетей. </a:t>
            </a:r>
            <a:endParaRPr lang="ru-RU" sz="35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Сетям </a:t>
            </a:r>
            <a:r>
              <a:rPr lang="ru-RU" sz="3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 отводятся функции доставки сигналов от пользователей до узлов транспортной сети</a:t>
            </a:r>
            <a:endParaRPr lang="ru-RU" sz="35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686800" cy="64087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Простейшая структура сети доступа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https://siblec.ru/img/103/103.files/image01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640960" cy="6093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7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686800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–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абонент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 – система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коммуникаций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МР –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мультиплексор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ТС – транспортная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 доступа может обеспечивать передачу аналоговой информации и/или цифровых сигналов к узлам доступа транспортной сети со скоростями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от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 до 2 048 кбит/с и выше</a:t>
            </a:r>
          </a:p>
        </p:txBody>
      </p:sp>
    </p:spTree>
    <p:extLst>
      <p:ext uri="{BB962C8B-B14F-4D97-AF65-F5344CB8AC3E}">
        <p14:creationId xmlns:p14="http://schemas.microsoft.com/office/powerpoint/2010/main" val="18481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686800" cy="61653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Распределительную сеть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образуют системы коммуникации и соединительные линии между ними.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коммуникаций к абонентам прокладываются абонентские линии либо организуются радионаправления (развертываются проводные или радиоабонентские сети). 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Узел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 выполняет функцию объединения компонентных потоков от абонентских устройств и концентраторов нагрузки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548680"/>
            <a:ext cx="8686800" cy="619268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Особенностью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абонентского доступа интегрированных (мультисервисных) сетей доступа является наличие устройств, называемых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ru-RU" sz="3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сетевыми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окончаниями. </a:t>
            </a:r>
            <a:endParaRPr lang="ru-RU" sz="36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Функциями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сетевых окончаний является обеспечение использования цифровой абонентской линии несколькими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терминалами</a:t>
            </a:r>
          </a:p>
          <a:p>
            <a:pPr marL="0" indent="0" algn="ctr">
              <a:buNone/>
            </a:pP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сетевые окончания очерчивают в такой сети доступа границу между распределительной и терминальными сетями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807</TotalTime>
  <Words>881</Words>
  <Application>Microsoft Office PowerPoint</Application>
  <PresentationFormat>Экран (4:3)</PresentationFormat>
  <Paragraphs>128</Paragraphs>
  <Slides>35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компьютерных сетей</dc:title>
  <dc:creator>Marina</dc:creator>
  <cp:lastModifiedBy>Marina</cp:lastModifiedBy>
  <cp:revision>92</cp:revision>
  <dcterms:created xsi:type="dcterms:W3CDTF">2020-09-02T08:49:22Z</dcterms:created>
  <dcterms:modified xsi:type="dcterms:W3CDTF">2021-10-29T03:04:47Z</dcterms:modified>
</cp:coreProperties>
</file>