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325" r:id="rId4"/>
    <p:sldId id="326" r:id="rId5"/>
    <p:sldId id="259" r:id="rId6"/>
    <p:sldId id="282" r:id="rId7"/>
    <p:sldId id="288" r:id="rId8"/>
    <p:sldId id="294" r:id="rId9"/>
    <p:sldId id="296" r:id="rId10"/>
    <p:sldId id="302" r:id="rId11"/>
    <p:sldId id="304" r:id="rId12"/>
    <p:sldId id="306" r:id="rId13"/>
    <p:sldId id="307" r:id="rId14"/>
    <p:sldId id="308" r:id="rId15"/>
    <p:sldId id="314" r:id="rId16"/>
    <p:sldId id="328" r:id="rId17"/>
    <p:sldId id="316" r:id="rId18"/>
    <p:sldId id="317" r:id="rId19"/>
    <p:sldId id="320" r:id="rId20"/>
    <p:sldId id="321" r:id="rId21"/>
    <p:sldId id="322" r:id="rId22"/>
    <p:sldId id="323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441" autoAdjust="0"/>
  </p:normalViewPr>
  <p:slideViewPr>
    <p:cSldViewPr>
      <p:cViewPr varScale="1">
        <p:scale>
          <a:sx n="71" d="100"/>
          <a:sy n="71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DB35BB-B95B-4EF0-ACDA-7795EDDA6291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8DA98-F1B8-488E-8491-2E48FD53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365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8DA98-F1B8-488E-8491-2E48FD535D7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058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8DA98-F1B8-488E-8491-2E48FD535D7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058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8DA98-F1B8-488E-8491-2E48FD535D7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058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Объект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Объект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C80CEED-4EC1-4610-9722-EC2D1152B194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1124744"/>
            <a:ext cx="8748464" cy="5112568"/>
          </a:xfrm>
        </p:spPr>
        <p:txBody>
          <a:bodyPr>
            <a:normAutofit/>
          </a:bodyPr>
          <a:lstStyle/>
          <a:p>
            <a:r>
              <a:rPr lang="ru-RU" sz="5400" b="1" dirty="0" smtClean="0"/>
              <a:t>Построение </a:t>
            </a:r>
            <a:r>
              <a:rPr lang="ru-RU" sz="5400" b="1" dirty="0"/>
              <a:t>сетей абонентского доступа</a:t>
            </a:r>
            <a:r>
              <a:rPr lang="ru-RU" sz="6000" b="1" dirty="0" smtClean="0"/>
              <a:t> </a:t>
            </a:r>
            <a:endParaRPr lang="ru-RU" sz="6000" b="1" dirty="0"/>
          </a:p>
          <a:p>
            <a:endParaRPr lang="ru-RU" sz="5400" b="1" dirty="0"/>
          </a:p>
          <a:p>
            <a:endParaRPr lang="ru-RU" sz="5400" b="1" dirty="0" smtClean="0"/>
          </a:p>
          <a:p>
            <a:pPr algn="r"/>
            <a:r>
              <a:rPr lang="ru-RU" sz="2700" b="1" dirty="0" smtClean="0"/>
              <a:t>Лекция </a:t>
            </a:r>
            <a:r>
              <a:rPr lang="ru-RU" sz="2700" b="1" dirty="0" smtClean="0"/>
              <a:t>19</a:t>
            </a:r>
            <a:endParaRPr lang="ru-RU" sz="27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88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836712"/>
            <a:ext cx="8686800" cy="56886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точки зрения выполняемых</a:t>
            </a:r>
            <a:r>
              <a:rPr lang="ru-RU" sz="3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функций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сеть абонентского доступа – это фрагмент телекоммуникационной сети, обеспечивающий доступ отдельных абонентов к общим сетевым телекоммуникационным и информационным ресурсам</a:t>
            </a:r>
          </a:p>
        </p:txBody>
      </p:sp>
    </p:spTree>
    <p:extLst>
      <p:ext uri="{BB962C8B-B14F-4D97-AF65-F5344CB8AC3E}">
        <p14:creationId xmlns:p14="http://schemas.microsoft.com/office/powerpoint/2010/main" val="425919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точки зрения </a:t>
            </a:r>
            <a:r>
              <a:rPr lang="ru-RU" sz="35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топологии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сеть абонентского доступа – это совокупность технических средств между оконечными абонентскими устройствами и коммутационным оборудованием транспортной сети, в план нумерации которого входят подключаемые абонентские устройства</a:t>
            </a:r>
            <a:endParaRPr lang="ru-RU" sz="3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03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692696"/>
            <a:ext cx="8686800" cy="60486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/>
                <a:ea typeface="Times New Roman"/>
              </a:rPr>
              <a:t>С точки зрения </a:t>
            </a:r>
            <a:r>
              <a:rPr lang="ru-RU" sz="3600" u="sng" dirty="0">
                <a:solidFill>
                  <a:schemeClr val="tx1"/>
                </a:solidFill>
                <a:latin typeface="Times New Roman"/>
                <a:ea typeface="Times New Roman"/>
              </a:rPr>
              <a:t>оборудования</a:t>
            </a:r>
            <a:r>
              <a:rPr lang="ru-RU" sz="3600" dirty="0">
                <a:solidFill>
                  <a:schemeClr val="tx1"/>
                </a:solidFill>
                <a:latin typeface="Times New Roman"/>
                <a:ea typeface="Times New Roman"/>
              </a:rPr>
              <a:t> сеть абонентского доступа – это совокупность физических линий передачи, оконечных абонентских устройств и промежуточных устройств регенерации, концентрации, мультиплексирования и коммутации, обеспечивающих физическое соединение абонентских устройств с коммутационным оборудованием транспортной сети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28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24744"/>
            <a:ext cx="8686800" cy="57332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ru-RU" sz="3600" dirty="0" smtClean="0">
              <a:solidFill>
                <a:schemeClr val="tx1"/>
              </a:solidFill>
              <a:latin typeface="Times New Roman"/>
              <a:ea typeface="Times New Roman"/>
            </a:endParaRPr>
          </a:p>
          <a:p>
            <a:pPr marL="0" indent="0" algn="ctr">
              <a:buNone/>
            </a:pPr>
            <a:endParaRPr lang="ru-RU" sz="3600" dirty="0">
              <a:solidFill>
                <a:schemeClr val="tx1"/>
              </a:solidFill>
              <a:latin typeface="Times New Roman"/>
              <a:ea typeface="Times New Roman"/>
            </a:endParaRPr>
          </a:p>
          <a:p>
            <a:pPr marL="0" indent="0" algn="ctr">
              <a:buNone/>
            </a:pPr>
            <a:endParaRPr lang="ru-RU" sz="3600" dirty="0" smtClean="0">
              <a:solidFill>
                <a:schemeClr val="tx1"/>
              </a:solidFill>
              <a:latin typeface="Times New Roman"/>
              <a:ea typeface="Times New Roman"/>
            </a:endParaRPr>
          </a:p>
          <a:p>
            <a:pPr marL="0" indent="0" algn="ctr">
              <a:buNone/>
            </a:pPr>
            <a:endParaRPr lang="ru-RU" sz="3600" dirty="0">
              <a:solidFill>
                <a:schemeClr val="tx1"/>
              </a:solidFill>
              <a:latin typeface="Times New Roman"/>
              <a:ea typeface="Times New Roman"/>
            </a:endParaRPr>
          </a:p>
          <a:p>
            <a:pPr marL="0" indent="0" algn="ctr">
              <a:buNone/>
            </a:pPr>
            <a:endParaRPr lang="ru-RU" sz="3600" dirty="0" smtClean="0">
              <a:solidFill>
                <a:schemeClr val="tx1"/>
              </a:solidFill>
              <a:latin typeface="Times New Roman"/>
              <a:ea typeface="Times New Roman"/>
            </a:endParaRPr>
          </a:p>
          <a:p>
            <a:pPr marL="0" indent="0" algn="ctr">
              <a:buNone/>
            </a:pPr>
            <a:endParaRPr lang="ru-RU" sz="3600" dirty="0">
              <a:solidFill>
                <a:schemeClr val="tx1"/>
              </a:solidFill>
              <a:latin typeface="Times New Roman"/>
              <a:ea typeface="Times New Roman"/>
            </a:endParaRPr>
          </a:p>
          <a:p>
            <a:pPr marL="0" indent="0" algn="ctr">
              <a:buNone/>
            </a:pPr>
            <a:endParaRPr lang="ru-RU" sz="3600" dirty="0" smtClean="0">
              <a:solidFill>
                <a:schemeClr val="tx1"/>
              </a:solidFill>
              <a:latin typeface="Times New Roman"/>
              <a:ea typeface="Times New Roman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/>
                <a:ea typeface="Times New Roman"/>
              </a:rPr>
              <a:t>Модель </a:t>
            </a:r>
            <a:r>
              <a:rPr lang="ru-RU" sz="3600" dirty="0">
                <a:solidFill>
                  <a:schemeClr val="tx1"/>
                </a:solidFill>
                <a:latin typeface="Times New Roman"/>
                <a:ea typeface="Times New Roman"/>
              </a:rPr>
              <a:t>сети абонентского доступа</a:t>
            </a:r>
            <a:endParaRPr lang="ru-RU" sz="3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http://213.182.177.142/kafedr/19.Special'nih_informacionnih_tehnologii/sis_svazi/Lek/%D0%9B%D0%B5%D0%BA%D1%86%D0%B8%D1%8F%203_3.files/image004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47128"/>
            <a:ext cx="8640960" cy="47525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838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68680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>
                <a:solidFill>
                  <a:schemeClr val="tx1"/>
                </a:solidFill>
                <a:latin typeface="Times New Roman"/>
                <a:ea typeface="Times New Roman"/>
              </a:rPr>
              <a:t>AT – абонентский терминал; </a:t>
            </a:r>
          </a:p>
          <a:p>
            <a:pPr marL="0" indent="0">
              <a:buNone/>
            </a:pPr>
            <a:r>
              <a:rPr lang="ru-RU" sz="3600" dirty="0">
                <a:solidFill>
                  <a:schemeClr val="tx1"/>
                </a:solidFill>
                <a:latin typeface="Times New Roman"/>
                <a:ea typeface="Times New Roman"/>
              </a:rPr>
              <a:t>АЛ – абонентская линия;</a:t>
            </a:r>
          </a:p>
          <a:p>
            <a:pPr marL="0" indent="0">
              <a:buNone/>
            </a:pPr>
            <a:r>
              <a:rPr lang="ru-RU" sz="3600" dirty="0">
                <a:solidFill>
                  <a:schemeClr val="tx1"/>
                </a:solidFill>
                <a:latin typeface="Times New Roman"/>
                <a:ea typeface="Times New Roman"/>
              </a:rPr>
              <a:t>УД – узел доступа; </a:t>
            </a:r>
          </a:p>
          <a:p>
            <a:pPr marL="0" indent="0">
              <a:buNone/>
            </a:pPr>
            <a:r>
              <a:rPr lang="ru-RU" sz="3600" dirty="0">
                <a:solidFill>
                  <a:schemeClr val="tx1"/>
                </a:solidFill>
                <a:latin typeface="Times New Roman"/>
                <a:ea typeface="Times New Roman"/>
              </a:rPr>
              <a:t>СЛ – соединительная линия;</a:t>
            </a:r>
          </a:p>
          <a:p>
            <a:pPr marL="0" indent="0">
              <a:buNone/>
            </a:pPr>
            <a:r>
              <a:rPr lang="ru-RU" sz="3600" dirty="0">
                <a:solidFill>
                  <a:schemeClr val="tx1"/>
                </a:solidFill>
                <a:latin typeface="Times New Roman"/>
                <a:ea typeface="Times New Roman"/>
              </a:rPr>
              <a:t>УК – узел коммутации</a:t>
            </a:r>
          </a:p>
        </p:txBody>
      </p:sp>
    </p:spTree>
    <p:extLst>
      <p:ext uri="{BB962C8B-B14F-4D97-AF65-F5344CB8AC3E}">
        <p14:creationId xmlns:p14="http://schemas.microsoft.com/office/powerpoint/2010/main" val="188710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404664"/>
            <a:ext cx="8686800" cy="6264696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Первая часть представляет собой совокупность подсетей абонентских линий, образующих сеть абонентских линий,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вторая часть – подсеть доступа (именуемую еще базовой сетью, распределительной сетью или сетью переноса), которая позволяет повысить эффективность использования физической среды передачи, приблизив точки концентрации нагрузки, связанные высокоскоростными соединительными линиями, максимально к местам скопления абонентов</a:t>
            </a:r>
          </a:p>
        </p:txBody>
      </p:sp>
    </p:spTree>
    <p:extLst>
      <p:ext uri="{BB962C8B-B14F-4D97-AF65-F5344CB8AC3E}">
        <p14:creationId xmlns:p14="http://schemas.microsoft.com/office/powerpoint/2010/main" val="414428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9399" y="836712"/>
            <a:ext cx="8686800" cy="5544616"/>
          </a:xfrm>
        </p:spPr>
        <p:txBody>
          <a:bodyPr>
            <a:normAutofit/>
          </a:bodyPr>
          <a:lstStyle/>
          <a:p>
            <a:pPr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sz="36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При этом узлы доступа могут представлять собой мультиплексоры, объединяющие цифровые каналы абонентских линий, коммутаторы каналов (типа цифровой мини- или учрежденческой АТС) или коммутаторы пакетов, поддерживающие ту или иную сетевую технологию LAN или WAN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10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88640"/>
            <a:ext cx="8712968" cy="648072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Специальные технологии абонентского доступа нацелены, прежде всего, на образование цифровых каналов на основе доступной физической среды, разновидности которой можно представить двумя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группами:</a:t>
            </a:r>
          </a:p>
          <a:p>
            <a:pPr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sz="3600" u="sng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1. Физические среды проводного доступа:</a:t>
            </a:r>
            <a:endParaRPr lang="ru-RU" sz="2800" dirty="0">
              <a:solidFill>
                <a:schemeClr val="tx1"/>
              </a:solidFill>
              <a:latin typeface="Calibri"/>
              <a:ea typeface="Calibri"/>
              <a:cs typeface="Times New Roman"/>
            </a:endParaRPr>
          </a:p>
          <a:p>
            <a:pPr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sz="36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- оптическое волокно;</a:t>
            </a:r>
            <a:endParaRPr lang="ru-RU" sz="2800" dirty="0">
              <a:solidFill>
                <a:schemeClr val="tx1"/>
              </a:solidFill>
              <a:latin typeface="Calibri"/>
              <a:ea typeface="Calibri"/>
              <a:cs typeface="Times New Roman"/>
            </a:endParaRPr>
          </a:p>
          <a:p>
            <a:pPr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sz="36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- коаксиальный медный кабель;</a:t>
            </a:r>
            <a:endParaRPr lang="ru-RU" sz="2800" dirty="0">
              <a:solidFill>
                <a:schemeClr val="tx1"/>
              </a:solidFill>
              <a:latin typeface="Calibri"/>
              <a:ea typeface="Calibri"/>
              <a:cs typeface="Times New Roman"/>
            </a:endParaRPr>
          </a:p>
          <a:p>
            <a:pPr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sz="36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- витая пара (медный кабель</a:t>
            </a:r>
            <a:r>
              <a:rPr lang="ru-RU" sz="3600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)</a:t>
            </a:r>
            <a:endParaRPr lang="ru-RU" sz="2800" dirty="0">
              <a:solidFill>
                <a:schemeClr val="tx1"/>
              </a:solidFill>
              <a:latin typeface="Calibri"/>
              <a:ea typeface="Calibri"/>
              <a:cs typeface="Times New Roman"/>
            </a:endParaRPr>
          </a:p>
          <a:p>
            <a:pPr marL="0" indent="0" algn="ctr"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07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332656"/>
            <a:ext cx="8686800" cy="6408712"/>
          </a:xfrm>
        </p:spPr>
        <p:txBody>
          <a:bodyPr>
            <a:normAutofit fontScale="92500" lnSpcReduction="20000"/>
          </a:bodyPr>
          <a:lstStyle/>
          <a:p>
            <a:pPr indent="0" algn="ctr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rPr lang="ru-RU" sz="3600" u="sng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2.</a:t>
            </a:r>
            <a:r>
              <a:rPr lang="en-US" sz="3600" u="sng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 </a:t>
            </a:r>
            <a:r>
              <a:rPr lang="ru-RU" sz="3600" u="sng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Физические среды беспроводного доступа:</a:t>
            </a:r>
            <a:endParaRPr lang="ru-RU" sz="2800" dirty="0">
              <a:solidFill>
                <a:schemeClr val="tx1"/>
              </a:solidFill>
              <a:latin typeface="Calibri"/>
              <a:ea typeface="Calibri"/>
              <a:cs typeface="Times New Roman"/>
            </a:endParaRPr>
          </a:p>
          <a:p>
            <a:pPr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sz="36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- оптические электромагнитные волны;</a:t>
            </a:r>
            <a:endParaRPr lang="ru-RU" sz="2800" dirty="0">
              <a:solidFill>
                <a:schemeClr val="tx1"/>
              </a:solidFill>
              <a:latin typeface="Calibri"/>
              <a:ea typeface="Calibri"/>
              <a:cs typeface="Times New Roman"/>
            </a:endParaRPr>
          </a:p>
          <a:p>
            <a:pPr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sz="36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- радиоволны (электромагнитные);</a:t>
            </a:r>
            <a:endParaRPr lang="ru-RU" sz="2800" dirty="0">
              <a:solidFill>
                <a:schemeClr val="tx1"/>
              </a:solidFill>
              <a:latin typeface="Calibri"/>
              <a:ea typeface="Calibri"/>
              <a:cs typeface="Times New Roman"/>
            </a:endParaRPr>
          </a:p>
          <a:p>
            <a:pPr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sz="36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- звуковые (акустические) волны (неэлектромагнитные</a:t>
            </a:r>
            <a:r>
              <a:rPr lang="ru-RU" sz="3600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).</a:t>
            </a:r>
            <a:endParaRPr lang="ru-RU" sz="2800" dirty="0" smtClean="0">
              <a:solidFill>
                <a:schemeClr val="tx1"/>
              </a:solidFill>
              <a:latin typeface="Calibri"/>
              <a:ea typeface="Calibri"/>
              <a:cs typeface="Times New Roman"/>
            </a:endParaRPr>
          </a:p>
          <a:p>
            <a:pPr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Известны </a:t>
            </a:r>
            <a:r>
              <a:rPr lang="ru-RU" sz="36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исследования и других физических сред передачи информации – гравитационные, химические (запахи), биологические (телепатические), но их практическое использование пока далеко от </a:t>
            </a:r>
            <a:r>
              <a:rPr lang="ru-RU" sz="3600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реальности</a:t>
            </a:r>
            <a:endParaRPr lang="ru-RU" sz="2800" dirty="0">
              <a:solidFill>
                <a:schemeClr val="tx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6678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88640"/>
            <a:ext cx="8686800" cy="6552728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проблемы «последней мили»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настоящее время наметились четыре наиболее характерных пути решения проблемы «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последней мили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</a:p>
          <a:p>
            <a:pPr marL="0" indent="0" algn="ctr">
              <a:buNone/>
            </a:pPr>
            <a:r>
              <a:rPr lang="ru-RU" sz="3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Строительство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волоконно-оптических линий связи на абонентском </a:t>
            </a:r>
            <a:r>
              <a:rPr lang="ru-RU" sz="3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участке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Однако для прокладки кабеля необходимы трудовые и временные затраты специально подготовленных специалистов, а также недешевое оконечное оборудование приема – передачи и мультиплексирования, что увеличивает стоимость абонентских линий </a:t>
            </a:r>
          </a:p>
        </p:txBody>
      </p:sp>
    </p:spTree>
    <p:extLst>
      <p:ext uri="{BB962C8B-B14F-4D97-AF65-F5344CB8AC3E}">
        <p14:creationId xmlns:p14="http://schemas.microsoft.com/office/powerpoint/2010/main" val="225821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38808" y="548680"/>
            <a:ext cx="8568952" cy="5616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Принципы </a:t>
            </a:r>
            <a:r>
              <a:rPr lang="ru-RU" sz="35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построения</a:t>
            </a:r>
          </a:p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проблема современных сетей абонентского доступа связана с необходимостью обеспечения доступа множества высокоскоростных абонентских систем и локальных сетей к высокоскоростным магистралям по реальным существующим и прокладываемым физическим каналам с ограниченной пропускной способностью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44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332656"/>
            <a:ext cx="8686800" cy="6525344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ru-RU" sz="37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	Строительство (прокладка) медно-кабельных абонентских линий</a:t>
            </a:r>
          </a:p>
          <a:p>
            <a:pPr marL="0" indent="0" algn="ctr">
              <a:buNone/>
            </a:pPr>
            <a:r>
              <a:rPr lang="ru-RU" sz="3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Традиционное решение, имеющее ряд </a:t>
            </a:r>
            <a:r>
              <a:rPr lang="ru-RU" sz="37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положительных сторон</a:t>
            </a:r>
            <a:r>
              <a:rPr lang="ru-RU" sz="3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простое проектирование, наличие опытного персонала по строительству и эксплуатации, приемлемая стоимость. </a:t>
            </a:r>
          </a:p>
          <a:p>
            <a:pPr marL="0" indent="0" algn="ctr">
              <a:buNone/>
            </a:pPr>
            <a:r>
              <a:rPr lang="ru-RU" sz="37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недостатки </a:t>
            </a:r>
            <a:r>
              <a:rPr lang="ru-RU" sz="3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дорогое обслуживание и ограниченная по сравнению пропускная способность при тех же трудовых и временных затратах на строительные работы.</a:t>
            </a:r>
          </a:p>
          <a:p>
            <a:pPr marL="0" indent="0" algn="ctr">
              <a:buNone/>
            </a:pPr>
            <a:r>
              <a:rPr lang="ru-RU" sz="3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последнее время отмечается еще один «специфический» недостаток – привлекательность медных кабелей для сборщиков металлолом</a:t>
            </a:r>
          </a:p>
        </p:txBody>
      </p:sp>
    </p:spTree>
    <p:extLst>
      <p:ext uri="{BB962C8B-B14F-4D97-AF65-F5344CB8AC3E}">
        <p14:creationId xmlns:p14="http://schemas.microsoft.com/office/powerpoint/2010/main" val="324632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404664"/>
            <a:ext cx="8686800" cy="61206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	Уплотнение существующих (медно-кабельных) абонентских линий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Аналоговое оборудование высокочастотного уплотнения широко используется в телекоммуникационных сетях до сих пор. 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Однако своим подлинным расцветом данное решение обязано появлению DSL – Digital Subscriber Loop (Line) (цифровой абонентский шлейф (линия))</a:t>
            </a:r>
          </a:p>
        </p:txBody>
      </p:sp>
    </p:spTree>
    <p:extLst>
      <p:ext uri="{BB962C8B-B14F-4D97-AF65-F5344CB8AC3E}">
        <p14:creationId xmlns:p14="http://schemas.microsoft.com/office/powerpoint/2010/main" val="299723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597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	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технологий беспроводного абонентского </a:t>
            </a:r>
            <a:r>
              <a:rPr lang="ru-RU" sz="3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доступа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последнее время значительно возрос интерес к технологиям беспроводного абонентского доступа, именуемым WLL (Wireless Local Loop).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Более распространенные технологии абонентского радиодоступа (в отличие от технологий беспроводного оптического доступа) сокращенно называют RLL (Radio Local Loop)</a:t>
            </a:r>
          </a:p>
        </p:txBody>
      </p:sp>
    </p:spTree>
    <p:extLst>
      <p:ext uri="{BB962C8B-B14F-4D97-AF65-F5344CB8AC3E}">
        <p14:creationId xmlns:p14="http://schemas.microsoft.com/office/powerpoint/2010/main" val="265219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980728"/>
            <a:ext cx="870298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Данная проблема, именуемая часто «</a:t>
            </a:r>
            <a:r>
              <a:rPr lang="ru-RU" sz="3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проблемой последней мили</a:t>
            </a:r>
            <a:r>
              <a:rPr lang="ru-RU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», </a:t>
            </a:r>
            <a:endParaRPr lang="ru-RU" sz="3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привела </a:t>
            </a:r>
            <a:r>
              <a:rPr lang="ru-RU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бурному развитию с начала 1990-х гг. </a:t>
            </a:r>
            <a:r>
              <a:rPr lang="ru-RU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всевозможных </a:t>
            </a:r>
            <a:r>
              <a:rPr lang="ru-RU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технологий построения сетей абонентского доступа, или иначе, технологий абонентского доступа</a:t>
            </a:r>
          </a:p>
        </p:txBody>
      </p:sp>
    </p:spTree>
    <p:extLst>
      <p:ext uri="{BB962C8B-B14F-4D97-AF65-F5344CB8AC3E}">
        <p14:creationId xmlns:p14="http://schemas.microsoft.com/office/powerpoint/2010/main" val="108785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8264" y="404664"/>
            <a:ext cx="8568952" cy="6252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выделить направления удовлетворения новых информационных потребностей пользователей за счет развития технологий абонентского </a:t>
            </a:r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доступа:</a:t>
            </a:r>
          </a:p>
          <a:p>
            <a:pPr algn="ctr"/>
            <a:endParaRPr lang="ru-RU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9580" algn="ctr">
              <a:lnSpc>
                <a:spcPct val="115000"/>
              </a:lnSpc>
              <a:spcAft>
                <a:spcPts val="1000"/>
              </a:spcAft>
            </a:pPr>
            <a:r>
              <a:rPr lang="ru-RU" sz="3600" dirty="0">
                <a:latin typeface="Times New Roman"/>
                <a:ea typeface="Calibri"/>
                <a:cs typeface="Times New Roman"/>
              </a:rPr>
              <a:t>- </a:t>
            </a:r>
            <a:r>
              <a:rPr lang="ru-RU" sz="3600" i="1" dirty="0">
                <a:latin typeface="Times New Roman"/>
                <a:ea typeface="Calibri"/>
                <a:cs typeface="Times New Roman"/>
              </a:rPr>
              <a:t>увеличение скорости передачи и предоставление новых услуг</a:t>
            </a:r>
            <a:r>
              <a:rPr lang="ru-RU" sz="3600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600" dirty="0" smtClean="0">
                <a:latin typeface="Times New Roman"/>
                <a:ea typeface="Calibri"/>
                <a:cs typeface="Times New Roman"/>
              </a:rPr>
              <a:t>                             тем </a:t>
            </a:r>
            <a:r>
              <a:rPr lang="ru-RU" sz="3600" dirty="0">
                <a:latin typeface="Times New Roman"/>
                <a:ea typeface="Calibri"/>
                <a:cs typeface="Times New Roman"/>
              </a:rPr>
              <a:t>абонентам, которые уже имели доступ к сети, и в тех точках доступа, которые уже существовали ранее;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algn="ctr"/>
            <a:endParaRPr lang="ru-RU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36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686800" cy="49959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35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подключение новых абонентов 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тех местах, где не было точек подключения, с предоставлением полного набора современных услуг;</a:t>
            </a:r>
          </a:p>
          <a:p>
            <a:pPr marL="0" indent="0" algn="ctr">
              <a:buNone/>
            </a:pP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35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подключение подвижных абонентов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предоставление им услуг, соизмеримых по качеству с услугами, предоставляемыми фиксированным </a:t>
            </a:r>
            <a:r>
              <a:rPr lang="ru-RU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абонентам</a:t>
            </a:r>
            <a:endParaRPr lang="ru-RU" sz="3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23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340768"/>
            <a:ext cx="8686800" cy="51845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/>
                <a:ea typeface="Calibri"/>
              </a:rPr>
              <a:t>Если первые два направления не исключают «</a:t>
            </a:r>
            <a:r>
              <a:rPr lang="ru-RU" i="1" dirty="0">
                <a:solidFill>
                  <a:schemeClr val="tx1"/>
                </a:solidFill>
                <a:latin typeface="Times New Roman"/>
                <a:ea typeface="Calibri"/>
              </a:rPr>
              <a:t>персональную мобильность</a:t>
            </a:r>
            <a:r>
              <a:rPr lang="ru-RU" dirty="0">
                <a:solidFill>
                  <a:schemeClr val="tx1"/>
                </a:solidFill>
                <a:latin typeface="Times New Roman"/>
                <a:ea typeface="Calibri"/>
              </a:rPr>
              <a:t>» абонентов, перемещающихся между фиксированными точками доступа (подключения), </a:t>
            </a:r>
            <a:r>
              <a:rPr lang="ru-RU" dirty="0" smtClean="0">
                <a:solidFill>
                  <a:schemeClr val="tx1"/>
                </a:solidFill>
                <a:latin typeface="Times New Roman"/>
                <a:ea typeface="Calibri"/>
              </a:rPr>
              <a:t>                                               то </a:t>
            </a:r>
            <a:r>
              <a:rPr lang="ru-RU" dirty="0">
                <a:solidFill>
                  <a:schemeClr val="tx1"/>
                </a:solidFill>
                <a:latin typeface="Times New Roman"/>
                <a:ea typeface="Calibri"/>
              </a:rPr>
              <a:t>третье призвано обеспечить </a:t>
            </a:r>
            <a:r>
              <a:rPr lang="ru-RU" dirty="0" smtClean="0">
                <a:solidFill>
                  <a:schemeClr val="tx1"/>
                </a:solidFill>
                <a:latin typeface="Times New Roman"/>
                <a:ea typeface="Calibri"/>
              </a:rPr>
              <a:t>                   «</a:t>
            </a:r>
            <a:r>
              <a:rPr lang="ru-RU" i="1" dirty="0">
                <a:solidFill>
                  <a:schemeClr val="tx1"/>
                </a:solidFill>
                <a:latin typeface="Times New Roman"/>
                <a:ea typeface="Calibri"/>
              </a:rPr>
              <a:t>мобильность терминалов</a:t>
            </a:r>
            <a:r>
              <a:rPr lang="ru-RU" dirty="0">
                <a:solidFill>
                  <a:schemeClr val="tx1"/>
                </a:solidFill>
                <a:latin typeface="Times New Roman"/>
                <a:ea typeface="Calibri"/>
              </a:rPr>
              <a:t>»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70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620688"/>
            <a:ext cx="8686800" cy="623731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/>
                <a:ea typeface="Calibri"/>
              </a:rPr>
              <a:t>В связи с изменениями, происходящими в развитии технологий построения современных телекоммуникационных сетей, понятие «абонентская линия» уже не отражает сути участка сети электросвязи между терминалом пользователя и коммутационной станцией. Появился новый, принятый уже в международных стандартах термин - «Access Network» – «сеть </a:t>
            </a:r>
            <a:r>
              <a:rPr lang="ru-RU" sz="3600" dirty="0" smtClean="0">
                <a:solidFill>
                  <a:schemeClr val="tx1"/>
                </a:solidFill>
                <a:latin typeface="Times New Roman"/>
                <a:ea typeface="Calibri"/>
              </a:rPr>
              <a:t>доступа».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простейшем случае абонентская сеть состоит из трех основных элементов: абонентских терминалов, абонентских линий и узла коммутации</a:t>
            </a:r>
          </a:p>
        </p:txBody>
      </p:sp>
    </p:spTree>
    <p:extLst>
      <p:ext uri="{BB962C8B-B14F-4D97-AF65-F5344CB8AC3E}">
        <p14:creationId xmlns:p14="http://schemas.microsoft.com/office/powerpoint/2010/main" val="184810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 descr="http://213.182.177.142/kafedr/19.Special'nih_informacionnih_tehnologii/sis_svazi/Lek/%D0%9B%D0%B5%D0%BA%D1%86%D0%B8%D1%8F%203_3.files/image002.gif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7" y="764704"/>
            <a:ext cx="9288883" cy="5597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838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548680"/>
            <a:ext cx="8686800" cy="61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МУ – магистральный узел; </a:t>
            </a:r>
          </a:p>
          <a:p>
            <a:pPr marL="0" indent="0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УК – узел коммутации; </a:t>
            </a:r>
          </a:p>
          <a:p>
            <a:pPr marL="0" indent="0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 – удаленный концентратор; </a:t>
            </a:r>
          </a:p>
          <a:p>
            <a:pPr marL="0" indent="0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mux – мультиплексор; </a:t>
            </a:r>
          </a:p>
          <a:p>
            <a:pPr marL="0" indent="0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УД – узел доступа; </a:t>
            </a:r>
          </a:p>
          <a:p>
            <a:pPr marL="0" indent="0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BTS – базовая станция беспроводного доступа; </a:t>
            </a:r>
          </a:p>
          <a:p>
            <a:pPr marL="0" indent="0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– абонентский терминал; </a:t>
            </a:r>
          </a:p>
          <a:p>
            <a:pPr marL="0" indent="0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 – абонентская линия</a:t>
            </a:r>
          </a:p>
        </p:txBody>
      </p:sp>
    </p:spTree>
    <p:extLst>
      <p:ext uri="{BB962C8B-B14F-4D97-AF65-F5344CB8AC3E}">
        <p14:creationId xmlns:p14="http://schemas.microsoft.com/office/powerpoint/2010/main" val="100126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844</TotalTime>
  <Words>606</Words>
  <Application>Microsoft Office PowerPoint</Application>
  <PresentationFormat>Экран (4:3)</PresentationFormat>
  <Paragraphs>70</Paragraphs>
  <Slides>22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Трек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Эволюция компьютерных сетей</dc:title>
  <dc:creator>Marina</dc:creator>
  <cp:lastModifiedBy>Marina</cp:lastModifiedBy>
  <cp:revision>96</cp:revision>
  <dcterms:created xsi:type="dcterms:W3CDTF">2020-09-02T08:49:22Z</dcterms:created>
  <dcterms:modified xsi:type="dcterms:W3CDTF">2021-10-29T03:41:20Z</dcterms:modified>
</cp:coreProperties>
</file>