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25" r:id="rId4"/>
    <p:sldId id="259" r:id="rId5"/>
    <p:sldId id="282" r:id="rId6"/>
    <p:sldId id="296" r:id="rId7"/>
    <p:sldId id="304" r:id="rId8"/>
    <p:sldId id="306" r:id="rId9"/>
    <p:sldId id="308" r:id="rId10"/>
    <p:sldId id="314" r:id="rId11"/>
    <p:sldId id="346" r:id="rId12"/>
    <p:sldId id="317" r:id="rId13"/>
    <p:sldId id="321" r:id="rId14"/>
    <p:sldId id="322" r:id="rId15"/>
    <p:sldId id="323" r:id="rId16"/>
    <p:sldId id="329" r:id="rId17"/>
    <p:sldId id="330" r:id="rId18"/>
    <p:sldId id="331" r:id="rId19"/>
    <p:sldId id="332" r:id="rId20"/>
    <p:sldId id="333" r:id="rId21"/>
    <p:sldId id="334" r:id="rId22"/>
    <p:sldId id="335" r:id="rId23"/>
    <p:sldId id="336" r:id="rId24"/>
    <p:sldId id="339" r:id="rId25"/>
    <p:sldId id="340" r:id="rId26"/>
    <p:sldId id="341" r:id="rId27"/>
    <p:sldId id="342" r:id="rId28"/>
    <p:sldId id="343" r:id="rId29"/>
    <p:sldId id="344" r:id="rId30"/>
    <p:sldId id="345"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441" autoAdjust="0"/>
  </p:normalViewPr>
  <p:slideViewPr>
    <p:cSldViewPr>
      <p:cViewPr varScale="1">
        <p:scale>
          <a:sx n="71" d="100"/>
          <a:sy n="71" d="100"/>
        </p:scale>
        <p:origin x="-1356" y="-96"/>
      </p:cViewPr>
      <p:guideLst>
        <p:guide orient="horz" pos="2160"/>
        <p:guide pos="2880"/>
      </p:guideLst>
    </p:cSldViewPr>
  </p:slideViewPr>
  <p:notesTextViewPr>
    <p:cViewPr>
      <p:scale>
        <a:sx n="1" d="1"/>
        <a:sy n="1" d="1"/>
      </p:scale>
      <p:origin x="0" y="0"/>
    </p:cViewPr>
  </p:notesTextViewPr>
  <p:sorterViewPr>
    <p:cViewPr>
      <p:scale>
        <a:sx n="100" d="100"/>
        <a:sy n="100" d="100"/>
      </p:scale>
      <p:origin x="0" y="18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B35BB-B95B-4EF0-ACDA-7795EDDA6291}" type="datetimeFigureOut">
              <a:rPr lang="ru-RU" smtClean="0"/>
              <a:t>15.11.2021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8DA98-F1B8-488E-8491-2E48FD535D74}" type="slidenum">
              <a:rPr lang="ru-RU" smtClean="0"/>
              <a:t>‹#›</a:t>
            </a:fld>
            <a:endParaRPr lang="ru-RU"/>
          </a:p>
        </p:txBody>
      </p:sp>
    </p:spTree>
    <p:extLst>
      <p:ext uri="{BB962C8B-B14F-4D97-AF65-F5344CB8AC3E}">
        <p14:creationId xmlns:p14="http://schemas.microsoft.com/office/powerpoint/2010/main" val="308136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F48DA98-F1B8-488E-8491-2E48FD535D74}" type="slidenum">
              <a:rPr lang="ru-RU" smtClean="0"/>
              <a:t>2</a:t>
            </a:fld>
            <a:endParaRPr lang="ru-RU"/>
          </a:p>
        </p:txBody>
      </p:sp>
    </p:spTree>
    <p:extLst>
      <p:ext uri="{BB962C8B-B14F-4D97-AF65-F5344CB8AC3E}">
        <p14:creationId xmlns:p14="http://schemas.microsoft.com/office/powerpoint/2010/main" val="341905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F48DA98-F1B8-488E-8491-2E48FD535D74}" type="slidenum">
              <a:rPr lang="ru-RU" smtClean="0"/>
              <a:t>3</a:t>
            </a:fld>
            <a:endParaRPr lang="ru-RU"/>
          </a:p>
        </p:txBody>
      </p:sp>
    </p:spTree>
    <p:extLst>
      <p:ext uri="{BB962C8B-B14F-4D97-AF65-F5344CB8AC3E}">
        <p14:creationId xmlns:p14="http://schemas.microsoft.com/office/powerpoint/2010/main" val="341905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2C80CEED-4EC1-4610-9722-EC2D1152B194}" type="datetimeFigureOut">
              <a:rPr lang="ru-RU" smtClean="0"/>
              <a:t>15.11.2021</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8A2DE2AC-B9D3-4D5B-8240-1828C8E51CD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C80CEED-4EC1-4610-9722-EC2D1152B194}" type="datetimeFigureOut">
              <a:rPr lang="ru-RU" smtClean="0"/>
              <a:t>15.11.2021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C80CEED-4EC1-4610-9722-EC2D1152B194}" type="datetimeFigureOut">
              <a:rPr lang="ru-RU" smtClean="0"/>
              <a:t>15.11.2021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2C80CEED-4EC1-4610-9722-EC2D1152B194}" type="datetimeFigureOut">
              <a:rPr lang="ru-RU" smtClean="0"/>
              <a:t>15.11.2021</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8A2DE2AC-B9D3-4D5B-8240-1828C8E51CD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2C80CEED-4EC1-4610-9722-EC2D1152B194}" type="datetimeFigureOut">
              <a:rPr lang="ru-RU" smtClean="0"/>
              <a:t>15.11.2021</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8A2DE2AC-B9D3-4D5B-8240-1828C8E51CD7}" type="slidenum">
              <a:rPr lang="ru-RU" smtClean="0"/>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2C80CEED-4EC1-4610-9722-EC2D1152B194}" type="datetimeFigureOut">
              <a:rPr lang="ru-RU" smtClean="0"/>
              <a:t>15.11.2021</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2C80CEED-4EC1-4610-9722-EC2D1152B194}" type="datetimeFigureOut">
              <a:rPr lang="ru-RU" smtClean="0"/>
              <a:t>15.11.2021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8A2DE2AC-B9D3-4D5B-8240-1828C8E51CD7}" type="slidenum">
              <a:rPr lang="ru-RU" smtClean="0"/>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2C80CEED-4EC1-4610-9722-EC2D1152B194}" type="datetimeFigureOut">
              <a:rPr lang="ru-RU" smtClean="0"/>
              <a:t>15.11.2021</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2C80CEED-4EC1-4610-9722-EC2D1152B194}" type="datetimeFigureOut">
              <a:rPr lang="ru-RU" smtClean="0"/>
              <a:t>15.11.2021</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2C80CEED-4EC1-4610-9722-EC2D1152B194}" type="datetimeFigureOut">
              <a:rPr lang="ru-RU" smtClean="0"/>
              <a:t>15.11.2021</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2C80CEED-4EC1-4610-9722-EC2D1152B194}" type="datetimeFigureOut">
              <a:rPr lang="ru-RU" smtClean="0"/>
              <a:t>15.11.2021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8A2DE2AC-B9D3-4D5B-8240-1828C8E51CD7}"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C80CEED-4EC1-4610-9722-EC2D1152B194}" type="datetimeFigureOut">
              <a:rPr lang="ru-RU" smtClean="0"/>
              <a:t>15.11.2021</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A2DE2AC-B9D3-4D5B-8240-1828C8E51CD7}"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67353" y="620688"/>
            <a:ext cx="8748464" cy="4752528"/>
          </a:xfrm>
        </p:spPr>
        <p:txBody>
          <a:bodyPr>
            <a:normAutofit/>
          </a:bodyPr>
          <a:lstStyle/>
          <a:p>
            <a:r>
              <a:rPr lang="ru-RU" sz="5400" b="1" dirty="0"/>
              <a:t>Протоколы управления DNS, ICMP и SNMP</a:t>
            </a:r>
            <a:endParaRPr lang="ru-RU" sz="2700" b="1" dirty="0" smtClean="0"/>
          </a:p>
          <a:p>
            <a:pPr algn="r"/>
            <a:endParaRPr lang="ru-RU" sz="2700" b="1" dirty="0" smtClean="0"/>
          </a:p>
          <a:p>
            <a:pPr algn="r"/>
            <a:endParaRPr lang="ru-RU" sz="2700" b="1" dirty="0" smtClean="0"/>
          </a:p>
          <a:p>
            <a:pPr algn="r"/>
            <a:r>
              <a:rPr lang="ru-RU" sz="2700" b="1" dirty="0" smtClean="0"/>
              <a:t>Лекция 23</a:t>
            </a:r>
            <a:endParaRPr lang="ru-RU" sz="2700" b="1" i="1" dirty="0">
              <a:solidFill>
                <a:schemeClr val="tx1"/>
              </a:solidFill>
            </a:endParaRPr>
          </a:p>
        </p:txBody>
      </p:sp>
    </p:spTree>
    <p:extLst>
      <p:ext uri="{BB962C8B-B14F-4D97-AF65-F5344CB8AC3E}">
        <p14:creationId xmlns:p14="http://schemas.microsoft.com/office/powerpoint/2010/main" val="912886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686800" cy="6192688"/>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Изначально преобразование между доменными и IP-адресами проводилось с применением определенного текстового файла, составляющего в централизованном и автоматическом режиме, рассылался на каждую машину в личной локальной сети</a:t>
            </a:r>
            <a:r>
              <a:rPr lang="ru-RU" sz="3600" dirty="0" smtClean="0">
                <a:solidFill>
                  <a:schemeClr val="tx1"/>
                </a:solidFill>
                <a:latin typeface="Times New Roman" panose="02020603050405020304" pitchFamily="18" charset="0"/>
                <a:cs typeface="Times New Roman" panose="02020603050405020304" pitchFamily="18" charset="0"/>
              </a:rPr>
              <a:t>.</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С развитием глобальной сети появилась необходимость в эффективном и автоматизированном механизме, которым и стала система доменных имен - </a:t>
            </a:r>
            <a:r>
              <a:rPr lang="ru-RU" sz="3600" i="1" dirty="0">
                <a:solidFill>
                  <a:schemeClr val="tx1"/>
                </a:solidFill>
                <a:latin typeface="Times New Roman" panose="02020603050405020304" pitchFamily="18" charset="0"/>
                <a:cs typeface="Times New Roman" panose="02020603050405020304" pitchFamily="18" charset="0"/>
              </a:rPr>
              <a:t>DNS</a:t>
            </a:r>
          </a:p>
        </p:txBody>
      </p:sp>
    </p:spTree>
    <p:extLst>
      <p:ext uri="{BB962C8B-B14F-4D97-AF65-F5344CB8AC3E}">
        <p14:creationId xmlns:p14="http://schemas.microsoft.com/office/powerpoint/2010/main" val="4144283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686800" cy="6192688"/>
          </a:xfrm>
        </p:spPr>
        <p:txBody>
          <a:bodyPr>
            <a:normAutofit fontScale="92500" lnSpcReduction="2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В сети Интернет DNS выполняет важную задачу, для доступа к WEB-серверу необходимо знать его IP-адрес. Люди помнят буквенные (обычно осмысленные) адреса, чем последовательность цифр IP – адреса, компьютерам, в свою очередь, удобнее обрабатывать численное представление адреса (IP-адрес).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Также наличие символьного имени сервера позволяет использовать так называемые виртуальные серверы, например, HTTP-серверы, отличающиеся друг от друга именем запроса (доменным именем), но использующие один и тот же IP-адрес</a:t>
            </a:r>
          </a:p>
        </p:txBody>
      </p:sp>
    </p:spTree>
    <p:extLst>
      <p:ext uri="{BB962C8B-B14F-4D97-AF65-F5344CB8AC3E}">
        <p14:creationId xmlns:p14="http://schemas.microsoft.com/office/powerpoint/2010/main" val="1937013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620688"/>
            <a:ext cx="8686800" cy="6237312"/>
          </a:xfrm>
        </p:spPr>
        <p:txBody>
          <a:bodyPr>
            <a:normAutofit lnSpcReduction="10000"/>
          </a:bodyPr>
          <a:lstStyle/>
          <a:p>
            <a:pPr marL="0" lvl="0" indent="0" algn="ctr">
              <a:buNone/>
            </a:pPr>
            <a:r>
              <a:rPr lang="ru-RU" dirty="0">
                <a:solidFill>
                  <a:schemeClr val="tx1"/>
                </a:solidFill>
                <a:latin typeface="Times New Roman" panose="02020603050405020304" pitchFamily="18" charset="0"/>
                <a:cs typeface="Times New Roman" panose="02020603050405020304" pitchFamily="18" charset="0"/>
              </a:rPr>
              <a:t>Протокол DNS выполняет две основные функции. Он позволяет клиентским компьютерам запрашивать DNS-сервер </a:t>
            </a:r>
            <a:r>
              <a:rPr lang="ru-RU" dirty="0" smtClean="0">
                <a:solidFill>
                  <a:schemeClr val="tx1"/>
                </a:solidFill>
                <a:latin typeface="Times New Roman" panose="02020603050405020304" pitchFamily="18" charset="0"/>
                <a:cs typeface="Times New Roman" panose="02020603050405020304" pitchFamily="18" charset="0"/>
              </a:rPr>
              <a:t>                      об </a:t>
            </a:r>
            <a:r>
              <a:rPr lang="ru-RU" dirty="0">
                <a:solidFill>
                  <a:schemeClr val="tx1"/>
                </a:solidFill>
                <a:latin typeface="Times New Roman" panose="02020603050405020304" pitchFamily="18" charset="0"/>
                <a:cs typeface="Times New Roman" panose="02020603050405020304" pitchFamily="18" charset="0"/>
              </a:rPr>
              <a:t>IP-адресе или имени какого-либо хоста в сети, а также позволяет производить обмен информацией между базами данных </a:t>
            </a:r>
            <a:r>
              <a:rPr lang="ru-RU" dirty="0" smtClean="0">
                <a:solidFill>
                  <a:schemeClr val="tx1"/>
                </a:solidFill>
                <a:latin typeface="Times New Roman" panose="02020603050405020304" pitchFamily="18" charset="0"/>
                <a:cs typeface="Times New Roman" panose="02020603050405020304" pitchFamily="18" charset="0"/>
              </a:rPr>
              <a:t>                  серверов </a:t>
            </a:r>
            <a:r>
              <a:rPr lang="ru-RU" dirty="0">
                <a:solidFill>
                  <a:schemeClr val="tx1"/>
                </a:solidFill>
                <a:latin typeface="Times New Roman" panose="02020603050405020304" pitchFamily="18" charset="0"/>
                <a:cs typeface="Times New Roman" panose="02020603050405020304" pitchFamily="18" charset="0"/>
              </a:rPr>
              <a:t>DNS. </a:t>
            </a:r>
          </a:p>
          <a:p>
            <a:pPr marL="0" lvl="0" indent="0" algn="ctr">
              <a:buNone/>
            </a:pPr>
            <a:r>
              <a:rPr lang="ru-RU" dirty="0">
                <a:solidFill>
                  <a:schemeClr val="tx1"/>
                </a:solidFill>
                <a:latin typeface="Times New Roman" panose="02020603050405020304" pitchFamily="18" charset="0"/>
                <a:cs typeface="Times New Roman" panose="02020603050405020304" pitchFamily="18" charset="0"/>
              </a:rPr>
              <a:t>В этом протоколе используется стандартный формат типа "запрос-ответ", где клиент посылает пакет запроса, и сервер отвечает либо пакетом с информацией, полученной из базы данных, либо сообщением об ошибке, в котором указывается причина отказа в обработке запроса</a:t>
            </a:r>
          </a:p>
        </p:txBody>
      </p:sp>
    </p:spTree>
    <p:extLst>
      <p:ext uri="{BB962C8B-B14F-4D97-AF65-F5344CB8AC3E}">
        <p14:creationId xmlns:p14="http://schemas.microsoft.com/office/powerpoint/2010/main" val="3566789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686800" cy="6264696"/>
          </a:xfrm>
        </p:spPr>
        <p:txBody>
          <a:bodyPr>
            <a:normAutofit fontScale="92500" lnSpcReduction="20000"/>
          </a:bodyPr>
          <a:lstStyle/>
          <a:p>
            <a:pPr marL="0" indent="0" algn="ctr">
              <a:buNone/>
            </a:pPr>
            <a:r>
              <a:rPr lang="ru-RU" sz="4500" dirty="0" smtClean="0">
                <a:solidFill>
                  <a:schemeClr val="tx1"/>
                </a:solidFill>
                <a:latin typeface="Times New Roman" panose="02020603050405020304" pitchFamily="18" charset="0"/>
                <a:cs typeface="Times New Roman" panose="02020603050405020304" pitchFamily="18" charset="0"/>
              </a:rPr>
              <a:t>В</a:t>
            </a:r>
            <a:r>
              <a:rPr lang="ru-RU" sz="4000" dirty="0" smtClean="0">
                <a:solidFill>
                  <a:schemeClr val="tx1"/>
                </a:solidFill>
                <a:latin typeface="Times New Roman" panose="02020603050405020304" pitchFamily="18" charset="0"/>
                <a:cs typeface="Times New Roman" panose="02020603050405020304" pitchFamily="18" charset="0"/>
              </a:rPr>
              <a:t> </a:t>
            </a:r>
            <a:r>
              <a:rPr lang="ru-RU" sz="4100" dirty="0">
                <a:solidFill>
                  <a:schemeClr val="tx1"/>
                </a:solidFill>
                <a:latin typeface="Times New Roman" panose="02020603050405020304" pitchFamily="18" charset="0"/>
                <a:cs typeface="Times New Roman" panose="02020603050405020304" pitchFamily="18" charset="0"/>
              </a:rPr>
              <a:t>своей работе этот протокол использует порт 53 и протоколы — TCP или UDP. Причем в последнее время UDP стал более распространенным методом транспортировки пакетов по сети Интернет.</a:t>
            </a:r>
          </a:p>
          <a:p>
            <a:pPr marL="0" indent="0" algn="ctr">
              <a:buNone/>
            </a:pPr>
            <a:r>
              <a:rPr lang="ru-RU" sz="4100" dirty="0">
                <a:solidFill>
                  <a:schemeClr val="tx1"/>
                </a:solidFill>
                <a:latin typeface="Times New Roman" panose="02020603050405020304" pitchFamily="18" charset="0"/>
                <a:cs typeface="Times New Roman" panose="02020603050405020304" pitchFamily="18" charset="0"/>
              </a:rPr>
              <a:t>В связи с тем, что число узлов Интернета растет с каждым днем, для эффективной работы DNS разработана распределенная база данных, поддерживаемая с использование иерархии DNS-серверов</a:t>
            </a:r>
          </a:p>
        </p:txBody>
      </p:sp>
    </p:spTree>
    <p:extLst>
      <p:ext uri="{BB962C8B-B14F-4D97-AF65-F5344CB8AC3E}">
        <p14:creationId xmlns:p14="http://schemas.microsoft.com/office/powerpoint/2010/main" val="3246329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268760"/>
            <a:ext cx="8686800" cy="525658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В основе иерархической структуры DNS лежит представление о доменном имени </a:t>
            </a:r>
            <a:r>
              <a:rPr lang="ru-RU" sz="3600" dirty="0" smtClean="0">
                <a:solidFill>
                  <a:schemeClr val="tx1"/>
                </a:solidFill>
                <a:latin typeface="Times New Roman" panose="02020603050405020304" pitchFamily="18" charset="0"/>
                <a:cs typeface="Times New Roman" panose="02020603050405020304" pitchFamily="18" charset="0"/>
              </a:rPr>
              <a:t>                    и </a:t>
            </a:r>
            <a:r>
              <a:rPr lang="ru-RU" sz="3600" dirty="0">
                <a:solidFill>
                  <a:schemeClr val="tx1"/>
                </a:solidFill>
                <a:latin typeface="Times New Roman" panose="02020603050405020304" pitchFamily="18" charset="0"/>
                <a:cs typeface="Times New Roman" panose="02020603050405020304" pitchFamily="18" charset="0"/>
              </a:rPr>
              <a:t>зонах. </a:t>
            </a:r>
            <a:endParaRPr lang="ru-RU" sz="36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Каждый </a:t>
            </a:r>
            <a:r>
              <a:rPr lang="ru-RU" sz="3600" dirty="0">
                <a:solidFill>
                  <a:schemeClr val="tx1"/>
                </a:solidFill>
                <a:latin typeface="Times New Roman" panose="02020603050405020304" pitchFamily="18" charset="0"/>
                <a:cs typeface="Times New Roman" panose="02020603050405020304" pitchFamily="18" charset="0"/>
              </a:rPr>
              <a:t>DNS сервер, отвечающий за имя, может передать ответственность за дальнейшую часть домена </a:t>
            </a:r>
            <a:r>
              <a:rPr lang="ru-RU" sz="3600" dirty="0" smtClean="0">
                <a:solidFill>
                  <a:schemeClr val="tx1"/>
                </a:solidFill>
                <a:latin typeface="Times New Roman" panose="02020603050405020304" pitchFamily="18" charset="0"/>
                <a:cs typeface="Times New Roman" panose="02020603050405020304" pitchFamily="18" charset="0"/>
              </a:rPr>
              <a:t>                                   другому </a:t>
            </a:r>
            <a:r>
              <a:rPr lang="ru-RU" sz="3600" dirty="0">
                <a:solidFill>
                  <a:schemeClr val="tx1"/>
                </a:solidFill>
                <a:latin typeface="Times New Roman" panose="02020603050405020304" pitchFamily="18" charset="0"/>
                <a:cs typeface="Times New Roman" panose="02020603050405020304" pitchFamily="18" charset="0"/>
              </a:rPr>
              <a:t>серверу</a:t>
            </a:r>
          </a:p>
        </p:txBody>
      </p:sp>
    </p:spTree>
    <p:extLst>
      <p:ext uri="{BB962C8B-B14F-4D97-AF65-F5344CB8AC3E}">
        <p14:creationId xmlns:p14="http://schemas.microsoft.com/office/powerpoint/2010/main" val="2997239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268760"/>
            <a:ext cx="9144000" cy="5589240"/>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Иерархия доменных имен начинается </a:t>
            </a:r>
            <a:r>
              <a:rPr lang="ru-RU" sz="3600" dirty="0" smtClean="0">
                <a:solidFill>
                  <a:schemeClr val="tx1"/>
                </a:solidFill>
                <a:latin typeface="Times New Roman" panose="02020603050405020304" pitchFamily="18" charset="0"/>
                <a:cs typeface="Times New Roman" panose="02020603050405020304" pitchFamily="18" charset="0"/>
              </a:rPr>
              <a:t>                            с </a:t>
            </a:r>
            <a:r>
              <a:rPr lang="ru-RU" sz="3600" dirty="0">
                <a:solidFill>
                  <a:schemeClr val="tx1"/>
                </a:solidFill>
                <a:latin typeface="Times New Roman" panose="02020603050405020304" pitchFamily="18" charset="0"/>
                <a:cs typeface="Times New Roman" panose="02020603050405020304" pitchFamily="18" charset="0"/>
              </a:rPr>
              <a:t>корневого домена без имени (или еще как его называют «домен точка»), </a:t>
            </a:r>
            <a:r>
              <a:rPr lang="ru-RU" sz="3600" dirty="0" smtClean="0">
                <a:solidFill>
                  <a:schemeClr val="tx1"/>
                </a:solidFill>
                <a:latin typeface="Times New Roman" panose="02020603050405020304" pitchFamily="18" charset="0"/>
                <a:cs typeface="Times New Roman" panose="02020603050405020304" pitchFamily="18" charset="0"/>
              </a:rPr>
              <a:t>                                    далее </a:t>
            </a:r>
            <a:r>
              <a:rPr lang="ru-RU" sz="3600" dirty="0">
                <a:solidFill>
                  <a:schemeClr val="tx1"/>
                </a:solidFill>
                <a:latin typeface="Times New Roman" panose="02020603050405020304" pitchFamily="18" charset="0"/>
                <a:cs typeface="Times New Roman" panose="02020603050405020304" pitchFamily="18" charset="0"/>
              </a:rPr>
              <a:t>идут домены верхнего уровня </a:t>
            </a:r>
            <a:r>
              <a:rPr lang="ru-RU" sz="3600" dirty="0" smtClean="0">
                <a:solidFill>
                  <a:schemeClr val="tx1"/>
                </a:solidFill>
                <a:latin typeface="Times New Roman" panose="02020603050405020304" pitchFamily="18" charset="0"/>
                <a:cs typeface="Times New Roman" panose="02020603050405020304" pitchFamily="18" charset="0"/>
              </a:rPr>
              <a:t>                           или </a:t>
            </a:r>
            <a:r>
              <a:rPr lang="ru-RU" sz="3600" dirty="0">
                <a:solidFill>
                  <a:schemeClr val="tx1"/>
                </a:solidFill>
                <a:latin typeface="Times New Roman" panose="02020603050405020304" pitchFamily="18" charset="0"/>
                <a:cs typeface="Times New Roman" panose="02020603050405020304" pitchFamily="18" charset="0"/>
              </a:rPr>
              <a:t>домены первого уровня. </a:t>
            </a:r>
            <a:r>
              <a:rPr lang="ru-RU" sz="3600" dirty="0" smtClean="0">
                <a:solidFill>
                  <a:schemeClr val="tx1"/>
                </a:solidFill>
                <a:latin typeface="Times New Roman" panose="02020603050405020304" pitchFamily="18" charset="0"/>
                <a:cs typeface="Times New Roman" panose="02020603050405020304" pitchFamily="18" charset="0"/>
              </a:rPr>
              <a:t>                                        Домены </a:t>
            </a:r>
            <a:r>
              <a:rPr lang="ru-RU" sz="3600" dirty="0">
                <a:solidFill>
                  <a:schemeClr val="tx1"/>
                </a:solidFill>
                <a:latin typeface="Times New Roman" panose="02020603050405020304" pitchFamily="18" charset="0"/>
                <a:cs typeface="Times New Roman" panose="02020603050405020304" pitchFamily="18" charset="0"/>
              </a:rPr>
              <a:t>верхнего уровня поделены </a:t>
            </a:r>
            <a:r>
              <a:rPr lang="ru-RU" sz="3600" dirty="0" smtClean="0">
                <a:solidFill>
                  <a:schemeClr val="tx1"/>
                </a:solidFill>
                <a:latin typeface="Times New Roman" panose="02020603050405020304" pitchFamily="18" charset="0"/>
                <a:cs typeface="Times New Roman" panose="02020603050405020304" pitchFamily="18" charset="0"/>
              </a:rPr>
              <a:t>                                    на </a:t>
            </a:r>
            <a:r>
              <a:rPr lang="ru-RU" sz="3600" dirty="0">
                <a:solidFill>
                  <a:schemeClr val="tx1"/>
                </a:solidFill>
                <a:latin typeface="Times New Roman" panose="02020603050405020304" pitchFamily="18" charset="0"/>
                <a:cs typeface="Times New Roman" panose="02020603050405020304" pitchFamily="18" charset="0"/>
              </a:rPr>
              <a:t>три зоны:</a:t>
            </a:r>
          </a:p>
        </p:txBody>
      </p:sp>
    </p:spTree>
    <p:extLst>
      <p:ext uri="{BB962C8B-B14F-4D97-AF65-F5344CB8AC3E}">
        <p14:creationId xmlns:p14="http://schemas.microsoft.com/office/powerpoint/2010/main" val="2652193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980728"/>
            <a:ext cx="9144000" cy="5688632"/>
          </a:xfrm>
        </p:spPr>
        <p:txBody>
          <a:bodyPr>
            <a:normAutofit fontScale="92500"/>
          </a:bodyPr>
          <a:lstStyle/>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i="1" dirty="0" smtClean="0">
                <a:solidFill>
                  <a:schemeClr val="tx1"/>
                </a:solidFill>
                <a:latin typeface="Times New Roman" panose="02020603050405020304" pitchFamily="18" charset="0"/>
                <a:cs typeface="Times New Roman" panose="02020603050405020304" pitchFamily="18" charset="0"/>
              </a:rPr>
              <a:t>Аrpa</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 это специальный домен, используемый для сопоставления адрес – имя.</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Семь </a:t>
            </a:r>
            <a:r>
              <a:rPr lang="ru-RU" sz="3600" dirty="0">
                <a:solidFill>
                  <a:schemeClr val="tx1"/>
                </a:solidFill>
                <a:latin typeface="Times New Roman" panose="02020603050405020304" pitchFamily="18" charset="0"/>
                <a:cs typeface="Times New Roman" panose="02020603050405020304" pitchFamily="18" charset="0"/>
              </a:rPr>
              <a:t>трехсимвольных доменов называются общими (generic) доменами или </a:t>
            </a:r>
            <a:r>
              <a:rPr lang="ru-RU" sz="3600" i="1" dirty="0">
                <a:solidFill>
                  <a:schemeClr val="tx1"/>
                </a:solidFill>
                <a:latin typeface="Times New Roman" panose="02020603050405020304" pitchFamily="18" charset="0"/>
                <a:cs typeface="Times New Roman" panose="02020603050405020304" pitchFamily="18" charset="0"/>
              </a:rPr>
              <a:t>организационными</a:t>
            </a:r>
            <a:r>
              <a:rPr lang="ru-RU" sz="3600" dirty="0">
                <a:solidFill>
                  <a:schemeClr val="tx1"/>
                </a:solidFill>
                <a:latin typeface="Times New Roman" panose="02020603050405020304" pitchFamily="18" charset="0"/>
                <a:cs typeface="Times New Roman" panose="02020603050405020304" pitchFamily="18" charset="0"/>
              </a:rPr>
              <a:t> (organizational) доменами.</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Двухсимвольные </a:t>
            </a:r>
            <a:r>
              <a:rPr lang="ru-RU" sz="3600" dirty="0">
                <a:solidFill>
                  <a:schemeClr val="tx1"/>
                </a:solidFill>
                <a:latin typeface="Times New Roman" panose="02020603050405020304" pitchFamily="18" charset="0"/>
                <a:cs typeface="Times New Roman" panose="02020603050405020304" pitchFamily="18" charset="0"/>
              </a:rPr>
              <a:t>домены, так называемые </a:t>
            </a:r>
            <a:r>
              <a:rPr lang="ru-RU" sz="3600" i="1" dirty="0">
                <a:solidFill>
                  <a:schemeClr val="tx1"/>
                </a:solidFill>
                <a:latin typeface="Times New Roman" panose="02020603050405020304" pitchFamily="18" charset="0"/>
                <a:cs typeface="Times New Roman" panose="02020603050405020304" pitchFamily="18" charset="0"/>
              </a:rPr>
              <a:t>домены</a:t>
            </a:r>
            <a:r>
              <a:rPr lang="ru-RU" sz="3600" dirty="0">
                <a:solidFill>
                  <a:schemeClr val="tx1"/>
                </a:solidFill>
                <a:latin typeface="Times New Roman" panose="02020603050405020304" pitchFamily="18" charset="0"/>
                <a:cs typeface="Times New Roman" panose="02020603050405020304" pitchFamily="18" charset="0"/>
              </a:rPr>
              <a:t> стран или географические домены </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ru – Российская федерация, kz - Казахстан), основанные на кодах стран, в соответствии </a:t>
            </a:r>
            <a:r>
              <a:rPr lang="ru-RU" sz="3600" dirty="0" smtClean="0">
                <a:solidFill>
                  <a:schemeClr val="tx1"/>
                </a:solidFill>
                <a:latin typeface="Times New Roman" panose="02020603050405020304" pitchFamily="18" charset="0"/>
                <a:cs typeface="Times New Roman" panose="02020603050405020304" pitchFamily="18" charset="0"/>
              </a:rPr>
              <a:t>                                с </a:t>
            </a:r>
            <a:r>
              <a:rPr lang="ru-RU" sz="3600">
                <a:solidFill>
                  <a:schemeClr val="tx1"/>
                </a:solidFill>
                <a:latin typeface="Times New Roman" panose="02020603050405020304" pitchFamily="18" charset="0"/>
                <a:cs typeface="Times New Roman" panose="02020603050405020304" pitchFamily="18" charset="0"/>
              </a:rPr>
              <a:t>ISO </a:t>
            </a:r>
            <a:r>
              <a:rPr lang="ru-RU" sz="3600" smtClean="0">
                <a:solidFill>
                  <a:schemeClr val="tx1"/>
                </a:solidFill>
                <a:latin typeface="Times New Roman" panose="02020603050405020304" pitchFamily="18" charset="0"/>
                <a:cs typeface="Times New Roman" panose="02020603050405020304" pitchFamily="18" charset="0"/>
              </a:rPr>
              <a:t>3166</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34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980728"/>
            <a:ext cx="9144000" cy="5877272"/>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Поскольку DNS поддерживает иерархию доменных имен, но никак не IP-адресов. </a:t>
            </a:r>
            <a:r>
              <a:rPr lang="ru-RU" sz="3600" dirty="0" smtClean="0">
                <a:solidFill>
                  <a:schemeClr val="tx1"/>
                </a:solidFill>
                <a:latin typeface="Times New Roman" panose="02020603050405020304" pitchFamily="18" charset="0"/>
                <a:cs typeface="Times New Roman" panose="02020603050405020304" pitchFamily="18" charset="0"/>
              </a:rPr>
              <a:t>                    Для </a:t>
            </a:r>
            <a:r>
              <a:rPr lang="ru-RU" sz="3600" dirty="0">
                <a:solidFill>
                  <a:schemeClr val="tx1"/>
                </a:solidFill>
                <a:latin typeface="Times New Roman" panose="02020603050405020304" pitchFamily="18" charset="0"/>
                <a:cs typeface="Times New Roman" panose="02020603050405020304" pitchFamily="18" charset="0"/>
              </a:rPr>
              <a:t>решения “обратной” задачи есть специальный домен, структура которого совпадает со структурой IP-адресов. Называется этот домен IN-ADDR.ARPA.</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IN-ADDR.ARPA — специальная доменная зона, предназначенная для определения имени хоста по его </a:t>
            </a:r>
            <a:r>
              <a:rPr lang="ru-RU" sz="3600" dirty="0" smtClean="0">
                <a:solidFill>
                  <a:schemeClr val="tx1"/>
                </a:solidFill>
                <a:latin typeface="Times New Roman" panose="02020603050405020304" pitchFamily="18" charset="0"/>
                <a:cs typeface="Times New Roman" panose="02020603050405020304" pitchFamily="18" charset="0"/>
              </a:rPr>
              <a:t>IPv4-адресу</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490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48680"/>
            <a:ext cx="9144000" cy="6309320"/>
          </a:xfrm>
        </p:spPr>
        <p:txBody>
          <a:bodyPr>
            <a:normAutofit fontScale="92500"/>
          </a:bodyPr>
          <a:lstStyle/>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DNS </a:t>
            </a:r>
            <a:r>
              <a:rPr lang="ru-RU" sz="3600" dirty="0">
                <a:solidFill>
                  <a:schemeClr val="tx1"/>
                </a:solidFill>
                <a:latin typeface="Times New Roman" panose="02020603050405020304" pitchFamily="18" charset="0"/>
                <a:cs typeface="Times New Roman" panose="02020603050405020304" pitchFamily="18" charset="0"/>
              </a:rPr>
              <a:t>использует несколько типов записей. Основные типы: </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A </a:t>
            </a:r>
            <a:r>
              <a:rPr lang="ru-RU" sz="3600" dirty="0">
                <a:solidFill>
                  <a:schemeClr val="tx1"/>
                </a:solidFill>
                <a:latin typeface="Times New Roman" panose="02020603050405020304" pitchFamily="18" charset="0"/>
                <a:cs typeface="Times New Roman" panose="02020603050405020304" pitchFamily="18" charset="0"/>
              </a:rPr>
              <a:t>запись (address record IPv4 ) или запись адреса - основная запись, выполняет связующую роль между именем хоста (just-networks.ru) и IP адресом (5.101.153.37). Если меняется только А запись, то это значит, что сайт физически будет размещен на другом хостинге, а все остальные записи останутся работать на старом хостинге.</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AAA </a:t>
            </a:r>
            <a:r>
              <a:rPr lang="ru-RU" sz="3600" dirty="0">
                <a:solidFill>
                  <a:schemeClr val="tx1"/>
                </a:solidFill>
                <a:latin typeface="Times New Roman" panose="02020603050405020304" pitchFamily="18" charset="0"/>
                <a:cs typeface="Times New Roman" panose="02020603050405020304" pitchFamily="18" charset="0"/>
              </a:rPr>
              <a:t>запись (address record IPv6) или запись адреса - аналогична записи A, только для </a:t>
            </a:r>
            <a:r>
              <a:rPr lang="ru-RU" sz="3600" dirty="0" smtClean="0">
                <a:solidFill>
                  <a:schemeClr val="tx1"/>
                </a:solidFill>
                <a:latin typeface="Times New Roman" panose="02020603050405020304" pitchFamily="18" charset="0"/>
                <a:cs typeface="Times New Roman" panose="02020603050405020304" pitchFamily="18" charset="0"/>
              </a:rPr>
              <a:t>IPv6</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611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60648"/>
            <a:ext cx="9144000" cy="6597352"/>
          </a:xfrm>
        </p:spPr>
        <p:txBody>
          <a:bodyPr>
            <a:normAutofit lnSpcReduction="10000"/>
          </a:bodyPr>
          <a:lstStyle/>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CNAME </a:t>
            </a:r>
            <a:r>
              <a:rPr lang="ru-RU" sz="3600" dirty="0">
                <a:solidFill>
                  <a:schemeClr val="tx1"/>
                </a:solidFill>
                <a:latin typeface="Times New Roman" panose="02020603050405020304" pitchFamily="18" charset="0"/>
                <a:cs typeface="Times New Roman" panose="02020603050405020304" pitchFamily="18" charset="0"/>
              </a:rPr>
              <a:t>запись (canonical name record) или каноническая запись имени (псевдоним) - используется для перенаправления на другое имя (по аналогии с ссылками), частным примером использования CNAME записи, является создание доменных имен для </a:t>
            </a:r>
            <a:r>
              <a:rPr lang="ru-RU" sz="3600" dirty="0" smtClean="0">
                <a:solidFill>
                  <a:schemeClr val="tx1"/>
                </a:solidFill>
                <a:latin typeface="Times New Roman" panose="02020603050405020304" pitchFamily="18" charset="0"/>
                <a:cs typeface="Times New Roman" panose="02020603050405020304" pitchFamily="18" charset="0"/>
              </a:rPr>
              <a:t>                   FTP</a:t>
            </a:r>
            <a:r>
              <a:rPr lang="ru-RU" sz="3600" dirty="0">
                <a:solidFill>
                  <a:schemeClr val="tx1"/>
                </a:solidFill>
                <a:latin typeface="Times New Roman" panose="02020603050405020304" pitchFamily="18" charset="0"/>
                <a:cs typeface="Times New Roman" panose="02020603050405020304" pitchFamily="18" charset="0"/>
              </a:rPr>
              <a:t>, MAIL, SSH.</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TXT </a:t>
            </a:r>
            <a:r>
              <a:rPr lang="ru-RU" sz="3600" dirty="0">
                <a:solidFill>
                  <a:schemeClr val="tx1"/>
                </a:solidFill>
                <a:latin typeface="Times New Roman" panose="02020603050405020304" pitchFamily="18" charset="0"/>
                <a:cs typeface="Times New Roman" panose="02020603050405020304" pitchFamily="18" charset="0"/>
              </a:rPr>
              <a:t>запись - текстовая запись, содержащая 254 байта любой текстовой информации, в основном используется для подтверждения принадлежности домена для сервисов YANDEX, GOOGLE</a:t>
            </a:r>
          </a:p>
        </p:txBody>
      </p:sp>
    </p:spTree>
    <p:extLst>
      <p:ext uri="{BB962C8B-B14F-4D97-AF65-F5344CB8AC3E}">
        <p14:creationId xmlns:p14="http://schemas.microsoft.com/office/powerpoint/2010/main" val="446471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16632"/>
            <a:ext cx="8568952" cy="6047809"/>
          </a:xfrm>
          <a:prstGeom prst="rect">
            <a:avLst/>
          </a:prstGeom>
        </p:spPr>
        <p:txBody>
          <a:bodyPr wrap="square">
            <a:spAutoFit/>
          </a:bodyPr>
          <a:lstStyle/>
          <a:p>
            <a:pPr algn="ctr"/>
            <a:r>
              <a:rPr lang="ru-RU" sz="3500" b="1" i="1" dirty="0" smtClean="0">
                <a:latin typeface="Times New Roman" panose="02020603050405020304" pitchFamily="18" charset="0"/>
                <a:cs typeface="Times New Roman" panose="02020603050405020304" pitchFamily="18" charset="0"/>
              </a:rPr>
              <a:t>Протокол </a:t>
            </a:r>
            <a:r>
              <a:rPr lang="en-US" sz="3500" b="1" i="1" dirty="0" smtClean="0">
                <a:latin typeface="Times New Roman" panose="02020603050405020304" pitchFamily="18" charset="0"/>
                <a:cs typeface="Times New Roman" panose="02020603050405020304" pitchFamily="18" charset="0"/>
              </a:rPr>
              <a:t>DNS</a:t>
            </a:r>
            <a:endParaRPr lang="ru-RU" sz="3500" b="1" i="1" dirty="0" smtClean="0">
              <a:latin typeface="Times New Roman" panose="02020603050405020304" pitchFamily="18" charset="0"/>
              <a:cs typeface="Times New Roman" panose="02020603050405020304" pitchFamily="18" charset="0"/>
            </a:endParaRPr>
          </a:p>
          <a:p>
            <a:pPr algn="ctr"/>
            <a:r>
              <a:rPr lang="ru-RU" sz="3200" i="1" dirty="0">
                <a:latin typeface="Times New Roman" panose="02020603050405020304" pitchFamily="18" charset="0"/>
                <a:cs typeface="Times New Roman" panose="02020603050405020304" pitchFamily="18" charset="0"/>
              </a:rPr>
              <a:t>DNS</a:t>
            </a:r>
            <a:r>
              <a:rPr lang="ru-RU" sz="3200" dirty="0">
                <a:latin typeface="Times New Roman" panose="02020603050405020304" pitchFamily="18" charset="0"/>
                <a:cs typeface="Times New Roman" panose="02020603050405020304" pitchFamily="18" charset="0"/>
              </a:rPr>
              <a:t> протокол </a:t>
            </a:r>
            <a:r>
              <a:rPr lang="ru-RU" sz="3200" dirty="0" smtClean="0">
                <a:latin typeface="Times New Roman" panose="02020603050405020304" pitchFamily="18" charset="0"/>
                <a:cs typeface="Times New Roman" panose="02020603050405020304" pitchFamily="18" charset="0"/>
              </a:rPr>
              <a:t>(</a:t>
            </a:r>
            <a:r>
              <a:rPr lang="ru-RU" sz="3200" i="1" dirty="0" smtClean="0">
                <a:latin typeface="Times New Roman" panose="02020603050405020304" pitchFamily="18" charset="0"/>
                <a:cs typeface="Times New Roman" panose="02020603050405020304" pitchFamily="18" charset="0"/>
              </a:rPr>
              <a:t>Domain </a:t>
            </a:r>
            <a:r>
              <a:rPr lang="ru-RU" sz="3200" i="1" dirty="0">
                <a:latin typeface="Times New Roman" panose="02020603050405020304" pitchFamily="18" charset="0"/>
                <a:cs typeface="Times New Roman" panose="02020603050405020304" pitchFamily="18" charset="0"/>
              </a:rPr>
              <a:t>Name System </a:t>
            </a:r>
            <a:r>
              <a:rPr lang="ru-RU" sz="3200" dirty="0" smtClean="0">
                <a:latin typeface="Times New Roman" panose="02020603050405020304" pitchFamily="18" charset="0"/>
                <a:cs typeface="Times New Roman" panose="02020603050405020304" pitchFamily="18" charset="0"/>
              </a:rPr>
              <a:t>–                       система </a:t>
            </a:r>
            <a:r>
              <a:rPr lang="ru-RU" sz="3200" dirty="0">
                <a:latin typeface="Times New Roman" panose="02020603050405020304" pitchFamily="18" charset="0"/>
                <a:cs typeface="Times New Roman" panose="02020603050405020304" pitchFamily="18" charset="0"/>
              </a:rPr>
              <a:t>доменных имен) – </a:t>
            </a:r>
            <a:r>
              <a:rPr lang="ru-RU" sz="3200" dirty="0" smtClean="0">
                <a:latin typeface="Times New Roman" panose="02020603050405020304" pitchFamily="18" charset="0"/>
                <a:cs typeface="Times New Roman" panose="02020603050405020304" pitchFamily="18" charset="0"/>
              </a:rPr>
              <a:t>                                             это </a:t>
            </a:r>
            <a:r>
              <a:rPr lang="ru-RU" sz="3200" dirty="0">
                <a:latin typeface="Times New Roman" panose="02020603050405020304" pitchFamily="18" charset="0"/>
                <a:cs typeface="Times New Roman" panose="02020603050405020304" pitchFamily="18" charset="0"/>
              </a:rPr>
              <a:t>компьютерная четко распределенная система для получения информации о состоянии домена. </a:t>
            </a:r>
            <a:endParaRPr lang="ru-RU" sz="3200" dirty="0" smtClean="0">
              <a:latin typeface="Times New Roman" panose="02020603050405020304" pitchFamily="18" charset="0"/>
              <a:cs typeface="Times New Roman" panose="02020603050405020304" pitchFamily="18" charset="0"/>
            </a:endParaRPr>
          </a:p>
          <a:p>
            <a:pPr algn="ctr"/>
            <a:r>
              <a:rPr lang="ru-RU" sz="3200" dirty="0" smtClean="0">
                <a:latin typeface="Times New Roman" panose="02020603050405020304" pitchFamily="18" charset="0"/>
                <a:cs typeface="Times New Roman" panose="02020603050405020304" pitchFamily="18" charset="0"/>
              </a:rPr>
              <a:t>Часто </a:t>
            </a:r>
            <a:r>
              <a:rPr lang="ru-RU" sz="3200" dirty="0">
                <a:latin typeface="Times New Roman" panose="02020603050405020304" pitchFamily="18" charset="0"/>
                <a:cs typeface="Times New Roman" panose="02020603050405020304" pitchFamily="18" charset="0"/>
              </a:rPr>
              <a:t>его используют для получения IP-адреса по имени определенного хоста (устройства или компьютера), получения необходимой информации о пройденном маршруте почты, которая обслуживается узлами для </a:t>
            </a:r>
            <a:r>
              <a:rPr lang="ru-RU" sz="3200" dirty="0" smtClean="0">
                <a:latin typeface="Times New Roman" panose="02020603050405020304" pitchFamily="18" charset="0"/>
                <a:cs typeface="Times New Roman" panose="02020603050405020304" pitchFamily="18" charset="0"/>
              </a:rPr>
              <a:t>                   протоколов </a:t>
            </a:r>
            <a:r>
              <a:rPr lang="ru-RU" sz="3200" dirty="0">
                <a:latin typeface="Times New Roman" panose="02020603050405020304" pitchFamily="18" charset="0"/>
                <a:cs typeface="Times New Roman" panose="02020603050405020304" pitchFamily="18" charset="0"/>
              </a:rPr>
              <a:t>в домене</a:t>
            </a:r>
          </a:p>
        </p:txBody>
      </p:sp>
    </p:spTree>
    <p:extLst>
      <p:ext uri="{BB962C8B-B14F-4D97-AF65-F5344CB8AC3E}">
        <p14:creationId xmlns:p14="http://schemas.microsoft.com/office/powerpoint/2010/main" val="354044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548680"/>
            <a:ext cx="9144000" cy="6309320"/>
          </a:xfrm>
        </p:spPr>
        <p:txBody>
          <a:bodyPr>
            <a:normAutofit/>
          </a:bodyPr>
          <a:lstStyle/>
          <a:p>
            <a:pPr marL="0" indent="0" algn="ctr">
              <a:buNone/>
            </a:pPr>
            <a:r>
              <a:rPr lang="ru-RU" sz="3600" b="1" i="1" dirty="0">
                <a:solidFill>
                  <a:schemeClr val="tx1"/>
                </a:solidFill>
                <a:latin typeface="Times New Roman" panose="02020603050405020304" pitchFamily="18" charset="0"/>
                <a:cs typeface="Times New Roman" panose="02020603050405020304" pitchFamily="18" charset="0"/>
              </a:rPr>
              <a:t>Протокол ICMP</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обмена управляющими сообщениями </a:t>
            </a:r>
            <a:r>
              <a:rPr lang="ru-RU" sz="3600" i="1" dirty="0">
                <a:solidFill>
                  <a:schemeClr val="tx1"/>
                </a:solidFill>
                <a:latin typeface="Times New Roman" panose="02020603050405020304" pitchFamily="18" charset="0"/>
                <a:cs typeface="Times New Roman" panose="02020603050405020304" pitchFamily="18" charset="0"/>
              </a:rPr>
              <a:t>ICMP (Internet Control </a:t>
            </a:r>
            <a:r>
              <a:rPr lang="ru-RU" sz="3600" i="1" dirty="0" smtClean="0">
                <a:solidFill>
                  <a:schemeClr val="tx1"/>
                </a:solidFill>
                <a:latin typeface="Times New Roman" panose="02020603050405020304" pitchFamily="18" charset="0"/>
                <a:cs typeface="Times New Roman" panose="02020603050405020304" pitchFamily="18" charset="0"/>
              </a:rPr>
              <a:t>                   Message </a:t>
            </a:r>
            <a:r>
              <a:rPr lang="ru-RU" sz="3600" i="1" dirty="0">
                <a:solidFill>
                  <a:schemeClr val="tx1"/>
                </a:solidFill>
                <a:latin typeface="Times New Roman" panose="02020603050405020304" pitchFamily="18" charset="0"/>
                <a:cs typeface="Times New Roman" panose="02020603050405020304" pitchFamily="18" charset="0"/>
              </a:rPr>
              <a:t>Protocol) </a:t>
            </a:r>
            <a:r>
              <a:rPr lang="ru-RU" sz="3600" dirty="0">
                <a:solidFill>
                  <a:schemeClr val="tx1"/>
                </a:solidFill>
                <a:latin typeface="Times New Roman" panose="02020603050405020304" pitchFamily="18" charset="0"/>
                <a:cs typeface="Times New Roman" panose="02020603050405020304" pitchFamily="18" charset="0"/>
              </a:rPr>
              <a:t>позволяет </a:t>
            </a:r>
            <a:r>
              <a:rPr lang="ru-RU" sz="3600" dirty="0" smtClean="0">
                <a:solidFill>
                  <a:schemeClr val="tx1"/>
                </a:solidFill>
                <a:latin typeface="Times New Roman" panose="02020603050405020304" pitchFamily="18" charset="0"/>
                <a:cs typeface="Times New Roman" panose="02020603050405020304" pitchFamily="18" charset="0"/>
              </a:rPr>
              <a:t>                     маршрутизатору </a:t>
            </a:r>
            <a:r>
              <a:rPr lang="ru-RU" sz="3600" dirty="0">
                <a:solidFill>
                  <a:schemeClr val="tx1"/>
                </a:solidFill>
                <a:latin typeface="Times New Roman" panose="02020603050405020304" pitchFamily="18" charset="0"/>
                <a:cs typeface="Times New Roman" panose="02020603050405020304" pitchFamily="18" charset="0"/>
              </a:rPr>
              <a:t>сообщить конечному узлу об ошибках, с которыми маршрутизатор столкнулся при передаче какого-либо </a:t>
            </a:r>
            <a:r>
              <a:rPr lang="ru-RU" sz="3600" dirty="0" smtClean="0">
                <a:solidFill>
                  <a:schemeClr val="tx1"/>
                </a:solidFill>
                <a:latin typeface="Times New Roman" panose="02020603050405020304" pitchFamily="18" charset="0"/>
                <a:cs typeface="Times New Roman" panose="02020603050405020304" pitchFamily="18" charset="0"/>
              </a:rPr>
              <a:t>                            IP-пакета </a:t>
            </a:r>
            <a:r>
              <a:rPr lang="ru-RU" sz="3600" dirty="0">
                <a:solidFill>
                  <a:schemeClr val="tx1"/>
                </a:solidFill>
                <a:latin typeface="Times New Roman" panose="02020603050405020304" pitchFamily="18" charset="0"/>
                <a:cs typeface="Times New Roman" panose="02020603050405020304" pitchFamily="18" charset="0"/>
              </a:rPr>
              <a:t>от данного конечного узла</a:t>
            </a:r>
          </a:p>
        </p:txBody>
      </p:sp>
    </p:spTree>
    <p:extLst>
      <p:ext uri="{BB962C8B-B14F-4D97-AF65-F5344CB8AC3E}">
        <p14:creationId xmlns:p14="http://schemas.microsoft.com/office/powerpoint/2010/main" val="1361764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908720"/>
            <a:ext cx="9144000" cy="561662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Управляющие сообщения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 не могут направляться промежуточному маршрутизатору, который участвовал в передаче пакета, с которым возникли проблемы, так как для такой посылки нет адресной информации - пакет несет в себе только адрес источника и адрес назначения, не фиксируя адреса промежуточных маршрутизаторов</a:t>
            </a:r>
          </a:p>
        </p:txBody>
      </p:sp>
    </p:spTree>
    <p:extLst>
      <p:ext uri="{BB962C8B-B14F-4D97-AF65-F5344CB8AC3E}">
        <p14:creationId xmlns:p14="http://schemas.microsoft.com/office/powerpoint/2010/main" val="211216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476672"/>
            <a:ext cx="9144000" cy="6381328"/>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 - это протокол сообщения об ошибках, а не протокол коррекции ошибок. Конечный узел может предпринять некоторые действия для того, чтобы ошибка больше не возникала, но эти действия протоколом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 не регламентируются.</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Коммуникация, использующая протокол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 состоит в пересылке подходящих информаций об ошибках, раскроенных во время связи между двумя устройствами</a:t>
            </a:r>
          </a:p>
        </p:txBody>
      </p:sp>
    </p:spTree>
    <p:extLst>
      <p:ext uri="{BB962C8B-B14F-4D97-AF65-F5344CB8AC3E}">
        <p14:creationId xmlns:p14="http://schemas.microsoft.com/office/powerpoint/2010/main" val="906475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24744"/>
            <a:ext cx="9144000" cy="5733256"/>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Одиночная информация существует </a:t>
            </a:r>
            <a:r>
              <a:rPr lang="ru-RU" sz="3600" dirty="0" smtClean="0">
                <a:solidFill>
                  <a:schemeClr val="tx1"/>
                </a:solidFill>
                <a:latin typeface="Times New Roman" panose="02020603050405020304" pitchFamily="18" charset="0"/>
                <a:cs typeface="Times New Roman" panose="02020603050405020304" pitchFamily="18" charset="0"/>
              </a:rPr>
              <a:t>                               в </a:t>
            </a:r>
            <a:r>
              <a:rPr lang="ru-RU" sz="3600" dirty="0">
                <a:solidFill>
                  <a:schemeClr val="tx1"/>
                </a:solidFill>
                <a:latin typeface="Times New Roman" panose="02020603050405020304" pitchFamily="18" charset="0"/>
                <a:cs typeface="Times New Roman" panose="02020603050405020304" pitchFamily="18" charset="0"/>
              </a:rPr>
              <a:t>виде пакета, сформированного </a:t>
            </a:r>
            <a:r>
              <a:rPr lang="ru-RU" sz="3600" dirty="0" smtClean="0">
                <a:solidFill>
                  <a:schemeClr val="tx1"/>
                </a:solidFill>
                <a:latin typeface="Times New Roman" panose="02020603050405020304" pitchFamily="18" charset="0"/>
                <a:cs typeface="Times New Roman" panose="02020603050405020304" pitchFamily="18" charset="0"/>
              </a:rPr>
              <a:t>     надлежащим </a:t>
            </a:r>
            <a:r>
              <a:rPr lang="ru-RU" sz="3600" dirty="0">
                <a:solidFill>
                  <a:schemeClr val="tx1"/>
                </a:solidFill>
                <a:latin typeface="Times New Roman" panose="02020603050405020304" pitchFamily="18" charset="0"/>
                <a:cs typeface="Times New Roman" panose="02020603050405020304" pitchFamily="18" charset="0"/>
              </a:rPr>
              <a:t>образом (Datagram), </a:t>
            </a:r>
            <a:r>
              <a:rPr lang="ru-RU" sz="3600" dirty="0" smtClean="0">
                <a:solidFill>
                  <a:schemeClr val="tx1"/>
                </a:solidFill>
                <a:latin typeface="Times New Roman" panose="02020603050405020304" pitchFamily="18" charset="0"/>
                <a:cs typeface="Times New Roman" panose="02020603050405020304" pitchFamily="18" charset="0"/>
              </a:rPr>
              <a:t>                        которая</a:t>
            </a:r>
            <a:r>
              <a:rPr lang="ru-RU" sz="3600" dirty="0">
                <a:solidFill>
                  <a:schemeClr val="tx1"/>
                </a:solidFill>
                <a:latin typeface="Times New Roman" panose="02020603050405020304" pitchFamily="18" charset="0"/>
                <a:cs typeface="Times New Roman" panose="02020603050405020304" pitchFamily="18" charset="0"/>
              </a:rPr>
              <a:t>, следовательно, будет </a:t>
            </a:r>
            <a:r>
              <a:rPr lang="ru-RU" sz="3600" dirty="0" smtClean="0">
                <a:solidFill>
                  <a:schemeClr val="tx1"/>
                </a:solidFill>
                <a:latin typeface="Times New Roman" panose="02020603050405020304" pitchFamily="18" charset="0"/>
                <a:cs typeface="Times New Roman" panose="02020603050405020304" pitchFamily="18" charset="0"/>
              </a:rPr>
              <a:t>                      подвергнутый </a:t>
            </a:r>
            <a:r>
              <a:rPr lang="ru-RU" sz="3600" dirty="0">
                <a:solidFill>
                  <a:schemeClr val="tx1"/>
                </a:solidFill>
                <a:latin typeface="Times New Roman" panose="02020603050405020304" pitchFamily="18" charset="0"/>
                <a:cs typeface="Times New Roman" panose="02020603050405020304" pitchFamily="18" charset="0"/>
              </a:rPr>
              <a:t>инкапсуляции </a:t>
            </a:r>
            <a:r>
              <a:rPr lang="ru-RU" sz="3600" dirty="0" smtClean="0">
                <a:solidFill>
                  <a:schemeClr val="tx1"/>
                </a:solidFill>
                <a:latin typeface="Times New Roman" panose="02020603050405020304" pitchFamily="18" charset="0"/>
                <a:cs typeface="Times New Roman" panose="02020603050405020304" pitchFamily="18" charset="0"/>
              </a:rPr>
              <a:t>                             в </a:t>
            </a:r>
            <a:r>
              <a:rPr lang="ru-RU" sz="3600" dirty="0">
                <a:solidFill>
                  <a:schemeClr val="tx1"/>
                </a:solidFill>
                <a:latin typeface="Times New Roman" panose="02020603050405020304" pitchFamily="18" charset="0"/>
                <a:cs typeface="Times New Roman" panose="02020603050405020304" pitchFamily="18" charset="0"/>
              </a:rPr>
              <a:t>рамке протокола IP. </a:t>
            </a:r>
            <a:endParaRPr lang="ru-RU" sz="36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i="1" dirty="0" smtClean="0">
                <a:solidFill>
                  <a:schemeClr val="tx1"/>
                </a:solidFill>
                <a:latin typeface="Times New Roman" panose="02020603050405020304" pitchFamily="18" charset="0"/>
                <a:cs typeface="Times New Roman" panose="02020603050405020304" pitchFamily="18" charset="0"/>
              </a:rPr>
              <a:t>ICMP</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не использует в своей работе протоколы TCP и UDP</a:t>
            </a:r>
          </a:p>
        </p:txBody>
      </p:sp>
    </p:spTree>
    <p:extLst>
      <p:ext uri="{BB962C8B-B14F-4D97-AF65-F5344CB8AC3E}">
        <p14:creationId xmlns:p14="http://schemas.microsoft.com/office/powerpoint/2010/main" val="770039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6632"/>
            <a:ext cx="9144000" cy="6741368"/>
          </a:xfrm>
        </p:spPr>
        <p:txBody>
          <a:bodyPr>
            <a:normAutofit fontScale="92500" lnSpcReduction="1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Примеры работы протокола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Ping</a:t>
            </a:r>
            <a:r>
              <a:rPr lang="ru-RU" sz="3600" dirty="0">
                <a:solidFill>
                  <a:schemeClr val="tx1"/>
                </a:solidFill>
                <a:latin typeface="Times New Roman" panose="02020603050405020304" pitchFamily="18" charset="0"/>
                <a:cs typeface="Times New Roman" panose="02020603050405020304" pitchFamily="18" charset="0"/>
              </a:rPr>
              <a:t> - один из инструментов, выступающих практически в каждой операционной системе, обслуживающей протокол TCP/IP. С его помощью пакеты ICMP ECHO_REQUEST отправляются в целевой компьютер. Дистанционная машина, после получения такого сообщения должна ответить при помощи ECHO_REPLY. Поэтому можно определить следующее: конфигурация сети делает возможной связь с дистанционной машиной, и оценку её нагрузки на основании информаций, касающихся количества потерянных пакетов и времени ответа</a:t>
            </a:r>
          </a:p>
        </p:txBody>
      </p:sp>
    </p:spTree>
    <p:extLst>
      <p:ext uri="{BB962C8B-B14F-4D97-AF65-F5344CB8AC3E}">
        <p14:creationId xmlns:p14="http://schemas.microsoft.com/office/powerpoint/2010/main" val="1193610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1124744"/>
            <a:ext cx="9144000" cy="5589240"/>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Traceroute – инструмент, делающий возможным определение, через </a:t>
            </a:r>
            <a:r>
              <a:rPr lang="ru-RU" sz="3600" dirty="0" smtClean="0">
                <a:solidFill>
                  <a:schemeClr val="tx1"/>
                </a:solidFill>
                <a:latin typeface="Times New Roman" panose="02020603050405020304" pitchFamily="18" charset="0"/>
                <a:cs typeface="Times New Roman" panose="02020603050405020304" pitchFamily="18" charset="0"/>
              </a:rPr>
              <a:t>                               какие </a:t>
            </a:r>
            <a:r>
              <a:rPr lang="ru-RU" sz="3600" dirty="0">
                <a:solidFill>
                  <a:schemeClr val="tx1"/>
                </a:solidFill>
                <a:latin typeface="Times New Roman" panose="02020603050405020304" pitchFamily="18" charset="0"/>
                <a:cs typeface="Times New Roman" panose="02020603050405020304" pitchFamily="18" charset="0"/>
              </a:rPr>
              <a:t>маршрутизаторы проходит пакет </a:t>
            </a:r>
            <a:r>
              <a:rPr lang="ru-RU" sz="3600" dirty="0" smtClean="0">
                <a:solidFill>
                  <a:schemeClr val="tx1"/>
                </a:solidFill>
                <a:latin typeface="Times New Roman" panose="02020603050405020304" pitchFamily="18" charset="0"/>
                <a:cs typeface="Times New Roman" panose="02020603050405020304" pitchFamily="18" charset="0"/>
              </a:rPr>
              <a:t>                     по </a:t>
            </a:r>
            <a:r>
              <a:rPr lang="ru-RU" sz="3600" dirty="0">
                <a:solidFill>
                  <a:schemeClr val="tx1"/>
                </a:solidFill>
                <a:latin typeface="Times New Roman" panose="02020603050405020304" pitchFamily="18" charset="0"/>
                <a:cs typeface="Times New Roman" panose="02020603050405020304" pitchFamily="18" charset="0"/>
              </a:rPr>
              <a:t>дороге к дистанционному компьютеру</a:t>
            </a:r>
            <a:r>
              <a:rPr lang="ru-RU" sz="3600" dirty="0" smtClean="0">
                <a:solidFill>
                  <a:schemeClr val="tx1"/>
                </a:solidFill>
                <a:latin typeface="Times New Roman" panose="02020603050405020304" pitchFamily="18" charset="0"/>
                <a:cs typeface="Times New Roman" panose="02020603050405020304" pitchFamily="18" charset="0"/>
              </a:rPr>
              <a:t>. </a:t>
            </a:r>
            <a:endParaRPr lang="ru-RU" sz="3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Существует несколько типов </a:t>
            </a:r>
            <a:r>
              <a:rPr lang="ru-RU" sz="3600" dirty="0" smtClean="0">
                <a:solidFill>
                  <a:schemeClr val="tx1"/>
                </a:solidFill>
                <a:latin typeface="Times New Roman" panose="02020603050405020304" pitchFamily="18" charset="0"/>
                <a:cs typeface="Times New Roman" panose="02020603050405020304" pitchFamily="18" charset="0"/>
              </a:rPr>
              <a:t>                             сообщений </a:t>
            </a:r>
            <a:r>
              <a:rPr lang="ru-RU" sz="3600" i="1" dirty="0">
                <a:solidFill>
                  <a:schemeClr val="tx1"/>
                </a:solidFill>
                <a:latin typeface="Times New Roman" panose="02020603050405020304" pitchFamily="18" charset="0"/>
                <a:cs typeface="Times New Roman" panose="02020603050405020304" pitchFamily="18" charset="0"/>
              </a:rPr>
              <a:t>ICMP</a:t>
            </a:r>
            <a:r>
              <a:rPr lang="ru-RU" sz="3600" dirty="0">
                <a:solidFill>
                  <a:schemeClr val="tx1"/>
                </a:solidFill>
                <a:latin typeface="Times New Roman" panose="02020603050405020304" pitchFamily="18" charset="0"/>
                <a:cs typeface="Times New Roman" panose="02020603050405020304" pitchFamily="18" charset="0"/>
              </a:rPr>
              <a:t>. </a:t>
            </a:r>
            <a:r>
              <a:rPr lang="ru-RU" sz="3600" dirty="0" smtClean="0">
                <a:solidFill>
                  <a:schemeClr val="tx1"/>
                </a:solidFill>
                <a:latin typeface="Times New Roman" panose="02020603050405020304" pitchFamily="18" charset="0"/>
                <a:cs typeface="Times New Roman" panose="02020603050405020304" pitchFamily="18" charset="0"/>
              </a:rPr>
              <a:t>                                                  Каждый </a:t>
            </a:r>
            <a:r>
              <a:rPr lang="ru-RU" sz="3600" dirty="0">
                <a:solidFill>
                  <a:schemeClr val="tx1"/>
                </a:solidFill>
                <a:latin typeface="Times New Roman" panose="02020603050405020304" pitchFamily="18" charset="0"/>
                <a:cs typeface="Times New Roman" panose="02020603050405020304" pitchFamily="18" charset="0"/>
              </a:rPr>
              <a:t>тип сообщения имеет свой </a:t>
            </a:r>
            <a:r>
              <a:rPr lang="ru-RU" sz="3600" dirty="0" smtClean="0">
                <a:solidFill>
                  <a:schemeClr val="tx1"/>
                </a:solidFill>
                <a:latin typeface="Times New Roman" panose="02020603050405020304" pitchFamily="18" charset="0"/>
                <a:cs typeface="Times New Roman" panose="02020603050405020304" pitchFamily="18" charset="0"/>
              </a:rPr>
              <a:t>формат</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486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332656"/>
            <a:ext cx="9144000" cy="6381328"/>
          </a:xfrm>
        </p:spPr>
        <p:txBody>
          <a:bodyPr>
            <a:normAutofit/>
          </a:bodyPr>
          <a:lstStyle/>
          <a:p>
            <a:pPr marL="0" indent="0" algn="ctr">
              <a:buNone/>
            </a:pPr>
            <a:r>
              <a:rPr lang="ru-RU" sz="3600" b="1" i="1" dirty="0" smtClean="0">
                <a:solidFill>
                  <a:schemeClr val="tx1"/>
                </a:solidFill>
                <a:latin typeface="Times New Roman" panose="02020603050405020304" pitchFamily="18" charset="0"/>
                <a:cs typeface="Times New Roman" panose="02020603050405020304" pitchFamily="18" charset="0"/>
              </a:rPr>
              <a:t>Протокол </a:t>
            </a:r>
            <a:r>
              <a:rPr lang="ru-RU" sz="3600" b="1" i="1" dirty="0">
                <a:solidFill>
                  <a:schemeClr val="tx1"/>
                </a:solidFill>
                <a:latin typeface="Times New Roman" panose="02020603050405020304" pitchFamily="18" charset="0"/>
                <a:cs typeface="Times New Roman" panose="02020603050405020304" pitchFamily="18" charset="0"/>
              </a:rPr>
              <a:t>SNMP</a:t>
            </a:r>
          </a:p>
          <a:p>
            <a:pPr marL="0" indent="0" algn="ctr">
              <a:buNone/>
            </a:pPr>
            <a:r>
              <a:rPr lang="ru-RU" sz="3600" i="1" dirty="0">
                <a:solidFill>
                  <a:schemeClr val="tx1"/>
                </a:solidFill>
                <a:latin typeface="Times New Roman" panose="02020603050405020304" pitchFamily="18" charset="0"/>
                <a:cs typeface="Times New Roman" panose="02020603050405020304" pitchFamily="18" charset="0"/>
              </a:rPr>
              <a:t>SNMP</a:t>
            </a: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Simple Network Management Protocol </a:t>
            </a:r>
            <a:r>
              <a:rPr lang="ru-RU" sz="3600" dirty="0">
                <a:solidFill>
                  <a:schemeClr val="tx1"/>
                </a:solidFill>
                <a:latin typeface="Times New Roman" panose="02020603050405020304" pitchFamily="18" charset="0"/>
                <a:cs typeface="Times New Roman" panose="02020603050405020304" pitchFamily="18" charset="0"/>
              </a:rPr>
              <a:t>— простой протокол сетевого управления) — стандартный Интернет-протокол для управления устройствами в IP-сетях </a:t>
            </a:r>
            <a:r>
              <a:rPr lang="ru-RU" sz="3600" dirty="0" smtClean="0">
                <a:solidFill>
                  <a:schemeClr val="tx1"/>
                </a:solidFill>
                <a:latin typeface="Times New Roman" panose="02020603050405020304" pitchFamily="18" charset="0"/>
                <a:cs typeface="Times New Roman" panose="02020603050405020304" pitchFamily="18" charset="0"/>
              </a:rPr>
              <a:t>                                 на </a:t>
            </a:r>
            <a:r>
              <a:rPr lang="ru-RU" sz="3600" dirty="0">
                <a:solidFill>
                  <a:schemeClr val="tx1"/>
                </a:solidFill>
                <a:latin typeface="Times New Roman" panose="02020603050405020304" pitchFamily="18" charset="0"/>
                <a:cs typeface="Times New Roman" panose="02020603050405020304" pitchFamily="18" charset="0"/>
              </a:rPr>
              <a:t>основе архитектур TCP/UDP.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К поддерживающим </a:t>
            </a:r>
            <a:r>
              <a:rPr lang="ru-RU" sz="3600" i="1" dirty="0">
                <a:solidFill>
                  <a:schemeClr val="tx1"/>
                </a:solidFill>
                <a:latin typeface="Times New Roman" panose="02020603050405020304" pitchFamily="18" charset="0"/>
                <a:cs typeface="Times New Roman" panose="02020603050405020304" pitchFamily="18" charset="0"/>
              </a:rPr>
              <a:t>SNMP</a:t>
            </a:r>
            <a:r>
              <a:rPr lang="ru-RU" sz="3600" dirty="0">
                <a:solidFill>
                  <a:schemeClr val="tx1"/>
                </a:solidFill>
                <a:latin typeface="Times New Roman" panose="02020603050405020304" pitchFamily="18" charset="0"/>
                <a:cs typeface="Times New Roman" panose="02020603050405020304" pitchFamily="18" charset="0"/>
              </a:rPr>
              <a:t> устройствам относятся маршрутизаторы, коммутаторы, серверы, рабочие станции, принтеры, модемные стойки и другие</a:t>
            </a:r>
          </a:p>
        </p:txBody>
      </p:sp>
    </p:spTree>
    <p:extLst>
      <p:ext uri="{BB962C8B-B14F-4D97-AF65-F5344CB8AC3E}">
        <p14:creationId xmlns:p14="http://schemas.microsoft.com/office/powerpoint/2010/main" val="1257173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548680"/>
            <a:ext cx="9144000" cy="6165304"/>
          </a:xfrm>
        </p:spPr>
        <p:txBody>
          <a:bodyPr>
            <a:normAutofit lnSpcReduction="1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обычно используется в системах сетевого управления для контроля подключённых к сети устройств на предмет условий, которые требуют внимания администратора. </a:t>
            </a:r>
            <a:endParaRPr lang="ru-RU" sz="36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i="1" dirty="0" smtClean="0">
                <a:solidFill>
                  <a:schemeClr val="tx1"/>
                </a:solidFill>
                <a:latin typeface="Times New Roman" panose="02020603050405020304" pitchFamily="18" charset="0"/>
                <a:cs typeface="Times New Roman" panose="02020603050405020304" pitchFamily="18" charset="0"/>
              </a:rPr>
              <a:t>SNMP </a:t>
            </a:r>
            <a:r>
              <a:rPr lang="ru-RU" sz="3600" dirty="0">
                <a:solidFill>
                  <a:schemeClr val="tx1"/>
                </a:solidFill>
                <a:latin typeface="Times New Roman" panose="02020603050405020304" pitchFamily="18" charset="0"/>
                <a:cs typeface="Times New Roman" panose="02020603050405020304" pitchFamily="18" charset="0"/>
              </a:rPr>
              <a:t>определён Инженерным советом интернета (IETF) как компонент TCP/IP.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Он состоит из набора стандартов для сетевого управления, включая протокол прикладного уровня, схему баз данных </a:t>
            </a:r>
            <a:r>
              <a:rPr lang="ru-RU" sz="3600" dirty="0" smtClean="0">
                <a:solidFill>
                  <a:schemeClr val="tx1"/>
                </a:solidFill>
                <a:latin typeface="Times New Roman" panose="02020603050405020304" pitchFamily="18" charset="0"/>
                <a:cs typeface="Times New Roman" panose="02020603050405020304" pitchFamily="18" charset="0"/>
              </a:rPr>
              <a:t>                        и </a:t>
            </a:r>
            <a:r>
              <a:rPr lang="ru-RU" sz="3600" dirty="0">
                <a:solidFill>
                  <a:schemeClr val="tx1"/>
                </a:solidFill>
                <a:latin typeface="Times New Roman" panose="02020603050405020304" pitchFamily="18" charset="0"/>
                <a:cs typeface="Times New Roman" panose="02020603050405020304" pitchFamily="18" charset="0"/>
              </a:rPr>
              <a:t>набор объектов данных</a:t>
            </a:r>
          </a:p>
        </p:txBody>
      </p:sp>
    </p:spTree>
    <p:extLst>
      <p:ext uri="{BB962C8B-B14F-4D97-AF65-F5344CB8AC3E}">
        <p14:creationId xmlns:p14="http://schemas.microsoft.com/office/powerpoint/2010/main" val="294914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908720"/>
            <a:ext cx="9144000" cy="580526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Сеть, использующая SNMP для управления содержит три основных компонента:</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1.	</a:t>
            </a:r>
            <a:r>
              <a:rPr lang="ru-RU" sz="3600" i="1" dirty="0">
                <a:solidFill>
                  <a:schemeClr val="tx1"/>
                </a:solidFill>
                <a:latin typeface="Times New Roman" panose="02020603050405020304" pitchFamily="18" charset="0"/>
                <a:cs typeface="Times New Roman" panose="02020603050405020304" pitchFamily="18" charset="0"/>
              </a:rPr>
              <a:t>SNMP менеджер </a:t>
            </a:r>
            <a:r>
              <a:rPr lang="ru-RU" sz="3600" dirty="0">
                <a:solidFill>
                  <a:schemeClr val="tx1"/>
                </a:solidFill>
                <a:latin typeface="Times New Roman" panose="02020603050405020304" pitchFamily="18" charset="0"/>
                <a:cs typeface="Times New Roman" panose="02020603050405020304" pitchFamily="18" charset="0"/>
              </a:rPr>
              <a:t>– программное обеспечение, устанавливаемое на компьютер администратора (системы мониторинга)</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2.	</a:t>
            </a:r>
            <a:r>
              <a:rPr lang="ru-RU" sz="3600" i="1" dirty="0">
                <a:solidFill>
                  <a:schemeClr val="tx1"/>
                </a:solidFill>
                <a:latin typeface="Times New Roman" panose="02020603050405020304" pitchFamily="18" charset="0"/>
                <a:cs typeface="Times New Roman" panose="02020603050405020304" pitchFamily="18" charset="0"/>
              </a:rPr>
              <a:t>SNMP агент </a:t>
            </a:r>
            <a:r>
              <a:rPr lang="ru-RU" sz="3600" dirty="0">
                <a:solidFill>
                  <a:schemeClr val="tx1"/>
                </a:solidFill>
                <a:latin typeface="Times New Roman" panose="02020603050405020304" pitchFamily="18" charset="0"/>
                <a:cs typeface="Times New Roman" panose="02020603050405020304" pitchFamily="18" charset="0"/>
              </a:rPr>
              <a:t>- программное обеспечение,  запущенное на сетевом узле, за которым осуществляется мониторинг</a:t>
            </a:r>
          </a:p>
        </p:txBody>
      </p:sp>
    </p:spTree>
    <p:extLst>
      <p:ext uri="{BB962C8B-B14F-4D97-AF65-F5344CB8AC3E}">
        <p14:creationId xmlns:p14="http://schemas.microsoft.com/office/powerpoint/2010/main" val="2327451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1124744"/>
            <a:ext cx="9144000" cy="5589240"/>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3.	</a:t>
            </a:r>
            <a:r>
              <a:rPr lang="ru-RU" sz="3600" i="1" dirty="0">
                <a:solidFill>
                  <a:schemeClr val="tx1"/>
                </a:solidFill>
                <a:latin typeface="Times New Roman" panose="02020603050405020304" pitchFamily="18" charset="0"/>
                <a:cs typeface="Times New Roman" panose="02020603050405020304" pitchFamily="18" charset="0"/>
              </a:rPr>
              <a:t>SNMP MIB </a:t>
            </a:r>
            <a:r>
              <a:rPr lang="ru-RU" sz="3600" dirty="0">
                <a:solidFill>
                  <a:schemeClr val="tx1"/>
                </a:solidFill>
                <a:latin typeface="Times New Roman" panose="02020603050405020304" pitchFamily="18" charset="0"/>
                <a:cs typeface="Times New Roman" panose="02020603050405020304" pitchFamily="18" charset="0"/>
              </a:rPr>
              <a:t>– MIB - </a:t>
            </a:r>
            <a:r>
              <a:rPr lang="ru-RU" sz="3600" dirty="0" smtClean="0">
                <a:solidFill>
                  <a:schemeClr val="tx1"/>
                </a:solidFill>
                <a:latin typeface="Times New Roman" panose="02020603050405020304" pitchFamily="18" charset="0"/>
                <a:cs typeface="Times New Roman" panose="02020603050405020304" pitchFamily="18" charset="0"/>
              </a:rPr>
              <a:t>                                                это </a:t>
            </a:r>
            <a:r>
              <a:rPr lang="ru-RU" sz="3600" dirty="0">
                <a:solidFill>
                  <a:schemeClr val="tx1"/>
                </a:solidFill>
                <a:latin typeface="Times New Roman" panose="02020603050405020304" pitchFamily="18" charset="0"/>
                <a:cs typeface="Times New Roman" panose="02020603050405020304" pitchFamily="18" charset="0"/>
              </a:rPr>
              <a:t>Management information base. </a:t>
            </a:r>
            <a:r>
              <a:rPr lang="ru-RU" sz="3600" dirty="0" smtClean="0">
                <a:solidFill>
                  <a:schemeClr val="tx1"/>
                </a:solidFill>
                <a:latin typeface="Times New Roman" panose="02020603050405020304" pitchFamily="18" charset="0"/>
                <a:cs typeface="Times New Roman" panose="02020603050405020304" pitchFamily="18" charset="0"/>
              </a:rPr>
              <a:t>                                                            Этот </a:t>
            </a:r>
            <a:r>
              <a:rPr lang="ru-RU" sz="3600" dirty="0">
                <a:solidFill>
                  <a:schemeClr val="tx1"/>
                </a:solidFill>
                <a:latin typeface="Times New Roman" panose="02020603050405020304" pitchFamily="18" charset="0"/>
                <a:cs typeface="Times New Roman" panose="02020603050405020304" pitchFamily="18" charset="0"/>
              </a:rPr>
              <a:t>компонент системы обеспечивает структурированость данных, которыми обмениваются агенты и менеджеры. </a:t>
            </a:r>
            <a:r>
              <a:rPr lang="ru-RU" sz="3600" dirty="0" smtClean="0">
                <a:solidFill>
                  <a:schemeClr val="tx1"/>
                </a:solidFill>
                <a:latin typeface="Times New Roman" panose="02020603050405020304" pitchFamily="18" charset="0"/>
                <a:cs typeface="Times New Roman" panose="02020603050405020304" pitchFamily="18" charset="0"/>
              </a:rPr>
              <a:t>                              По </a:t>
            </a:r>
            <a:r>
              <a:rPr lang="ru-RU" sz="3600" dirty="0">
                <a:solidFill>
                  <a:schemeClr val="tx1"/>
                </a:solidFill>
                <a:latin typeface="Times New Roman" panose="02020603050405020304" pitchFamily="18" charset="0"/>
                <a:cs typeface="Times New Roman" panose="02020603050405020304" pitchFamily="18" charset="0"/>
              </a:rPr>
              <a:t>сути - это некая база данных </a:t>
            </a:r>
            <a:r>
              <a:rPr lang="ru-RU" sz="3600" dirty="0" smtClean="0">
                <a:solidFill>
                  <a:schemeClr val="tx1"/>
                </a:solidFill>
                <a:latin typeface="Times New Roman" panose="02020603050405020304" pitchFamily="18" charset="0"/>
                <a:cs typeface="Times New Roman" panose="02020603050405020304" pitchFamily="18" charset="0"/>
              </a:rPr>
              <a:t>                                     в </a:t>
            </a:r>
            <a:r>
              <a:rPr lang="ru-RU" sz="3600" dirty="0">
                <a:solidFill>
                  <a:schemeClr val="tx1"/>
                </a:solidFill>
                <a:latin typeface="Times New Roman" panose="02020603050405020304" pitchFamily="18" charset="0"/>
                <a:cs typeface="Times New Roman" panose="02020603050405020304" pitchFamily="18" charset="0"/>
              </a:rPr>
              <a:t>виде текстовых фалов</a:t>
            </a:r>
          </a:p>
        </p:txBody>
      </p:sp>
    </p:spTree>
    <p:extLst>
      <p:ext uri="{BB962C8B-B14F-4D97-AF65-F5344CB8AC3E}">
        <p14:creationId xmlns:p14="http://schemas.microsoft.com/office/powerpoint/2010/main" val="170489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09210" y="1628800"/>
            <a:ext cx="8702980" cy="2862322"/>
          </a:xfrm>
          <a:prstGeom prst="rect">
            <a:avLst/>
          </a:prstGeom>
        </p:spPr>
        <p:txBody>
          <a:bodyPr wrap="square">
            <a:spAutoFit/>
          </a:bodyPr>
          <a:lstStyle/>
          <a:p>
            <a:pPr algn="ctr"/>
            <a:r>
              <a:rPr lang="ru-RU" sz="3600" dirty="0">
                <a:latin typeface="Times New Roman" panose="02020603050405020304" pitchFamily="18" charset="0"/>
                <a:cs typeface="Times New Roman" panose="02020603050405020304" pitchFamily="18" charset="0"/>
              </a:rPr>
              <a:t>Такая распределенная база данных системы доменных имен поддерживается благодаря иерархии DNS-серверов, которые взаимодействуют согласно определенному протоколу</a:t>
            </a:r>
          </a:p>
        </p:txBody>
      </p:sp>
    </p:spTree>
    <p:extLst>
      <p:ext uri="{BB962C8B-B14F-4D97-AF65-F5344CB8AC3E}">
        <p14:creationId xmlns:p14="http://schemas.microsoft.com/office/powerpoint/2010/main" val="1087856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332656"/>
            <a:ext cx="9144000" cy="6381328"/>
          </a:xfrm>
        </p:spPr>
        <p:txBody>
          <a:bodyPr>
            <a:normAutofit/>
          </a:bodyPr>
          <a:lstStyle/>
          <a:p>
            <a:pPr marL="0" indent="0" algn="ctr">
              <a:buNone/>
            </a:pPr>
            <a:r>
              <a:rPr lang="ru-RU" sz="3600" i="1" dirty="0">
                <a:solidFill>
                  <a:schemeClr val="tx1"/>
                </a:solidFill>
                <a:latin typeface="Times New Roman" panose="02020603050405020304" pitchFamily="18" charset="0"/>
                <a:cs typeface="Times New Roman" panose="02020603050405020304" pitchFamily="18" charset="0"/>
              </a:rPr>
              <a:t>SNMP</a:t>
            </a: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менеджер</a:t>
            </a:r>
            <a:r>
              <a:rPr lang="ru-RU" sz="3600" dirty="0">
                <a:solidFill>
                  <a:schemeClr val="tx1"/>
                </a:solidFill>
                <a:latin typeface="Times New Roman" panose="02020603050405020304" pitchFamily="18" charset="0"/>
                <a:cs typeface="Times New Roman" panose="02020603050405020304" pitchFamily="18" charset="0"/>
              </a:rPr>
              <a:t> является прослойкой (интерфейсом) между оператором\администратором </a:t>
            </a:r>
            <a:r>
              <a:rPr lang="ru-RU" sz="3600" dirty="0" smtClean="0">
                <a:solidFill>
                  <a:schemeClr val="tx1"/>
                </a:solidFill>
                <a:latin typeface="Times New Roman" panose="02020603050405020304" pitchFamily="18" charset="0"/>
                <a:cs typeface="Times New Roman" panose="02020603050405020304" pitchFamily="18" charset="0"/>
              </a:rPr>
              <a:t>и </a:t>
            </a:r>
            <a:r>
              <a:rPr lang="ru-RU" sz="3600" dirty="0">
                <a:solidFill>
                  <a:schemeClr val="tx1"/>
                </a:solidFill>
                <a:latin typeface="Times New Roman" panose="02020603050405020304" pitchFamily="18" charset="0"/>
                <a:cs typeface="Times New Roman" panose="02020603050405020304" pitchFamily="18" charset="0"/>
              </a:rPr>
              <a:t>сетевым узлом с запущенным </a:t>
            </a:r>
            <a:r>
              <a:rPr lang="ru-RU" sz="3600" i="1" dirty="0">
                <a:solidFill>
                  <a:schemeClr val="tx1"/>
                </a:solidFill>
                <a:latin typeface="Times New Roman" panose="02020603050405020304" pitchFamily="18" charset="0"/>
                <a:cs typeface="Times New Roman" panose="02020603050405020304" pitchFamily="18" charset="0"/>
              </a:rPr>
              <a:t>SNMP агентом</a:t>
            </a:r>
          </a:p>
        </p:txBody>
      </p:sp>
      <p:pic>
        <p:nvPicPr>
          <p:cNvPr id="4" name="Рисунок 3"/>
          <p:cNvPicPr/>
          <p:nvPr/>
        </p:nvPicPr>
        <p:blipFill>
          <a:blip r:embed="rId2"/>
          <a:stretch>
            <a:fillRect/>
          </a:stretch>
        </p:blipFill>
        <p:spPr>
          <a:xfrm>
            <a:off x="1148155" y="2627366"/>
            <a:ext cx="6840760" cy="4032448"/>
          </a:xfrm>
          <a:prstGeom prst="rect">
            <a:avLst/>
          </a:prstGeom>
        </p:spPr>
      </p:pic>
    </p:spTree>
    <p:extLst>
      <p:ext uri="{BB962C8B-B14F-4D97-AF65-F5344CB8AC3E}">
        <p14:creationId xmlns:p14="http://schemas.microsoft.com/office/powerpoint/2010/main" val="1560894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04664"/>
            <a:ext cx="8686800" cy="6336704"/>
          </a:xfrm>
        </p:spPr>
        <p:txBody>
          <a:bodyPr>
            <a:normAutofit lnSpcReduction="10000"/>
          </a:bodyPr>
          <a:lstStyle/>
          <a:p>
            <a:pPr marL="0" indent="0" algn="ctr">
              <a:buNone/>
            </a:pPr>
            <a:r>
              <a:rPr lang="ru-RU" sz="3500" dirty="0">
                <a:solidFill>
                  <a:schemeClr val="tx1"/>
                </a:solidFill>
                <a:latin typeface="Times New Roman" panose="02020603050405020304" pitchFamily="18" charset="0"/>
                <a:cs typeface="Times New Roman" panose="02020603050405020304" pitchFamily="18" charset="0"/>
              </a:rPr>
              <a:t>Основой для DNS протокола служит представление об ее иерархической системе доменного адреса и зонах. </a:t>
            </a:r>
            <a:r>
              <a:rPr lang="ru-RU" sz="3500" dirty="0" smtClean="0">
                <a:solidFill>
                  <a:schemeClr val="tx1"/>
                </a:solidFill>
                <a:latin typeface="Times New Roman" panose="02020603050405020304" pitchFamily="18" charset="0"/>
                <a:cs typeface="Times New Roman" panose="02020603050405020304" pitchFamily="18" charset="0"/>
              </a:rPr>
              <a:t>                                 Каждый </a:t>
            </a:r>
            <a:r>
              <a:rPr lang="ru-RU" sz="3500" dirty="0">
                <a:solidFill>
                  <a:schemeClr val="tx1"/>
                </a:solidFill>
                <a:latin typeface="Times New Roman" panose="02020603050405020304" pitchFamily="18" charset="0"/>
                <a:cs typeface="Times New Roman" panose="02020603050405020304" pitchFamily="18" charset="0"/>
              </a:rPr>
              <a:t>отдельный сервер, которые в ответе за имя, может вполне делегировать свою ответственность на будущую часть домена другому серверу, что способствует возложению ответственности за популярность информации на серверы разнообразных предприятий, организация или людей, которые отвечают только за собственную часть доменного имени</a:t>
            </a:r>
          </a:p>
        </p:txBody>
      </p:sp>
    </p:spTree>
    <p:extLst>
      <p:ext uri="{BB962C8B-B14F-4D97-AF65-F5344CB8AC3E}">
        <p14:creationId xmlns:p14="http://schemas.microsoft.com/office/powerpoint/2010/main" val="2431234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484784"/>
            <a:ext cx="8686800" cy="5256584"/>
          </a:xfrm>
        </p:spPr>
        <p:txBody>
          <a:bodyPr>
            <a:normAutofit/>
          </a:bodyPr>
          <a:lstStyle/>
          <a:p>
            <a:pPr marL="0" indent="0" algn="ctr">
              <a:buNone/>
            </a:pPr>
            <a:r>
              <a:rPr lang="ru-RU" i="1" dirty="0">
                <a:solidFill>
                  <a:schemeClr val="tx1"/>
                </a:solidFill>
                <a:latin typeface="Times New Roman"/>
                <a:ea typeface="Calibri"/>
              </a:rPr>
              <a:t>DNS</a:t>
            </a:r>
            <a:r>
              <a:rPr lang="ru-RU" dirty="0">
                <a:solidFill>
                  <a:schemeClr val="tx1"/>
                </a:solidFill>
                <a:latin typeface="Times New Roman"/>
                <a:ea typeface="Calibri"/>
              </a:rPr>
              <a:t> была разработана Полом Мокапетрисом в 1983 году</a:t>
            </a:r>
          </a:p>
          <a:p>
            <a:pPr marL="0" indent="0" algn="ctr">
              <a:buNone/>
            </a:pPr>
            <a:r>
              <a:rPr lang="ru-RU" dirty="0" smtClean="0">
                <a:solidFill>
                  <a:schemeClr val="tx1"/>
                </a:solidFill>
                <a:latin typeface="Times New Roman"/>
                <a:ea typeface="Calibri"/>
              </a:rPr>
              <a:t>Недавно </a:t>
            </a:r>
            <a:r>
              <a:rPr lang="ru-RU" dirty="0">
                <a:solidFill>
                  <a:schemeClr val="tx1"/>
                </a:solidFill>
                <a:latin typeface="Times New Roman"/>
                <a:ea typeface="Calibri"/>
              </a:rPr>
              <a:t>в систему </a:t>
            </a:r>
            <a:r>
              <a:rPr lang="ru-RU" i="1" dirty="0">
                <a:solidFill>
                  <a:schemeClr val="tx1"/>
                </a:solidFill>
                <a:latin typeface="Times New Roman"/>
                <a:ea typeface="Calibri"/>
              </a:rPr>
              <a:t>DNS</a:t>
            </a:r>
            <a:r>
              <a:rPr lang="ru-RU" dirty="0">
                <a:solidFill>
                  <a:schemeClr val="tx1"/>
                </a:solidFill>
                <a:latin typeface="Times New Roman"/>
                <a:ea typeface="Calibri"/>
              </a:rPr>
              <a:t> протоколов начали внедрять средства проверки целостности данных, которые </a:t>
            </a:r>
            <a:r>
              <a:rPr lang="ru-RU" dirty="0" smtClean="0">
                <a:solidFill>
                  <a:schemeClr val="tx1"/>
                </a:solidFill>
                <a:latin typeface="Times New Roman"/>
                <a:ea typeface="Calibri"/>
              </a:rPr>
              <a:t>передаются,                                           эти средства получили название                                    DNS </a:t>
            </a:r>
            <a:r>
              <a:rPr lang="ru-RU" dirty="0">
                <a:solidFill>
                  <a:schemeClr val="tx1"/>
                </a:solidFill>
                <a:latin typeface="Times New Roman"/>
                <a:ea typeface="Calibri"/>
              </a:rPr>
              <a:t>Security Extensions (DNSSEC</a:t>
            </a:r>
            <a:r>
              <a:rPr lang="ru-RU" dirty="0" smtClean="0">
                <a:solidFill>
                  <a:schemeClr val="tx1"/>
                </a:solidFill>
                <a:latin typeface="Times New Roman"/>
                <a:ea typeface="Calibri"/>
              </a:rPr>
              <a:t>)</a:t>
            </a:r>
            <a:endParaRPr lang="ru-RU" dirty="0">
              <a:solidFill>
                <a:schemeClr val="tx1"/>
              </a:solidFill>
              <a:latin typeface="Times New Roman"/>
              <a:ea typeface="Calibri"/>
            </a:endParaRPr>
          </a:p>
          <a:p>
            <a:pPr marL="0" indent="0" algn="ctr">
              <a:buNone/>
            </a:pPr>
            <a:endParaRPr lang="ru-RU"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04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04664"/>
            <a:ext cx="8686800" cy="6336704"/>
          </a:xfrm>
        </p:spPr>
        <p:txBody>
          <a:bodyPr>
            <a:normAutofit lnSpcReduction="1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DNS протокол можно охарактеризовать такими функциями:</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Распределенность </a:t>
            </a:r>
            <a:r>
              <a:rPr lang="ru-RU" sz="3600" dirty="0">
                <a:solidFill>
                  <a:schemeClr val="tx1"/>
                </a:solidFill>
                <a:latin typeface="Times New Roman" panose="02020603050405020304" pitchFamily="18" charset="0"/>
                <a:cs typeface="Times New Roman" panose="02020603050405020304" pitchFamily="18" charset="0"/>
              </a:rPr>
              <a:t>администрирования. Люди или разные организации несут ответственность за некоторые части иерархической структуры.</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Распределенность </a:t>
            </a:r>
            <a:r>
              <a:rPr lang="ru-RU" sz="3600" dirty="0">
                <a:solidFill>
                  <a:schemeClr val="tx1"/>
                </a:solidFill>
                <a:latin typeface="Times New Roman" panose="02020603050405020304" pitchFamily="18" charset="0"/>
                <a:cs typeface="Times New Roman" panose="02020603050405020304" pitchFamily="18" charset="0"/>
              </a:rPr>
              <a:t>сохраненной информации. Каждый отдельный сетевой узел обязательно должен сохранять не только те данные, которые находятся в его зоне ответственности, но и адреса корневых серверов</a:t>
            </a:r>
          </a:p>
        </p:txBody>
      </p:sp>
    </p:spTree>
    <p:extLst>
      <p:ext uri="{BB962C8B-B14F-4D97-AF65-F5344CB8AC3E}">
        <p14:creationId xmlns:p14="http://schemas.microsoft.com/office/powerpoint/2010/main" val="100126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476672"/>
            <a:ext cx="9144000" cy="6381328"/>
          </a:xfrm>
        </p:spPr>
        <p:txBody>
          <a:bodyPr>
            <a:normAutofit/>
          </a:bodyPr>
          <a:lstStyle/>
          <a:p>
            <a:pPr marL="0" indent="0" algn="ctr">
              <a:buNone/>
            </a:pPr>
            <a:r>
              <a:rPr lang="ru-RU" sz="3500" dirty="0" smtClean="0">
                <a:solidFill>
                  <a:schemeClr val="tx1"/>
                </a:solidFill>
                <a:latin typeface="Times New Roman" panose="02020603050405020304" pitchFamily="18" charset="0"/>
                <a:cs typeface="Times New Roman" panose="02020603050405020304" pitchFamily="18" charset="0"/>
              </a:rPr>
              <a:t>- Кэширование </a:t>
            </a:r>
            <a:r>
              <a:rPr lang="ru-RU" sz="3500" dirty="0">
                <a:solidFill>
                  <a:schemeClr val="tx1"/>
                </a:solidFill>
                <a:latin typeface="Times New Roman" panose="02020603050405020304" pitchFamily="18" charset="0"/>
                <a:cs typeface="Times New Roman" panose="02020603050405020304" pitchFamily="18" charset="0"/>
              </a:rPr>
              <a:t>всей информации. Определенный узел способен сохранять некоторое количество данных из несобственной зоны ответственности для того, чтобы уменьшить сетевые нагрузки.</a:t>
            </a:r>
          </a:p>
          <a:p>
            <a:pPr marL="0" indent="0" algn="ctr">
              <a:buNone/>
            </a:pPr>
            <a:r>
              <a:rPr lang="ru-RU" sz="3500" dirty="0" smtClean="0">
                <a:solidFill>
                  <a:schemeClr val="tx1"/>
                </a:solidFill>
                <a:latin typeface="Times New Roman" panose="02020603050405020304" pitchFamily="18" charset="0"/>
                <a:cs typeface="Times New Roman" panose="02020603050405020304" pitchFamily="18" charset="0"/>
              </a:rPr>
              <a:t>- Иерархическая </a:t>
            </a:r>
            <a:r>
              <a:rPr lang="ru-RU" sz="3500" dirty="0">
                <a:solidFill>
                  <a:schemeClr val="tx1"/>
                </a:solidFill>
                <a:latin typeface="Times New Roman" panose="02020603050405020304" pitchFamily="18" charset="0"/>
                <a:cs typeface="Times New Roman" panose="02020603050405020304" pitchFamily="18" charset="0"/>
              </a:rPr>
              <a:t>структура, </a:t>
            </a:r>
            <a:r>
              <a:rPr lang="ru-RU" sz="3500" dirty="0" smtClean="0">
                <a:solidFill>
                  <a:schemeClr val="tx1"/>
                </a:solidFill>
                <a:latin typeface="Times New Roman" panose="02020603050405020304" pitchFamily="18" charset="0"/>
                <a:cs typeface="Times New Roman" panose="02020603050405020304" pitchFamily="18" charset="0"/>
              </a:rPr>
              <a:t>                                  которая </a:t>
            </a:r>
            <a:r>
              <a:rPr lang="ru-RU" sz="3500" dirty="0">
                <a:solidFill>
                  <a:schemeClr val="tx1"/>
                </a:solidFill>
                <a:latin typeface="Times New Roman" panose="02020603050405020304" pitchFamily="18" charset="0"/>
                <a:cs typeface="Times New Roman" panose="02020603050405020304" pitchFamily="18" charset="0"/>
              </a:rPr>
              <a:t>объединяет все узлы в одно дерево, каждый узел может сам определить работу нижестоящих узлов, или просто передать их другим </a:t>
            </a:r>
            <a:r>
              <a:rPr lang="ru-RU" sz="3500" dirty="0" smtClean="0">
                <a:solidFill>
                  <a:schemeClr val="tx1"/>
                </a:solidFill>
                <a:latin typeface="Times New Roman" panose="02020603050405020304" pitchFamily="18" charset="0"/>
                <a:cs typeface="Times New Roman" panose="02020603050405020304" pitchFamily="18" charset="0"/>
              </a:rPr>
              <a:t>узлам</a:t>
            </a:r>
            <a:endParaRPr lang="ru-RU" sz="3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033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412776"/>
            <a:ext cx="8686800" cy="5328592"/>
          </a:xfrm>
        </p:spPr>
        <p:txBody>
          <a:bodyPr>
            <a:normAutofit/>
          </a:bodyPr>
          <a:lstStyle/>
          <a:p>
            <a:pPr marL="0" indent="0" algn="ctr">
              <a:buNone/>
            </a:pPr>
            <a:r>
              <a:rPr lang="ru-RU" sz="3600" dirty="0" smtClean="0">
                <a:solidFill>
                  <a:schemeClr val="tx1"/>
                </a:solidFill>
                <a:latin typeface="Times New Roman"/>
                <a:ea typeface="Times New Roman"/>
              </a:rPr>
              <a:t>- Резервирование</a:t>
            </a:r>
            <a:r>
              <a:rPr lang="ru-RU" sz="3600" dirty="0">
                <a:solidFill>
                  <a:schemeClr val="tx1"/>
                </a:solidFill>
                <a:latin typeface="Times New Roman"/>
                <a:ea typeface="Times New Roman"/>
              </a:rPr>
              <a:t>. За обслуживание и хранение собственных зон отвечают сразу несколько серверов, которые разделены на физические и логические, что в результате гарантирует сохранность данных </a:t>
            </a:r>
            <a:r>
              <a:rPr lang="ru-RU" sz="3600" dirty="0" smtClean="0">
                <a:solidFill>
                  <a:schemeClr val="tx1"/>
                </a:solidFill>
                <a:latin typeface="Times New Roman"/>
                <a:ea typeface="Times New Roman"/>
              </a:rPr>
              <a:t>                          и </a:t>
            </a:r>
            <a:r>
              <a:rPr lang="ru-RU" sz="3600" dirty="0">
                <a:solidFill>
                  <a:schemeClr val="tx1"/>
                </a:solidFill>
                <a:latin typeface="Times New Roman"/>
                <a:ea typeface="Times New Roman"/>
              </a:rPr>
              <a:t>продолжение работы даже </a:t>
            </a:r>
            <a:r>
              <a:rPr lang="ru-RU" sz="3600" dirty="0" smtClean="0">
                <a:solidFill>
                  <a:schemeClr val="tx1"/>
                </a:solidFill>
                <a:latin typeface="Times New Roman"/>
                <a:ea typeface="Times New Roman"/>
              </a:rPr>
              <a:t>                                 при </a:t>
            </a:r>
            <a:r>
              <a:rPr lang="ru-RU" sz="3600" dirty="0">
                <a:solidFill>
                  <a:schemeClr val="tx1"/>
                </a:solidFill>
                <a:latin typeface="Times New Roman"/>
                <a:ea typeface="Times New Roman"/>
              </a:rPr>
              <a:t>сбое одного из узлов</a:t>
            </a:r>
          </a:p>
        </p:txBody>
      </p:sp>
    </p:spTree>
    <p:extLst>
      <p:ext uri="{BB962C8B-B14F-4D97-AF65-F5344CB8AC3E}">
        <p14:creationId xmlns:p14="http://schemas.microsoft.com/office/powerpoint/2010/main" val="84428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412776"/>
            <a:ext cx="8686800" cy="4896544"/>
          </a:xfrm>
        </p:spPr>
        <p:txBody>
          <a:bodyPr>
            <a:normAutofit/>
          </a:bodyPr>
          <a:lstStyle/>
          <a:p>
            <a:pPr marL="0" indent="0" algn="ctr">
              <a:buNone/>
            </a:pPr>
            <a:r>
              <a:rPr lang="ru-RU" sz="3600" i="1" dirty="0">
                <a:solidFill>
                  <a:schemeClr val="tx1"/>
                </a:solidFill>
                <a:latin typeface="Times New Roman"/>
                <a:ea typeface="Times New Roman"/>
              </a:rPr>
              <a:t>Система доменных имен </a:t>
            </a:r>
            <a:r>
              <a:rPr lang="ru-RU" sz="3600" dirty="0">
                <a:solidFill>
                  <a:schemeClr val="tx1"/>
                </a:solidFill>
                <a:latin typeface="Times New Roman"/>
                <a:ea typeface="Times New Roman"/>
              </a:rPr>
              <a:t>очень важна в работе глобальной сети, </a:t>
            </a:r>
            <a:r>
              <a:rPr lang="ru-RU" sz="3600" dirty="0" smtClean="0">
                <a:solidFill>
                  <a:schemeClr val="tx1"/>
                </a:solidFill>
                <a:latin typeface="Times New Roman"/>
                <a:ea typeface="Times New Roman"/>
              </a:rPr>
              <a:t>                                 поскольку </a:t>
            </a:r>
            <a:r>
              <a:rPr lang="ru-RU" sz="3600" dirty="0">
                <a:solidFill>
                  <a:schemeClr val="tx1"/>
                </a:solidFill>
                <a:latin typeface="Times New Roman"/>
                <a:ea typeface="Times New Roman"/>
              </a:rPr>
              <a:t>для обычного соединения </a:t>
            </a:r>
            <a:r>
              <a:rPr lang="ru-RU" sz="3600" dirty="0" smtClean="0">
                <a:solidFill>
                  <a:schemeClr val="tx1"/>
                </a:solidFill>
                <a:latin typeface="Times New Roman"/>
                <a:ea typeface="Times New Roman"/>
              </a:rPr>
              <a:t>                         с </a:t>
            </a:r>
            <a:r>
              <a:rPr lang="ru-RU" sz="3600" dirty="0">
                <a:solidFill>
                  <a:schemeClr val="tx1"/>
                </a:solidFill>
                <a:latin typeface="Times New Roman"/>
                <a:ea typeface="Times New Roman"/>
              </a:rPr>
              <a:t>узлом нужно вся информация о его личном адресе, </a:t>
            </a:r>
            <a:r>
              <a:rPr lang="ru-RU" sz="3600" dirty="0" smtClean="0">
                <a:solidFill>
                  <a:schemeClr val="tx1"/>
                </a:solidFill>
                <a:latin typeface="Times New Roman"/>
                <a:ea typeface="Times New Roman"/>
              </a:rPr>
              <a:t>                                                               а </a:t>
            </a:r>
            <a:r>
              <a:rPr lang="ru-RU" sz="3600" dirty="0">
                <a:solidFill>
                  <a:schemeClr val="tx1"/>
                </a:solidFill>
                <a:latin typeface="Times New Roman"/>
                <a:ea typeface="Times New Roman"/>
              </a:rPr>
              <a:t>для людей легче запомнить адреса, написанные буквами, чем цифрами</a:t>
            </a:r>
          </a:p>
        </p:txBody>
      </p:sp>
    </p:spTree>
    <p:extLst>
      <p:ext uri="{BB962C8B-B14F-4D97-AF65-F5344CB8AC3E}">
        <p14:creationId xmlns:p14="http://schemas.microsoft.com/office/powerpoint/2010/main" val="1887104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1105</TotalTime>
  <Words>1354</Words>
  <Application>Microsoft Office PowerPoint</Application>
  <PresentationFormat>Экран (4:3)</PresentationFormat>
  <Paragraphs>63</Paragraphs>
  <Slides>30</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Эволюция компьютерных сетей</dc:title>
  <dc:creator>Marina</dc:creator>
  <cp:lastModifiedBy>Marina</cp:lastModifiedBy>
  <cp:revision>118</cp:revision>
  <dcterms:created xsi:type="dcterms:W3CDTF">2020-09-02T08:49:22Z</dcterms:created>
  <dcterms:modified xsi:type="dcterms:W3CDTF">2021-11-15T04:04:27Z</dcterms:modified>
</cp:coreProperties>
</file>