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25" r:id="rId4"/>
    <p:sldId id="282" r:id="rId5"/>
    <p:sldId id="296" r:id="rId6"/>
    <p:sldId id="308" r:id="rId7"/>
    <p:sldId id="314" r:id="rId8"/>
    <p:sldId id="346" r:id="rId9"/>
    <p:sldId id="317" r:id="rId10"/>
    <p:sldId id="321" r:id="rId11"/>
    <p:sldId id="322" r:id="rId12"/>
    <p:sldId id="323" r:id="rId13"/>
    <p:sldId id="330" r:id="rId14"/>
    <p:sldId id="331" r:id="rId15"/>
    <p:sldId id="333" r:id="rId16"/>
    <p:sldId id="334" r:id="rId17"/>
    <p:sldId id="335" r:id="rId18"/>
    <p:sldId id="336" r:id="rId19"/>
    <p:sldId id="339" r:id="rId20"/>
    <p:sldId id="340" r:id="rId21"/>
    <p:sldId id="342" r:id="rId22"/>
    <p:sldId id="343" r:id="rId23"/>
    <p:sldId id="344" r:id="rId24"/>
    <p:sldId id="357" r:id="rId25"/>
    <p:sldId id="345" r:id="rId26"/>
    <p:sldId id="347" r:id="rId27"/>
    <p:sldId id="348" r:id="rId28"/>
    <p:sldId id="349" r:id="rId29"/>
    <p:sldId id="350" r:id="rId30"/>
    <p:sldId id="351" r:id="rId31"/>
    <p:sldId id="355" r:id="rId32"/>
    <p:sldId id="352" r:id="rId33"/>
    <p:sldId id="356" r:id="rId34"/>
    <p:sldId id="353" r:id="rId35"/>
    <p:sldId id="354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44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2090" y="2132856"/>
            <a:ext cx="8748464" cy="2880320"/>
          </a:xfrm>
        </p:spPr>
        <p:txBody>
          <a:bodyPr>
            <a:normAutofit/>
          </a:bodyPr>
          <a:lstStyle/>
          <a:p>
            <a:r>
              <a:rPr lang="ru-RU" sz="5400" b="1" dirty="0"/>
              <a:t>IoT, облачные и туманные </a:t>
            </a:r>
            <a:r>
              <a:rPr lang="ru-RU" sz="5400" b="1" dirty="0" smtClean="0"/>
              <a:t>технологии</a:t>
            </a:r>
            <a:endParaRPr lang="en-US" sz="5400" b="1" dirty="0" smtClean="0"/>
          </a:p>
          <a:p>
            <a:pPr algn="r"/>
            <a:endParaRPr lang="en-US" sz="2700" b="1" dirty="0" smtClean="0"/>
          </a:p>
          <a:p>
            <a:pPr algn="r"/>
            <a:r>
              <a:rPr lang="ru-RU" sz="2700" b="1" dirty="0" smtClean="0"/>
              <a:t>Лекция </a:t>
            </a:r>
            <a:r>
              <a:rPr lang="en-US" sz="2700" b="1" dirty="0" smtClean="0"/>
              <a:t>27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технологии</a:t>
            </a:r>
          </a:p>
          <a:p>
            <a:pPr mar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вычисления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модель обеспечения удобного сетевого доступа по требованию к некоторому общему фонду конфигурируемых вычислительных ресурсов, которые могут быть оперативно предоставлены и освобождены с минимальными эксплуатационными затратами или обращениями к провайдеру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58052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вычисления (cloud computing)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это технология распределённой обработки данных в которой компьютерные ресурсы и мощности предоставляются пользователю как Интернет-сервис.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рабочая площадка в Интернете, а точнее на удаленном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Вся разница заключается в методе хранения и обработке данных.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операции происходят на компьютере (с использованием его мощностей), то это - не "облако",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процесс происходит на сервере в сети, то это принято называть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«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облачной технологией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8" y="908720"/>
            <a:ext cx="91440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технологии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это различные аппаратные, программные средства, методологии и инструменты, которые предоставляются пользователю, как Интернет-сервисы, для реализации своих целей, задач, проектов.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Структуру, можно легко понять, если представить ее в виде следующей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пирамиды: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облачные технологии - структура в виде пирамиды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8064896" cy="5976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6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Основание пирамиды «инфраструктура» – это набор физических устройств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серверы, жесткие диски и т.д.),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над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 выстраивается «платформа» -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набор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верхушка – программное обеспечение, доступное по запросу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3617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Все, что касается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сloud сomputing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принято называть словом aaS. Расшифровывается это– "as a Service", то есть "как сервис", или "в виде сервиса".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облачные технологии и их концепция, предполагает оказание следующих типов услуг своим пользователям:</a:t>
            </a:r>
          </a:p>
        </p:txBody>
      </p:sp>
    </p:spTree>
    <p:extLst>
      <p:ext uri="{BB962C8B-B14F-4D97-AF65-F5344CB8AC3E}">
        <p14:creationId xmlns:p14="http://schemas.microsoft.com/office/powerpoint/2010/main" val="21121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Storage-as-a-Service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("хранение как сервис") - самый простой из сервисов, представляющий собой дисковое пространство по требованию, дает возможность сохранять данные во внешнем хранилище, в "облаке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Database-as-a-Service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("база данных как сервис") - возможность работать с базами данных, как если бы СУБД была установлена на локальном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Process-as-a-Service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("управление процессом как сервис") - представляет собой удаленный ресурс, который может связать воедино несколько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ресурсов                               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(таких как услуги или данные, содержащиеся в пределах одного "облака" или других доступных "облаков"),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единого бизнес-процесса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7700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Application-as-a-Service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("приложение как сервис") или 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Software-as-a-Service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("ПО как сервис") - «программное обеспечение по требованию», которое развернуто на удаленных серверах и каждый пользователь может получать к нему доступ посредством Интернета, все вопросы обновления и лицензий на данное обеспечение регулируется поставщиком данной услуги</a:t>
            </a:r>
          </a:p>
        </p:txBody>
      </p:sp>
    </p:spTree>
    <p:extLst>
      <p:ext uri="{BB962C8B-B14F-4D97-AF65-F5344CB8AC3E}">
        <p14:creationId xmlns:p14="http://schemas.microsoft.com/office/powerpoint/2010/main" val="11936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445" y="980728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вещей (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5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5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вещей (IoT)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мир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подключенных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Интернету устройств,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мир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умных домов, фабрик и городов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на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базе новейших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548680"/>
            <a:ext cx="9144000" cy="616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Platform-as-a-Service ("платформа как  сервис") - пользователю предоставляется компьютерная платформа с установленной операционной системой и некоторым программным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обеспечением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Integration-as-a-Service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("интеграция как сервис") - возможность получать из "облака" полный интеграционный пакет, включая программные интерфейсы между приложениями и управление их алгоритмами</a:t>
            </a:r>
          </a:p>
        </p:txBody>
      </p:sp>
    </p:spTree>
    <p:extLst>
      <p:ext uri="{BB962C8B-B14F-4D97-AF65-F5344CB8AC3E}">
        <p14:creationId xmlns:p14="http://schemas.microsoft.com/office/powerpoint/2010/main" val="23934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04664"/>
            <a:ext cx="91440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Security-as-a-Service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("безопасность как сервис") - предоставляет возможность пользователям быстро развертывать продукты, позволяющие обеспечить безопасное использование веб-технологий, электронной переписки, локальной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Management/Governace-as-a-Service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("администрирование и управление как сервис") - возможность управлять и задавать параметры работы одного или многих "облачных"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2949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04664"/>
            <a:ext cx="9144000" cy="63093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Infrastructure-as-a-Service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("инфраструктура как сервис") - пользователю предоставляется компьютерная инфраструктура, обычно виртуальные платформы (компьютеры), связанные в сеть, которые он самостоятельно настраивает под собственные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Testing-as-a-Service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("тестирование как сервис") - возможность тестирования локальных или "облачных" систем с использованием тестового программного обеспечения из "облака"</a:t>
            </a:r>
          </a:p>
        </p:txBody>
      </p:sp>
    </p:spTree>
    <p:extLst>
      <p:ext uri="{BB962C8B-B14F-4D97-AF65-F5344CB8AC3E}">
        <p14:creationId xmlns:p14="http://schemas.microsoft.com/office/powerpoint/2010/main" val="23274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260648"/>
            <a:ext cx="91440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Туманные технологии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Туманные вычисления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новая концепция, при которой часть данных обрабатывается на локальных компьютерах,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в дата-центрах.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Новая концепция обработки данных тесно связана с облачными вычислениями и с IoT. Туманные вычисления рассматривают IaaS как конечную точку данных,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границей сети считается точка, где создаются данные с IoT-устройств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1704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1" y="940387"/>
            <a:ext cx="891567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2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484784"/>
            <a:ext cx="9144000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туманных вычислений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соединить облачные вычисления и IoT. Другими словами, «туман» — это мост между облаками 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                    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землей, когда данные обрабатываются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земле)</a:t>
            </a:r>
          </a:p>
        </p:txBody>
      </p:sp>
    </p:spTree>
    <p:extLst>
      <p:ext uri="{BB962C8B-B14F-4D97-AF65-F5344CB8AC3E}">
        <p14:creationId xmlns:p14="http://schemas.microsoft.com/office/powerpoint/2010/main" val="15608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484784"/>
            <a:ext cx="9144000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данных будет обрабатываться локально — на так называемой границе,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уйдет в облако.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преимуществам туманных вычислений можно отнести: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052736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Предоставляют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 по обработке данных.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некоторых случаях, например, на производстве, при обеспечении безопасности (распознавание лиц) и т. д., подключенные машины должны реагировать мгновенно и не должно быть никаких задержек</a:t>
            </a:r>
          </a:p>
        </p:txBody>
      </p:sp>
    </p:spTree>
    <p:extLst>
      <p:ext uri="{BB962C8B-B14F-4D97-AF65-F5344CB8AC3E}">
        <p14:creationId xmlns:p14="http://schemas.microsoft.com/office/powerpoint/2010/main" val="23303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052736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Позволяют создавать сетевые соединения с низкой задержкой,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части данных на локальных устройствах уменьшает требуемую пропускную способность —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ведь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данные отправлять на обработку в облако, а потом пересылать обратно,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создаст огромные потоки трафика</a:t>
            </a:r>
          </a:p>
        </p:txBody>
      </p:sp>
    </p:spTree>
    <p:extLst>
      <p:ext uri="{BB962C8B-B14F-4D97-AF65-F5344CB8AC3E}">
        <p14:creationId xmlns:p14="http://schemas.microsoft.com/office/powerpoint/2010/main" val="36114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013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Учитывая особенности «тумана»,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его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в местах,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где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пропускная способность недостаточна, поэтому данные обрабатываются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месте,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где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они были созданы</a:t>
            </a:r>
          </a:p>
        </p:txBody>
      </p:sp>
    </p:spTree>
    <p:extLst>
      <p:ext uri="{BB962C8B-B14F-4D97-AF65-F5344CB8AC3E}">
        <p14:creationId xmlns:p14="http://schemas.microsoft.com/office/powerpoint/2010/main" val="31532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9779" y="188640"/>
            <a:ext cx="870298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вещей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простыми словами,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это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и предметы, подключенные к сети (включая Интернет) или к другим устройствам и машинам и работающие автономно без вмешательства человека.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Все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 термины просто описывают то, что становится возможным благодаря Интернету вещей. Поэтому термины </a:t>
            </a:r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Умный дом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Подключенные Машины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прочие означают только то, что эти предметы каким-то образом подключены к сети.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То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самое касается и промышленного IoT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36712"/>
            <a:ext cx="9144000" cy="64533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смотря на то, что туманные вычисления появились относительно недавно, их уже начинают использовать 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экспериментальных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Умные города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коммунальные системы используют данные в режиме реального времени для более эффективной работы.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находятся в отдаленных регионах с низкой пропускной способностью, то туманные вычисления являются оптимальным решением</a:t>
            </a:r>
          </a:p>
        </p:txBody>
      </p:sp>
    </p:spTree>
    <p:extLst>
      <p:ext uri="{BB962C8B-B14F-4D97-AF65-F5344CB8AC3E}">
        <p14:creationId xmlns:p14="http://schemas.microsoft.com/office/powerpoint/2010/main" val="10034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775318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0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412776"/>
            <a:ext cx="9144000" cy="53012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Связь между автомобилями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уже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на улицах появляются автомобили без водителей.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Такие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запускают, как автомобильные гиганты, так 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IT-корпорации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такие как Apple и Google</a:t>
            </a:r>
          </a:p>
        </p:txBody>
      </p:sp>
    </p:spTree>
    <p:extLst>
      <p:ext uri="{BB962C8B-B14F-4D97-AF65-F5344CB8AC3E}">
        <p14:creationId xmlns:p14="http://schemas.microsoft.com/office/powerpoint/2010/main" val="17528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В России появятся «умные» автомобили Toyo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0" y="836712"/>
            <a:ext cx="869604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6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предположить, что в ближайшие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годы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таких автомобилей станет больше.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надежной работы беспилотного транспорта нужно анализировать данные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режиме реального времени.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Нет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на отправку данных для их обработки в облако.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Здесь 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помощь как раз и пришел «туман»</a:t>
            </a:r>
          </a:p>
        </p:txBody>
      </p:sp>
    </p:spTree>
    <p:extLst>
      <p:ext uri="{BB962C8B-B14F-4D97-AF65-F5344CB8AC3E}">
        <p14:creationId xmlns:p14="http://schemas.microsoft.com/office/powerpoint/2010/main" val="5425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08720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 режиме реального времени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туман нашел свою нишу в системах обеспечения безопасности —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они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мгновенно реагировать на все происходящее в помещении.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тут недопустимы, поэтому приходится обрабатывать часть данных локально</a:t>
            </a:r>
          </a:p>
        </p:txBody>
      </p:sp>
    </p:spTree>
    <p:extLst>
      <p:ext uri="{BB962C8B-B14F-4D97-AF65-F5344CB8AC3E}">
        <p14:creationId xmlns:p14="http://schemas.microsoft.com/office/powerpoint/2010/main" val="1627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Подключение становится возможным благодаря современным компонентам и беспроводным протоколам передачи данных. </a:t>
            </a:r>
            <a:endParaRPr lang="ru-RU" dirty="0" smtClean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Новейшие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технологии подталкивают инженеров создавать интеллектуальные устройства и оборудование, которые способны отслеживать, регистрировать, отображать данные,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                проводить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мониторинг и подстраиваться соответственно условиям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30932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архитектуре IoT обычно выделяют три основных элемента.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(Things) – оборудование, которое имеет устройства для подключения (проводного или беспроводного) к сети.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(Network) – аналогично роутеру в доме сеть объединяет и подключает любое количество устройств к облаку.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Облако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(Cloud) – удаленный сервер в дата-центре, консолидирующий и надежно хранящий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Вещи создают потоки данных – байты собранной с помощью датчиков такой простой информации, как температура, влажность или положение. </a:t>
            </a: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Часто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эту информацию называют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    </a:t>
            </a:r>
            <a:r>
              <a:rPr lang="ru-RU" sz="3600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Малыми 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данными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(Little Data),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           так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как она небольшая по объему</a:t>
            </a: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Большой массив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разных устройств передает огромное количество различных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Малых данных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через сеть в облако, где они консолидируются, со временем данных становятся все больше и больше.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тогда их называют уже термином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Большие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(Big Data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86800" cy="62373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аналитических данных, полученных от датчиков, дает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соотнести события с результатами или действиями.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весной на улице темнеет позже, поэтому можно настроить датчик внешнего освещения в уличных лампах таким образом, чтобы он включался в более позднее время, тем самым экономя электричество.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датчики, обнаружившие превышение уровня вибрации оборудования, позволяют избежать поломки и вовремя произвести ремонт</a:t>
            </a:r>
          </a:p>
        </p:txBody>
      </p:sp>
    </p:spTree>
    <p:extLst>
      <p:ext uri="{BB962C8B-B14F-4D97-AF65-F5344CB8AC3E}">
        <p14:creationId xmlns:p14="http://schemas.microsoft.com/office/powerpoint/2010/main" val="19370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37321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IoT появилось много языков и протоколов – от уже традиционных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Wi-Fi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Bluetooth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до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новых LoRaWAN и Sigfox. </a:t>
            </a:r>
          </a:p>
          <a:p>
            <a:pPr marL="0" lv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из них подходит для разных применений в зависимости от нескольких факторов: скорость обмена данными, энергопотребление, дальность, частота</a:t>
            </a: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1254</TotalTime>
  <Words>866</Words>
  <Application>Microsoft Office PowerPoint</Application>
  <PresentationFormat>Экран (4:3)</PresentationFormat>
  <Paragraphs>65</Paragraphs>
  <Slides>35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137</cp:revision>
  <dcterms:created xsi:type="dcterms:W3CDTF">2020-09-02T08:49:22Z</dcterms:created>
  <dcterms:modified xsi:type="dcterms:W3CDTF">2021-11-24T05:37:05Z</dcterms:modified>
</cp:coreProperties>
</file>